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90" r:id="rId5"/>
    <p:sldId id="265" r:id="rId6"/>
    <p:sldId id="276" r:id="rId7"/>
    <p:sldId id="277" r:id="rId8"/>
    <p:sldId id="278" r:id="rId9"/>
    <p:sldId id="280" r:id="rId10"/>
    <p:sldId id="281" r:id="rId11"/>
    <p:sldId id="282" r:id="rId12"/>
    <p:sldId id="287" r:id="rId13"/>
    <p:sldId id="283" r:id="rId14"/>
    <p:sldId id="279" r:id="rId15"/>
    <p:sldId id="284" r:id="rId16"/>
    <p:sldId id="286" r:id="rId17"/>
    <p:sldId id="285" r:id="rId18"/>
    <p:sldId id="288" r:id="rId19"/>
    <p:sldId id="28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showGuides="1">
      <p:cViewPr varScale="1">
        <p:scale>
          <a:sx n="64" d="100"/>
          <a:sy n="64" d="100"/>
        </p:scale>
        <p:origin x="78" y="27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65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8061D4-E9EF-4209-B6D5-086E273C2E36}" type="datetimeFigureOut">
              <a:rPr lang="sl-SI" smtClean="0"/>
              <a:t>7. 11. 2019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9F35C5C-15F6-41C2-BC6C-0224891C5903}"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4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061D4-E9EF-4209-B6D5-086E273C2E36}" type="datetimeFigureOut">
              <a:rPr lang="sl-SI" smtClean="0"/>
              <a:t>7. 11. 2019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30751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061D4-E9EF-4209-B6D5-086E273C2E36}" type="datetimeFigureOut">
              <a:rPr lang="sl-SI" smtClean="0"/>
              <a:t>7. 11. 2019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4017138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656" indent="0" algn="ctr">
              <a:buNone/>
              <a:defRPr/>
            </a:lvl2pPr>
            <a:lvl3pPr marL="913321" indent="0" algn="ctr">
              <a:buNone/>
              <a:defRPr/>
            </a:lvl3pPr>
            <a:lvl4pPr marL="1369990" indent="0" algn="ctr">
              <a:buNone/>
              <a:defRPr/>
            </a:lvl4pPr>
            <a:lvl5pPr marL="1826650" indent="0" algn="ctr">
              <a:buNone/>
              <a:defRPr/>
            </a:lvl5pPr>
            <a:lvl6pPr marL="2283309" indent="0" algn="ctr">
              <a:buNone/>
              <a:defRPr/>
            </a:lvl6pPr>
            <a:lvl7pPr marL="2739976" indent="0" algn="ctr">
              <a:buNone/>
              <a:defRPr/>
            </a:lvl7pPr>
            <a:lvl8pPr marL="3196634" indent="0" algn="ctr">
              <a:buNone/>
              <a:defRPr/>
            </a:lvl8pPr>
            <a:lvl9pPr marL="365329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CD114ED-2218-424D-9A76-1E8260372D12}" type="slidenum">
              <a:rPr lang="en-GB" altLang="en-US"/>
              <a:pPr>
                <a:defRPr/>
              </a:pPr>
              <a:t>‹#›</a:t>
            </a:fld>
            <a:endParaRPr lang="en-GB" altLang="en-US"/>
          </a:p>
        </p:txBody>
      </p:sp>
    </p:spTree>
    <p:extLst>
      <p:ext uri="{BB962C8B-B14F-4D97-AF65-F5344CB8AC3E}">
        <p14:creationId xmlns:p14="http://schemas.microsoft.com/office/powerpoint/2010/main" val="2454354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13CB663-9D70-4953-B29A-D8CD33E4DE5D}" type="slidenum">
              <a:rPr lang="en-GB" altLang="en-US"/>
              <a:pPr>
                <a:defRPr/>
              </a:pPr>
              <a:t>‹#›</a:t>
            </a:fld>
            <a:endParaRPr lang="en-GB" altLang="en-US"/>
          </a:p>
        </p:txBody>
      </p:sp>
    </p:spTree>
    <p:extLst>
      <p:ext uri="{BB962C8B-B14F-4D97-AF65-F5344CB8AC3E}">
        <p14:creationId xmlns:p14="http://schemas.microsoft.com/office/powerpoint/2010/main" val="1887627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7"/>
            <a:ext cx="10363200" cy="1500187"/>
          </a:xfrm>
        </p:spPr>
        <p:txBody>
          <a:bodyPr anchor="b"/>
          <a:lstStyle>
            <a:lvl1pPr marL="0" indent="0">
              <a:buNone/>
              <a:defRPr sz="2000"/>
            </a:lvl1pPr>
            <a:lvl2pPr marL="456656" indent="0">
              <a:buNone/>
              <a:defRPr sz="1800"/>
            </a:lvl2pPr>
            <a:lvl3pPr marL="913321" indent="0">
              <a:buNone/>
              <a:defRPr sz="1600"/>
            </a:lvl3pPr>
            <a:lvl4pPr marL="1369990" indent="0">
              <a:buNone/>
              <a:defRPr sz="1400"/>
            </a:lvl4pPr>
            <a:lvl5pPr marL="1826650" indent="0">
              <a:buNone/>
              <a:defRPr sz="1400"/>
            </a:lvl5pPr>
            <a:lvl6pPr marL="2283309" indent="0">
              <a:buNone/>
              <a:defRPr sz="1400"/>
            </a:lvl6pPr>
            <a:lvl7pPr marL="2739976" indent="0">
              <a:buNone/>
              <a:defRPr sz="1400"/>
            </a:lvl7pPr>
            <a:lvl8pPr marL="3196634" indent="0">
              <a:buNone/>
              <a:defRPr sz="1400"/>
            </a:lvl8pPr>
            <a:lvl9pPr marL="365329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AAFB646-EE0A-412B-B9BD-56D8EC207D94}" type="slidenum">
              <a:rPr lang="en-GB" altLang="en-US"/>
              <a:pPr>
                <a:defRPr/>
              </a:pPr>
              <a:t>‹#›</a:t>
            </a:fld>
            <a:endParaRPr lang="en-GB" altLang="en-US"/>
          </a:p>
        </p:txBody>
      </p:sp>
    </p:spTree>
    <p:extLst>
      <p:ext uri="{BB962C8B-B14F-4D97-AF65-F5344CB8AC3E}">
        <p14:creationId xmlns:p14="http://schemas.microsoft.com/office/powerpoint/2010/main" val="1693908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2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02822C3-D3D2-4487-861C-991E719F3E26}" type="slidenum">
              <a:rPr lang="en-GB" altLang="en-US"/>
              <a:pPr>
                <a:defRPr/>
              </a:pPr>
              <a:t>‹#›</a:t>
            </a:fld>
            <a:endParaRPr lang="en-GB" altLang="en-US"/>
          </a:p>
        </p:txBody>
      </p:sp>
    </p:spTree>
    <p:extLst>
      <p:ext uri="{BB962C8B-B14F-4D97-AF65-F5344CB8AC3E}">
        <p14:creationId xmlns:p14="http://schemas.microsoft.com/office/powerpoint/2010/main" val="1334346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656" indent="0">
              <a:buNone/>
              <a:defRPr sz="2000" b="1"/>
            </a:lvl2pPr>
            <a:lvl3pPr marL="913321" indent="0">
              <a:buNone/>
              <a:defRPr sz="1800" b="1"/>
            </a:lvl3pPr>
            <a:lvl4pPr marL="1369990" indent="0">
              <a:buNone/>
              <a:defRPr sz="1600" b="1"/>
            </a:lvl4pPr>
            <a:lvl5pPr marL="1826650" indent="0">
              <a:buNone/>
              <a:defRPr sz="1600" b="1"/>
            </a:lvl5pPr>
            <a:lvl6pPr marL="2283309" indent="0">
              <a:buNone/>
              <a:defRPr sz="1600" b="1"/>
            </a:lvl6pPr>
            <a:lvl7pPr marL="2739976" indent="0">
              <a:buNone/>
              <a:defRPr sz="1600" b="1"/>
            </a:lvl7pPr>
            <a:lvl8pPr marL="3196634" indent="0">
              <a:buNone/>
              <a:defRPr sz="1600" b="1"/>
            </a:lvl8pPr>
            <a:lvl9pPr marL="365329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6656" indent="0">
              <a:buNone/>
              <a:defRPr sz="2000" b="1"/>
            </a:lvl2pPr>
            <a:lvl3pPr marL="913321" indent="0">
              <a:buNone/>
              <a:defRPr sz="1800" b="1"/>
            </a:lvl3pPr>
            <a:lvl4pPr marL="1369990" indent="0">
              <a:buNone/>
              <a:defRPr sz="1600" b="1"/>
            </a:lvl4pPr>
            <a:lvl5pPr marL="1826650" indent="0">
              <a:buNone/>
              <a:defRPr sz="1600" b="1"/>
            </a:lvl5pPr>
            <a:lvl6pPr marL="2283309" indent="0">
              <a:buNone/>
              <a:defRPr sz="1600" b="1"/>
            </a:lvl6pPr>
            <a:lvl7pPr marL="2739976" indent="0">
              <a:buNone/>
              <a:defRPr sz="1600" b="1"/>
            </a:lvl7pPr>
            <a:lvl8pPr marL="3196634" indent="0">
              <a:buNone/>
              <a:defRPr sz="1600" b="1"/>
            </a:lvl8pPr>
            <a:lvl9pPr marL="365329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DC58AFC-C727-42C0-BCF8-4ECBF345A59D}" type="slidenum">
              <a:rPr lang="en-GB" altLang="en-US"/>
              <a:pPr>
                <a:defRPr/>
              </a:pPr>
              <a:t>‹#›</a:t>
            </a:fld>
            <a:endParaRPr lang="en-GB" altLang="en-US"/>
          </a:p>
        </p:txBody>
      </p:sp>
    </p:spTree>
    <p:extLst>
      <p:ext uri="{BB962C8B-B14F-4D97-AF65-F5344CB8AC3E}">
        <p14:creationId xmlns:p14="http://schemas.microsoft.com/office/powerpoint/2010/main" val="2710195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DB3053C-FCA9-4C46-85AB-A93E27D23159}" type="slidenum">
              <a:rPr lang="en-GB" altLang="en-US"/>
              <a:pPr>
                <a:defRPr/>
              </a:pPr>
              <a:t>‹#›</a:t>
            </a:fld>
            <a:endParaRPr lang="en-GB" altLang="en-US"/>
          </a:p>
        </p:txBody>
      </p:sp>
    </p:spTree>
    <p:extLst>
      <p:ext uri="{BB962C8B-B14F-4D97-AF65-F5344CB8AC3E}">
        <p14:creationId xmlns:p14="http://schemas.microsoft.com/office/powerpoint/2010/main" val="3212767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612F514-A156-4A13-902A-4567D4D726D4}" type="slidenum">
              <a:rPr lang="en-GB" altLang="en-US"/>
              <a:pPr>
                <a:defRPr/>
              </a:pPr>
              <a:t>‹#›</a:t>
            </a:fld>
            <a:endParaRPr lang="en-GB" altLang="en-US"/>
          </a:p>
        </p:txBody>
      </p:sp>
    </p:spTree>
    <p:extLst>
      <p:ext uri="{BB962C8B-B14F-4D97-AF65-F5344CB8AC3E}">
        <p14:creationId xmlns:p14="http://schemas.microsoft.com/office/powerpoint/2010/main" val="683873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6656" indent="0">
              <a:buNone/>
              <a:defRPr sz="1200"/>
            </a:lvl2pPr>
            <a:lvl3pPr marL="913321" indent="0">
              <a:buNone/>
              <a:defRPr sz="1000"/>
            </a:lvl3pPr>
            <a:lvl4pPr marL="1369990" indent="0">
              <a:buNone/>
              <a:defRPr sz="900"/>
            </a:lvl4pPr>
            <a:lvl5pPr marL="1826650" indent="0">
              <a:buNone/>
              <a:defRPr sz="900"/>
            </a:lvl5pPr>
            <a:lvl6pPr marL="2283309" indent="0">
              <a:buNone/>
              <a:defRPr sz="900"/>
            </a:lvl6pPr>
            <a:lvl7pPr marL="2739976" indent="0">
              <a:buNone/>
              <a:defRPr sz="900"/>
            </a:lvl7pPr>
            <a:lvl8pPr marL="3196634" indent="0">
              <a:buNone/>
              <a:defRPr sz="900"/>
            </a:lvl8pPr>
            <a:lvl9pPr marL="365329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30D0605-8068-4F86-98EE-56E482A43D2E}" type="slidenum">
              <a:rPr lang="en-GB" altLang="en-US"/>
              <a:pPr>
                <a:defRPr/>
              </a:pPr>
              <a:t>‹#›</a:t>
            </a:fld>
            <a:endParaRPr lang="en-GB" altLang="en-US"/>
          </a:p>
        </p:txBody>
      </p:sp>
    </p:spTree>
    <p:extLst>
      <p:ext uri="{BB962C8B-B14F-4D97-AF65-F5344CB8AC3E}">
        <p14:creationId xmlns:p14="http://schemas.microsoft.com/office/powerpoint/2010/main" val="67788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061D4-E9EF-4209-B6D5-086E273C2E36}" type="datetimeFigureOut">
              <a:rPr lang="sl-SI" smtClean="0"/>
              <a:t>7. 11. 2019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975092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656" indent="0">
              <a:buNone/>
              <a:defRPr sz="2800"/>
            </a:lvl2pPr>
            <a:lvl3pPr marL="913321" indent="0">
              <a:buNone/>
              <a:defRPr sz="2400"/>
            </a:lvl3pPr>
            <a:lvl4pPr marL="1369990" indent="0">
              <a:buNone/>
              <a:defRPr sz="2000"/>
            </a:lvl4pPr>
            <a:lvl5pPr marL="1826650" indent="0">
              <a:buNone/>
              <a:defRPr sz="2000"/>
            </a:lvl5pPr>
            <a:lvl6pPr marL="2283309" indent="0">
              <a:buNone/>
              <a:defRPr sz="2000"/>
            </a:lvl6pPr>
            <a:lvl7pPr marL="2739976" indent="0">
              <a:buNone/>
              <a:defRPr sz="2000"/>
            </a:lvl7pPr>
            <a:lvl8pPr marL="3196634" indent="0">
              <a:buNone/>
              <a:defRPr sz="2000"/>
            </a:lvl8pPr>
            <a:lvl9pPr marL="3653299"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656" indent="0">
              <a:buNone/>
              <a:defRPr sz="1200"/>
            </a:lvl2pPr>
            <a:lvl3pPr marL="913321" indent="0">
              <a:buNone/>
              <a:defRPr sz="1000"/>
            </a:lvl3pPr>
            <a:lvl4pPr marL="1369990" indent="0">
              <a:buNone/>
              <a:defRPr sz="900"/>
            </a:lvl4pPr>
            <a:lvl5pPr marL="1826650" indent="0">
              <a:buNone/>
              <a:defRPr sz="900"/>
            </a:lvl5pPr>
            <a:lvl6pPr marL="2283309" indent="0">
              <a:buNone/>
              <a:defRPr sz="900"/>
            </a:lvl6pPr>
            <a:lvl7pPr marL="2739976" indent="0">
              <a:buNone/>
              <a:defRPr sz="900"/>
            </a:lvl7pPr>
            <a:lvl8pPr marL="3196634" indent="0">
              <a:buNone/>
              <a:defRPr sz="900"/>
            </a:lvl8pPr>
            <a:lvl9pPr marL="365329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73C47852-9190-4CB6-B54F-D250CC4F2DB6}" type="slidenum">
              <a:rPr lang="en-GB" altLang="en-US"/>
              <a:pPr>
                <a:defRPr/>
              </a:pPr>
              <a:t>‹#›</a:t>
            </a:fld>
            <a:endParaRPr lang="en-GB" altLang="en-US"/>
          </a:p>
        </p:txBody>
      </p:sp>
    </p:spTree>
    <p:extLst>
      <p:ext uri="{BB962C8B-B14F-4D97-AF65-F5344CB8AC3E}">
        <p14:creationId xmlns:p14="http://schemas.microsoft.com/office/powerpoint/2010/main" val="398523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9A1B993-AE47-4577-B259-CEB916D2CA0B}" type="slidenum">
              <a:rPr lang="en-GB" altLang="en-US"/>
              <a:pPr>
                <a:defRPr/>
              </a:pPr>
              <a:t>‹#›</a:t>
            </a:fld>
            <a:endParaRPr lang="en-GB" altLang="en-US"/>
          </a:p>
        </p:txBody>
      </p:sp>
    </p:spTree>
    <p:extLst>
      <p:ext uri="{BB962C8B-B14F-4D97-AF65-F5344CB8AC3E}">
        <p14:creationId xmlns:p14="http://schemas.microsoft.com/office/powerpoint/2010/main" val="1935819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AC6237C5-6686-4164-90CF-9BFA0958151D}" type="slidenum">
              <a:rPr lang="en-GB" altLang="en-US"/>
              <a:pPr>
                <a:defRPr/>
              </a:pPr>
              <a:t>‹#›</a:t>
            </a:fld>
            <a:endParaRPr lang="en-GB" altLang="en-US"/>
          </a:p>
        </p:txBody>
      </p:sp>
    </p:spTree>
    <p:extLst>
      <p:ext uri="{BB962C8B-B14F-4D97-AF65-F5344CB8AC3E}">
        <p14:creationId xmlns:p14="http://schemas.microsoft.com/office/powerpoint/2010/main" val="212331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8061D4-E9EF-4209-B6D5-086E273C2E36}" type="datetimeFigureOut">
              <a:rPr lang="sl-SI" smtClean="0"/>
              <a:t>7. 11. 2019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9F35C5C-15F6-41C2-BC6C-0224891C5903}"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2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8061D4-E9EF-4209-B6D5-086E273C2E36}" type="datetimeFigureOut">
              <a:rPr lang="sl-SI" smtClean="0"/>
              <a:t>7. 11. 2019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265705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8061D4-E9EF-4209-B6D5-086E273C2E36}" type="datetimeFigureOut">
              <a:rPr lang="sl-SI" smtClean="0"/>
              <a:t>7. 11. 2019</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393694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8061D4-E9EF-4209-B6D5-086E273C2E36}" type="datetimeFigureOut">
              <a:rPr lang="sl-SI" smtClean="0"/>
              <a:t>7. 11. 2019</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173010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58061D4-E9EF-4209-B6D5-086E273C2E36}" type="datetimeFigureOut">
              <a:rPr lang="sl-SI" smtClean="0"/>
              <a:t>7. 11. 2019</a:t>
            </a:fld>
            <a:endParaRPr lang="sl-S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l-SI"/>
          </a:p>
        </p:txBody>
      </p:sp>
      <p:sp>
        <p:nvSpPr>
          <p:cNvPr id="9" name="Slide Number Placeholder 8"/>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107930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58061D4-E9EF-4209-B6D5-086E273C2E36}" type="datetimeFigureOut">
              <a:rPr lang="sl-SI" smtClean="0"/>
              <a:t>7. 11. 2019</a:t>
            </a:fld>
            <a:endParaRPr lang="sl-SI"/>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l-S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9F35C5C-15F6-41C2-BC6C-0224891C5903}" type="slidenum">
              <a:rPr lang="sl-SI" smtClean="0"/>
              <a:t>‹#›</a:t>
            </a:fld>
            <a:endParaRPr lang="sl-SI"/>
          </a:p>
        </p:txBody>
      </p:sp>
    </p:spTree>
    <p:extLst>
      <p:ext uri="{BB962C8B-B14F-4D97-AF65-F5344CB8AC3E}">
        <p14:creationId xmlns:p14="http://schemas.microsoft.com/office/powerpoint/2010/main" val="118276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58061D4-E9EF-4209-B6D5-086E273C2E36}" type="datetimeFigureOut">
              <a:rPr lang="sl-SI" smtClean="0"/>
              <a:t>7. 11. 2019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62078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58061D4-E9EF-4209-B6D5-086E273C2E36}" type="datetimeFigureOut">
              <a:rPr lang="sl-SI" smtClean="0"/>
              <a:t>7. 11. 2019</a:t>
            </a:fld>
            <a:endParaRPr lang="sl-SI"/>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l-SI"/>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9F35C5C-15F6-41C2-BC6C-0224891C5903}" type="slidenum">
              <a:rPr lang="sl-SI" smtClean="0"/>
              <a:t>‹#›</a:t>
            </a:fld>
            <a:endParaRPr lang="sl-SI"/>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415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1" tIns="45666" rIns="91331" bIns="45666"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609600" y="160022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1" tIns="45666" rIns="91331" bIns="45666"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331" tIns="45666" rIns="91331" bIns="45666" numCol="1" anchor="t" anchorCtr="0" compatLnSpc="1">
            <a:prstTxWarp prst="textNoShape">
              <a:avLst/>
            </a:prstTxWarp>
          </a:bodyPr>
          <a:lstStyle>
            <a:lvl1pPr eaLnBrk="1" hangingPunct="1">
              <a:defRPr sz="1400">
                <a:solidFill>
                  <a:srgbClr val="000000"/>
                </a:solidFill>
                <a:latin typeface="Arial" charset="0"/>
              </a:defRPr>
            </a:lvl1pPr>
          </a:lstStyle>
          <a:p>
            <a:pPr defTabSz="913321" fontAlgn="base">
              <a:spcBef>
                <a:spcPct val="0"/>
              </a:spcBef>
              <a:spcAft>
                <a:spcPct val="0"/>
              </a:spcAft>
              <a:defRPr/>
            </a:pPr>
            <a:endParaRPr lang="en-GB" altLang="en-US"/>
          </a:p>
        </p:txBody>
      </p:sp>
      <p:sp>
        <p:nvSpPr>
          <p:cNvPr id="1029" name="Rectangle 5"/>
          <p:cNvSpPr>
            <a:spLocks noGrp="1" noChangeArrowheads="1"/>
          </p:cNvSpPr>
          <p:nvPr>
            <p:ph type="ftr" sz="quarter" idx="3"/>
          </p:nvPr>
        </p:nvSpPr>
        <p:spPr bwMode="auto">
          <a:xfrm>
            <a:off x="4165601" y="6245225"/>
            <a:ext cx="3860800" cy="476250"/>
          </a:xfrm>
          <a:prstGeom prst="rect">
            <a:avLst/>
          </a:prstGeom>
          <a:noFill/>
          <a:ln w="9525">
            <a:noFill/>
            <a:miter lim="800000"/>
            <a:headEnd/>
            <a:tailEnd/>
          </a:ln>
          <a:effectLst/>
        </p:spPr>
        <p:txBody>
          <a:bodyPr vert="horz" wrap="square" lIns="91331" tIns="45666" rIns="91331" bIns="45666" numCol="1" anchor="t" anchorCtr="0" compatLnSpc="1">
            <a:prstTxWarp prst="textNoShape">
              <a:avLst/>
            </a:prstTxWarp>
          </a:bodyPr>
          <a:lstStyle>
            <a:lvl1pPr algn="ctr" eaLnBrk="1" hangingPunct="1">
              <a:defRPr sz="1400">
                <a:solidFill>
                  <a:srgbClr val="000000"/>
                </a:solidFill>
                <a:latin typeface="Arial" charset="0"/>
              </a:defRPr>
            </a:lvl1pPr>
          </a:lstStyle>
          <a:p>
            <a:pPr defTabSz="913321" fontAlgn="base">
              <a:spcBef>
                <a:spcPct val="0"/>
              </a:spcBef>
              <a:spcAft>
                <a:spcPct val="0"/>
              </a:spcAft>
              <a:defRPr/>
            </a:pPr>
            <a:endParaRPr lang="en-GB"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331" tIns="45666" rIns="91331" bIns="45666" numCol="1" anchor="t" anchorCtr="0" compatLnSpc="1">
            <a:prstTxWarp prst="textNoShape">
              <a:avLst/>
            </a:prstTxWarp>
          </a:bodyPr>
          <a:lstStyle>
            <a:lvl1pPr algn="r" eaLnBrk="1" hangingPunct="1">
              <a:defRPr sz="1400">
                <a:solidFill>
                  <a:srgbClr val="000000"/>
                </a:solidFill>
                <a:latin typeface="Arial" charset="0"/>
              </a:defRPr>
            </a:lvl1pPr>
          </a:lstStyle>
          <a:p>
            <a:pPr defTabSz="913321" fontAlgn="base">
              <a:spcBef>
                <a:spcPct val="0"/>
              </a:spcBef>
              <a:spcAft>
                <a:spcPct val="0"/>
              </a:spcAft>
              <a:defRPr/>
            </a:pPr>
            <a:fld id="{68EB5097-71E3-460F-8A7C-21D66541F82C}" type="slidenum">
              <a:rPr lang="en-GB" altLang="en-US" smtClean="0"/>
              <a:pPr defTabSz="913321" fontAlgn="base">
                <a:spcBef>
                  <a:spcPct val="0"/>
                </a:spcBef>
                <a:spcAft>
                  <a:spcPct val="0"/>
                </a:spcAft>
                <a:defRPr/>
              </a:pPr>
              <a:t>‹#›</a:t>
            </a:fld>
            <a:endParaRPr lang="en-GB" altLang="en-US"/>
          </a:p>
        </p:txBody>
      </p:sp>
    </p:spTree>
    <p:extLst>
      <p:ext uri="{BB962C8B-B14F-4D97-AF65-F5344CB8AC3E}">
        <p14:creationId xmlns:p14="http://schemas.microsoft.com/office/powerpoint/2010/main" val="621484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656" algn="ctr" rtl="0" fontAlgn="base">
        <a:spcBef>
          <a:spcPct val="0"/>
        </a:spcBef>
        <a:spcAft>
          <a:spcPct val="0"/>
        </a:spcAft>
        <a:defRPr sz="4400">
          <a:solidFill>
            <a:schemeClr val="tx2"/>
          </a:solidFill>
          <a:latin typeface="Arial" charset="0"/>
        </a:defRPr>
      </a:lvl6pPr>
      <a:lvl7pPr marL="913321" algn="ctr" rtl="0" fontAlgn="base">
        <a:spcBef>
          <a:spcPct val="0"/>
        </a:spcBef>
        <a:spcAft>
          <a:spcPct val="0"/>
        </a:spcAft>
        <a:defRPr sz="4400">
          <a:solidFill>
            <a:schemeClr val="tx2"/>
          </a:solidFill>
          <a:latin typeface="Arial" charset="0"/>
        </a:defRPr>
      </a:lvl7pPr>
      <a:lvl8pPr marL="1369990" algn="ctr" rtl="0" fontAlgn="base">
        <a:spcBef>
          <a:spcPct val="0"/>
        </a:spcBef>
        <a:spcAft>
          <a:spcPct val="0"/>
        </a:spcAft>
        <a:defRPr sz="4400">
          <a:solidFill>
            <a:schemeClr val="tx2"/>
          </a:solidFill>
          <a:latin typeface="Arial" charset="0"/>
        </a:defRPr>
      </a:lvl8pPr>
      <a:lvl9pPr marL="1826650" algn="ctr" rtl="0" fontAlgn="base">
        <a:spcBef>
          <a:spcPct val="0"/>
        </a:spcBef>
        <a:spcAft>
          <a:spcPct val="0"/>
        </a:spcAft>
        <a:defRPr sz="4400">
          <a:solidFill>
            <a:schemeClr val="tx2"/>
          </a:solidFill>
          <a:latin typeface="Arial" charset="0"/>
        </a:defRPr>
      </a:lvl9pPr>
    </p:titleStyle>
    <p:bodyStyle>
      <a:lvl1pPr marL="342502" indent="-342502" algn="l" rtl="0" eaLnBrk="0" fontAlgn="base" hangingPunct="0">
        <a:spcBef>
          <a:spcPct val="20000"/>
        </a:spcBef>
        <a:spcAft>
          <a:spcPct val="0"/>
        </a:spcAft>
        <a:buChar char="•"/>
        <a:defRPr sz="3200">
          <a:solidFill>
            <a:schemeClr val="tx1"/>
          </a:solidFill>
          <a:latin typeface="+mn-lt"/>
          <a:ea typeface="+mn-ea"/>
          <a:cs typeface="+mn-cs"/>
        </a:defRPr>
      </a:lvl1pPr>
      <a:lvl2pPr marL="742076" indent="-285419" algn="l" rtl="0" eaLnBrk="0" fontAlgn="base" hangingPunct="0">
        <a:spcBef>
          <a:spcPct val="20000"/>
        </a:spcBef>
        <a:spcAft>
          <a:spcPct val="0"/>
        </a:spcAft>
        <a:buChar char="–"/>
        <a:defRPr sz="2800">
          <a:solidFill>
            <a:schemeClr val="tx1"/>
          </a:solidFill>
          <a:latin typeface="+mn-lt"/>
        </a:defRPr>
      </a:lvl2pPr>
      <a:lvl3pPr marL="1141651" indent="-228328" algn="l" rtl="0" eaLnBrk="0" fontAlgn="base" hangingPunct="0">
        <a:spcBef>
          <a:spcPct val="20000"/>
        </a:spcBef>
        <a:spcAft>
          <a:spcPct val="0"/>
        </a:spcAft>
        <a:buChar char="•"/>
        <a:defRPr sz="2400">
          <a:solidFill>
            <a:schemeClr val="tx1"/>
          </a:solidFill>
          <a:latin typeface="+mn-lt"/>
        </a:defRPr>
      </a:lvl3pPr>
      <a:lvl4pPr marL="1598315" indent="-228328" algn="l" rtl="0" eaLnBrk="0" fontAlgn="base" hangingPunct="0">
        <a:spcBef>
          <a:spcPct val="20000"/>
        </a:spcBef>
        <a:spcAft>
          <a:spcPct val="0"/>
        </a:spcAft>
        <a:buChar char="–"/>
        <a:defRPr sz="2000">
          <a:solidFill>
            <a:schemeClr val="tx1"/>
          </a:solidFill>
          <a:latin typeface="+mn-lt"/>
        </a:defRPr>
      </a:lvl4pPr>
      <a:lvl5pPr marL="2054985" indent="-228328" algn="l" rtl="0" eaLnBrk="0" fontAlgn="base" hangingPunct="0">
        <a:spcBef>
          <a:spcPct val="20000"/>
        </a:spcBef>
        <a:spcAft>
          <a:spcPct val="0"/>
        </a:spcAft>
        <a:buChar char="»"/>
        <a:defRPr sz="2000">
          <a:solidFill>
            <a:schemeClr val="tx1"/>
          </a:solidFill>
          <a:latin typeface="+mn-lt"/>
        </a:defRPr>
      </a:lvl5pPr>
      <a:lvl6pPr marL="2511645" indent="-228328" algn="l" rtl="0" fontAlgn="base">
        <a:spcBef>
          <a:spcPct val="20000"/>
        </a:spcBef>
        <a:spcAft>
          <a:spcPct val="0"/>
        </a:spcAft>
        <a:buChar char="»"/>
        <a:defRPr sz="2000">
          <a:solidFill>
            <a:schemeClr val="tx1"/>
          </a:solidFill>
          <a:latin typeface="+mn-lt"/>
        </a:defRPr>
      </a:lvl6pPr>
      <a:lvl7pPr marL="2968304" indent="-228328" algn="l" rtl="0" fontAlgn="base">
        <a:spcBef>
          <a:spcPct val="20000"/>
        </a:spcBef>
        <a:spcAft>
          <a:spcPct val="0"/>
        </a:spcAft>
        <a:buChar char="»"/>
        <a:defRPr sz="2000">
          <a:solidFill>
            <a:schemeClr val="tx1"/>
          </a:solidFill>
          <a:latin typeface="+mn-lt"/>
        </a:defRPr>
      </a:lvl7pPr>
      <a:lvl8pPr marL="3424970" indent="-228328" algn="l" rtl="0" fontAlgn="base">
        <a:spcBef>
          <a:spcPct val="20000"/>
        </a:spcBef>
        <a:spcAft>
          <a:spcPct val="0"/>
        </a:spcAft>
        <a:buChar char="»"/>
        <a:defRPr sz="2000">
          <a:solidFill>
            <a:schemeClr val="tx1"/>
          </a:solidFill>
          <a:latin typeface="+mn-lt"/>
        </a:defRPr>
      </a:lvl8pPr>
      <a:lvl9pPr marL="3881625" indent="-22832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321" rtl="0" eaLnBrk="1" latinLnBrk="0" hangingPunct="1">
        <a:defRPr sz="1800" kern="1200">
          <a:solidFill>
            <a:schemeClr val="tx1"/>
          </a:solidFill>
          <a:latin typeface="+mn-lt"/>
          <a:ea typeface="+mn-ea"/>
          <a:cs typeface="+mn-cs"/>
        </a:defRPr>
      </a:lvl1pPr>
      <a:lvl2pPr marL="456656" algn="l" defTabSz="913321" rtl="0" eaLnBrk="1" latinLnBrk="0" hangingPunct="1">
        <a:defRPr sz="1800" kern="1200">
          <a:solidFill>
            <a:schemeClr val="tx1"/>
          </a:solidFill>
          <a:latin typeface="+mn-lt"/>
          <a:ea typeface="+mn-ea"/>
          <a:cs typeface="+mn-cs"/>
        </a:defRPr>
      </a:lvl2pPr>
      <a:lvl3pPr marL="913321" algn="l" defTabSz="913321" rtl="0" eaLnBrk="1" latinLnBrk="0" hangingPunct="1">
        <a:defRPr sz="1800" kern="1200">
          <a:solidFill>
            <a:schemeClr val="tx1"/>
          </a:solidFill>
          <a:latin typeface="+mn-lt"/>
          <a:ea typeface="+mn-ea"/>
          <a:cs typeface="+mn-cs"/>
        </a:defRPr>
      </a:lvl3pPr>
      <a:lvl4pPr marL="1369990" algn="l" defTabSz="913321" rtl="0" eaLnBrk="1" latinLnBrk="0" hangingPunct="1">
        <a:defRPr sz="1800" kern="1200">
          <a:solidFill>
            <a:schemeClr val="tx1"/>
          </a:solidFill>
          <a:latin typeface="+mn-lt"/>
          <a:ea typeface="+mn-ea"/>
          <a:cs typeface="+mn-cs"/>
        </a:defRPr>
      </a:lvl4pPr>
      <a:lvl5pPr marL="1826650" algn="l" defTabSz="913321" rtl="0" eaLnBrk="1" latinLnBrk="0" hangingPunct="1">
        <a:defRPr sz="1800" kern="1200">
          <a:solidFill>
            <a:schemeClr val="tx1"/>
          </a:solidFill>
          <a:latin typeface="+mn-lt"/>
          <a:ea typeface="+mn-ea"/>
          <a:cs typeface="+mn-cs"/>
        </a:defRPr>
      </a:lvl5pPr>
      <a:lvl6pPr marL="2283309" algn="l" defTabSz="913321" rtl="0" eaLnBrk="1" latinLnBrk="0" hangingPunct="1">
        <a:defRPr sz="1800" kern="1200">
          <a:solidFill>
            <a:schemeClr val="tx1"/>
          </a:solidFill>
          <a:latin typeface="+mn-lt"/>
          <a:ea typeface="+mn-ea"/>
          <a:cs typeface="+mn-cs"/>
        </a:defRPr>
      </a:lvl6pPr>
      <a:lvl7pPr marL="2739976" algn="l" defTabSz="913321" rtl="0" eaLnBrk="1" latinLnBrk="0" hangingPunct="1">
        <a:defRPr sz="1800" kern="1200">
          <a:solidFill>
            <a:schemeClr val="tx1"/>
          </a:solidFill>
          <a:latin typeface="+mn-lt"/>
          <a:ea typeface="+mn-ea"/>
          <a:cs typeface="+mn-cs"/>
        </a:defRPr>
      </a:lvl7pPr>
      <a:lvl8pPr marL="3196634" algn="l" defTabSz="913321" rtl="0" eaLnBrk="1" latinLnBrk="0" hangingPunct="1">
        <a:defRPr sz="1800" kern="1200">
          <a:solidFill>
            <a:schemeClr val="tx1"/>
          </a:solidFill>
          <a:latin typeface="+mn-lt"/>
          <a:ea typeface="+mn-ea"/>
          <a:cs typeface="+mn-cs"/>
        </a:defRPr>
      </a:lvl8pPr>
      <a:lvl9pPr marL="3653299" algn="l" defTabSz="9133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2586921"/>
          </a:xfrm>
        </p:spPr>
        <p:txBody>
          <a:bodyPr>
            <a:noAutofit/>
          </a:bodyPr>
          <a:lstStyle/>
          <a:p>
            <a:pPr algn="ctr"/>
            <a:r>
              <a:rPr lang="en-US" sz="4000" dirty="0"/>
              <a:t>VISUAL INSPECTION FOR DEFINING SAFETY UPGRADING STRATEGIES FOR SCHOOL BUILDINGS- VISUS</a:t>
            </a:r>
            <a:endParaRPr lang="sl-SI" sz="4000" dirty="0"/>
          </a:p>
        </p:txBody>
      </p:sp>
      <p:sp>
        <p:nvSpPr>
          <p:cNvPr id="3" name="Subtitle 2"/>
          <p:cNvSpPr>
            <a:spLocks noGrp="1"/>
          </p:cNvSpPr>
          <p:nvPr>
            <p:ph type="subTitle" idx="1"/>
          </p:nvPr>
        </p:nvSpPr>
        <p:spPr>
          <a:xfrm>
            <a:off x="1100051" y="4710923"/>
            <a:ext cx="10058400" cy="1634383"/>
          </a:xfrm>
        </p:spPr>
        <p:txBody>
          <a:bodyPr>
            <a:normAutofit fontScale="25000" lnSpcReduction="20000"/>
          </a:bodyPr>
          <a:lstStyle/>
          <a:p>
            <a:pPr>
              <a:lnSpc>
                <a:spcPct val="107000"/>
              </a:lnSpc>
              <a:spcBef>
                <a:spcPts val="0"/>
              </a:spcBef>
              <a:spcAft>
                <a:spcPts val="0"/>
              </a:spcAft>
            </a:pPr>
            <a:r>
              <a:rPr lang="en-GB" sz="6600" dirty="0">
                <a:latin typeface="Calibri" panose="020F0502020204030204" pitchFamily="34" charset="0"/>
                <a:ea typeface="Calibri" panose="020F0502020204030204" pitchFamily="34" charset="0"/>
                <a:cs typeface="Times New Roman" panose="02020603050405020304" pitchFamily="18" charset="0"/>
              </a:rPr>
              <a:t>Mitja Brilly</a:t>
            </a:r>
            <a:r>
              <a:rPr lang="en-GB" sz="6600" baseline="30000" dirty="0">
                <a:latin typeface="Calibri" panose="020F0502020204030204" pitchFamily="34" charset="0"/>
                <a:ea typeface="Calibri" panose="020F0502020204030204" pitchFamily="34" charset="0"/>
                <a:cs typeface="Times New Roman" panose="02020603050405020304" pitchFamily="18" charset="0"/>
              </a:rPr>
              <a:t>1</a:t>
            </a:r>
            <a:r>
              <a:rPr lang="en-GB" sz="6600" dirty="0">
                <a:latin typeface="Calibri" panose="020F0502020204030204" pitchFamily="34" charset="0"/>
                <a:ea typeface="Calibri" panose="020F0502020204030204" pitchFamily="34" charset="0"/>
                <a:cs typeface="Times New Roman" panose="02020603050405020304" pitchFamily="18" charset="0"/>
              </a:rPr>
              <a:t>, </a:t>
            </a:r>
            <a:r>
              <a:rPr lang="en-GB" sz="6600" dirty="0" err="1">
                <a:latin typeface="Calibri" panose="020F0502020204030204" pitchFamily="34" charset="0"/>
                <a:ea typeface="Calibri" panose="020F0502020204030204" pitchFamily="34" charset="0"/>
                <a:cs typeface="Times New Roman" panose="02020603050405020304" pitchFamily="18" charset="0"/>
              </a:rPr>
              <a:t>Mojca</a:t>
            </a:r>
            <a:r>
              <a:rPr lang="en-GB" sz="6600" dirty="0">
                <a:latin typeface="Calibri" panose="020F0502020204030204" pitchFamily="34" charset="0"/>
                <a:ea typeface="Calibri" panose="020F0502020204030204" pitchFamily="34" charset="0"/>
                <a:cs typeface="Times New Roman" panose="02020603050405020304" pitchFamily="18" charset="0"/>
              </a:rPr>
              <a:t> Šraj</a:t>
            </a:r>
            <a:r>
              <a:rPr lang="en-GB" sz="6600" baseline="30000" dirty="0">
                <a:latin typeface="Calibri" panose="020F0502020204030204" pitchFamily="34" charset="0"/>
                <a:ea typeface="Calibri" panose="020F0502020204030204" pitchFamily="34" charset="0"/>
                <a:cs typeface="Times New Roman" panose="02020603050405020304" pitchFamily="18" charset="0"/>
              </a:rPr>
              <a:t>1</a:t>
            </a:r>
            <a:r>
              <a:rPr lang="en-GB" sz="6600" dirty="0">
                <a:latin typeface="Calibri" panose="020F0502020204030204" pitchFamily="34" charset="0"/>
                <a:ea typeface="Calibri" panose="020F0502020204030204" pitchFamily="34" charset="0"/>
                <a:cs typeface="Times New Roman" panose="02020603050405020304" pitchFamily="18" charset="0"/>
              </a:rPr>
              <a:t> and Stefano Grimaz</a:t>
            </a:r>
            <a:r>
              <a:rPr lang="en-GB" sz="6600" baseline="30000" dirty="0">
                <a:latin typeface="Calibri" panose="020F0502020204030204" pitchFamily="34" charset="0"/>
                <a:ea typeface="Calibri" panose="020F0502020204030204" pitchFamily="34" charset="0"/>
                <a:cs typeface="Times New Roman" panose="02020603050405020304" pitchFamily="18" charset="0"/>
              </a:rPr>
              <a:t>2</a:t>
            </a:r>
            <a:endParaRPr lang="sl-SI" sz="6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GB" sz="6600" baseline="30000" dirty="0">
                <a:latin typeface="Calibri" panose="020F0502020204030204" pitchFamily="34" charset="0"/>
                <a:ea typeface="Calibri" panose="020F0502020204030204" pitchFamily="34" charset="0"/>
                <a:cs typeface="Times New Roman" panose="02020603050405020304" pitchFamily="18" charset="0"/>
              </a:rPr>
              <a:t>1</a:t>
            </a:r>
            <a:r>
              <a:rPr lang="en-GB" sz="6600" dirty="0">
                <a:latin typeface="Calibri" panose="020F0502020204030204" pitchFamily="34" charset="0"/>
                <a:ea typeface="Calibri" panose="020F0502020204030204" pitchFamily="34" charset="0"/>
                <a:cs typeface="Times New Roman" panose="02020603050405020304" pitchFamily="18" charset="0"/>
              </a:rPr>
              <a:t>UNESCO Chair on Water-related Disaster Risk Reduction, University of Ljubljana</a:t>
            </a:r>
            <a:endParaRPr lang="sl-SI" sz="6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GB" sz="6600" baseline="30000" dirty="0">
                <a:latin typeface="Calibri" panose="020F0502020204030204" pitchFamily="34" charset="0"/>
                <a:ea typeface="Calibri" panose="020F0502020204030204" pitchFamily="34" charset="0"/>
                <a:cs typeface="Times New Roman" panose="02020603050405020304" pitchFamily="18" charset="0"/>
              </a:rPr>
              <a:t>2</a:t>
            </a:r>
            <a:r>
              <a:rPr lang="en-GB" sz="6600" dirty="0">
                <a:latin typeface="Calibri" panose="020F0502020204030204" pitchFamily="34" charset="0"/>
                <a:ea typeface="Calibri" panose="020F0502020204030204" pitchFamily="34" charset="0"/>
                <a:cs typeface="Times New Roman" panose="02020603050405020304" pitchFamily="18" charset="0"/>
              </a:rPr>
              <a:t>UNESCO-Chair on Intersectional Safety for Disaster Risk Reduction and Resilience </a:t>
            </a:r>
            <a:r>
              <a:rPr lang="en-GB" sz="6600" dirty="0" err="1">
                <a:latin typeface="Calibri" panose="020F0502020204030204" pitchFamily="34" charset="0"/>
                <a:ea typeface="Calibri" panose="020F0502020204030204" pitchFamily="34" charset="0"/>
                <a:cs typeface="Times New Roman" panose="02020603050405020304" pitchFamily="18" charset="0"/>
              </a:rPr>
              <a:t>Università</a:t>
            </a:r>
            <a:r>
              <a:rPr lang="en-GB" sz="6600" dirty="0">
                <a:latin typeface="Calibri" panose="020F0502020204030204" pitchFamily="34" charset="0"/>
                <a:ea typeface="Calibri" panose="020F0502020204030204" pitchFamily="34" charset="0"/>
                <a:cs typeface="Times New Roman" panose="02020603050405020304" pitchFamily="18" charset="0"/>
              </a:rPr>
              <a:t> di </a:t>
            </a:r>
            <a:r>
              <a:rPr lang="en-GB" sz="6600" dirty="0" err="1">
                <a:latin typeface="Calibri" panose="020F0502020204030204" pitchFamily="34" charset="0"/>
                <a:ea typeface="Calibri" panose="020F0502020204030204" pitchFamily="34" charset="0"/>
                <a:cs typeface="Times New Roman" panose="02020603050405020304" pitchFamily="18" charset="0"/>
              </a:rPr>
              <a:t>degli</a:t>
            </a:r>
            <a:r>
              <a:rPr lang="en-GB" sz="6600" dirty="0">
                <a:latin typeface="Calibri" panose="020F0502020204030204" pitchFamily="34" charset="0"/>
                <a:ea typeface="Calibri" panose="020F0502020204030204" pitchFamily="34" charset="0"/>
                <a:cs typeface="Times New Roman" panose="02020603050405020304" pitchFamily="18" charset="0"/>
              </a:rPr>
              <a:t> </a:t>
            </a:r>
            <a:r>
              <a:rPr lang="en-GB" sz="6600" dirty="0" err="1">
                <a:latin typeface="Calibri" panose="020F0502020204030204" pitchFamily="34" charset="0"/>
                <a:ea typeface="Calibri" panose="020F0502020204030204" pitchFamily="34" charset="0"/>
                <a:cs typeface="Times New Roman" panose="02020603050405020304" pitchFamily="18" charset="0"/>
              </a:rPr>
              <a:t>Studi</a:t>
            </a:r>
            <a:r>
              <a:rPr lang="en-GB" sz="6600" dirty="0">
                <a:latin typeface="Calibri" panose="020F0502020204030204" pitchFamily="34" charset="0"/>
                <a:ea typeface="Calibri" panose="020F0502020204030204" pitchFamily="34" charset="0"/>
                <a:cs typeface="Times New Roman" panose="02020603050405020304" pitchFamily="18" charset="0"/>
              </a:rPr>
              <a:t> di Udine</a:t>
            </a:r>
            <a:endParaRPr lang="sl-SI" sz="66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sl-SI" dirty="0"/>
          </a:p>
          <a:p>
            <a:pPr>
              <a:spcBef>
                <a:spcPts val="0"/>
              </a:spcBef>
            </a:pPr>
            <a:r>
              <a:rPr lang="en-US" sz="1800" dirty="0" smtClean="0"/>
              <a:t>University of Ljubljana, Faculty of Civil and Geodetic Engineering, Department of Environmental Civil Engineering, Ljubljana, Slovenia</a:t>
            </a:r>
            <a:endParaRPr lang="sl-SI" sz="18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023" b="19885"/>
          <a:stretch/>
        </p:blipFill>
        <p:spPr>
          <a:xfrm>
            <a:off x="8303337" y="406565"/>
            <a:ext cx="3042572" cy="1219200"/>
          </a:xfrm>
          <a:prstGeom prst="rect">
            <a:avLst/>
          </a:prstGeom>
        </p:spPr>
      </p:pic>
      <p:sp>
        <p:nvSpPr>
          <p:cNvPr id="9" name="Rectangle 8"/>
          <p:cNvSpPr/>
          <p:nvPr/>
        </p:nvSpPr>
        <p:spPr>
          <a:xfrm>
            <a:off x="288756" y="6431032"/>
            <a:ext cx="12192000" cy="338554"/>
          </a:xfrm>
          <a:prstGeom prst="rect">
            <a:avLst/>
          </a:prstGeom>
        </p:spPr>
        <p:txBody>
          <a:bodyPr wrap="square">
            <a:spAutoFit/>
          </a:bodyPr>
          <a:lstStyle/>
          <a:p>
            <a:pPr algn="ctr"/>
            <a:r>
              <a:rPr lang="sl-SI" sz="1600" dirty="0" smtClean="0"/>
              <a:t>Kyiv, </a:t>
            </a:r>
            <a:r>
              <a:rPr lang="sl-SI" sz="1600" dirty="0" err="1" smtClean="0"/>
              <a:t>Ukraine</a:t>
            </a:r>
            <a:r>
              <a:rPr lang="sl-SI" sz="1600" dirty="0" smtClean="0"/>
              <a:t>, November 6-8, 2019</a:t>
            </a:r>
            <a:endParaRPr lang="sl-SI" sz="1600" dirty="0"/>
          </a:p>
        </p:txBody>
      </p:sp>
      <p:pic>
        <p:nvPicPr>
          <p:cNvPr id="11" name="Рисунок 1"/>
          <p:cNvPicPr/>
          <p:nvPr/>
        </p:nvPicPr>
        <p:blipFill>
          <a:blip r:embed="rId3" cstate="print">
            <a:extLst>
              <a:ext uri="{28A0092B-C50C-407E-A947-70E740481C1C}">
                <a14:useLocalDpi xmlns:a14="http://schemas.microsoft.com/office/drawing/2010/main" val="0"/>
              </a:ext>
            </a:extLst>
          </a:blip>
          <a:stretch>
            <a:fillRect/>
          </a:stretch>
        </p:blipFill>
        <p:spPr>
          <a:xfrm>
            <a:off x="3423882" y="137860"/>
            <a:ext cx="4689226" cy="1756611"/>
          </a:xfrm>
          <a:prstGeom prst="rect">
            <a:avLst/>
          </a:prstGeom>
          <a:noFill/>
        </p:spPr>
      </p:pic>
      <p:pic>
        <p:nvPicPr>
          <p:cNvPr id="4" name="Slika 3"/>
          <p:cNvPicPr>
            <a:picLocks noChangeAspect="1"/>
          </p:cNvPicPr>
          <p:nvPr/>
        </p:nvPicPr>
        <p:blipFill>
          <a:blip r:embed="rId4"/>
          <a:stretch>
            <a:fillRect/>
          </a:stretch>
        </p:blipFill>
        <p:spPr>
          <a:xfrm>
            <a:off x="907051" y="406565"/>
            <a:ext cx="2744006" cy="1032491"/>
          </a:xfrm>
          <a:prstGeom prst="rect">
            <a:avLst/>
          </a:prstGeom>
        </p:spPr>
      </p:pic>
    </p:spTree>
    <p:extLst>
      <p:ext uri="{BB962C8B-B14F-4D97-AF65-F5344CB8AC3E}">
        <p14:creationId xmlns:p14="http://schemas.microsoft.com/office/powerpoint/2010/main" val="1950419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dirty="0"/>
              <a:t>Probability of peak discharges on the Sava River </a:t>
            </a:r>
            <a:br>
              <a:rPr lang="en-US" dirty="0"/>
            </a:br>
            <a:r>
              <a:rPr lang="en-US" dirty="0"/>
              <a:t>WS </a:t>
            </a:r>
            <a:r>
              <a:rPr lang="en-US" dirty="0" err="1"/>
              <a:t>Čatež</a:t>
            </a:r>
            <a:r>
              <a:rPr lang="en-US" dirty="0"/>
              <a:t> </a:t>
            </a:r>
            <a:endParaRPr lang="sl-SI" dirty="0"/>
          </a:p>
        </p:txBody>
      </p:sp>
      <p:pic>
        <p:nvPicPr>
          <p:cNvPr id="4" name="Označba mesta vsebine 3"/>
          <p:cNvPicPr>
            <a:picLocks noGrp="1" noChangeAspect="1"/>
          </p:cNvPicPr>
          <p:nvPr>
            <p:ph idx="1"/>
          </p:nvPr>
        </p:nvPicPr>
        <p:blipFill>
          <a:blip r:embed="rId2"/>
          <a:stretch>
            <a:fillRect/>
          </a:stretch>
        </p:blipFill>
        <p:spPr>
          <a:xfrm>
            <a:off x="3123623" y="1943315"/>
            <a:ext cx="6005080" cy="3828620"/>
          </a:xfrm>
          <a:prstGeom prst="rect">
            <a:avLst/>
          </a:prstGeom>
        </p:spPr>
      </p:pic>
    </p:spTree>
    <p:extLst>
      <p:ext uri="{BB962C8B-B14F-4D97-AF65-F5344CB8AC3E}">
        <p14:creationId xmlns:p14="http://schemas.microsoft.com/office/powerpoint/2010/main" val="117200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sz="4000" dirty="0"/>
              <a:t>Improper maintenance of river remediation</a:t>
            </a:r>
            <a:endParaRPr lang="sl-SI" sz="4000" dirty="0"/>
          </a:p>
        </p:txBody>
      </p:sp>
      <p:sp>
        <p:nvSpPr>
          <p:cNvPr id="4" name="Title 1"/>
          <p:cNvSpPr txBox="1">
            <a:spLocks/>
          </p:cNvSpPr>
          <p:nvPr/>
        </p:nvSpPr>
        <p:spPr bwMode="auto">
          <a:xfrm>
            <a:off x="1657930" y="1890704"/>
            <a:ext cx="777329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83" tIns="45642" rIns="91283" bIns="45642"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18"/>
              </a:defRPr>
            </a:lvl2pPr>
            <a:lvl3pPr algn="ctr" rtl="0" eaLnBrk="0" fontAlgn="base" hangingPunct="0">
              <a:spcBef>
                <a:spcPct val="0"/>
              </a:spcBef>
              <a:spcAft>
                <a:spcPct val="0"/>
              </a:spcAft>
              <a:defRPr sz="4400">
                <a:solidFill>
                  <a:schemeClr val="tx2"/>
                </a:solidFill>
                <a:latin typeface="Times New Roman" pitchFamily="18" charset="-18"/>
              </a:defRPr>
            </a:lvl3pPr>
            <a:lvl4pPr algn="ctr" rtl="0" eaLnBrk="0" fontAlgn="base" hangingPunct="0">
              <a:spcBef>
                <a:spcPct val="0"/>
              </a:spcBef>
              <a:spcAft>
                <a:spcPct val="0"/>
              </a:spcAft>
              <a:defRPr sz="4400">
                <a:solidFill>
                  <a:schemeClr val="tx2"/>
                </a:solidFill>
                <a:latin typeface="Times New Roman" pitchFamily="18" charset="-18"/>
              </a:defRPr>
            </a:lvl4pPr>
            <a:lvl5pPr algn="ctr" rtl="0" eaLnBrk="0" fontAlgn="base" hangingPunct="0">
              <a:spcBef>
                <a:spcPct val="0"/>
              </a:spcBef>
              <a:spcAft>
                <a:spcPct val="0"/>
              </a:spcAft>
              <a:defRPr sz="4400">
                <a:solidFill>
                  <a:schemeClr val="tx2"/>
                </a:solidFill>
                <a:latin typeface="Times New Roman" pitchFamily="18" charset="-18"/>
              </a:defRPr>
            </a:lvl5pPr>
            <a:lvl6pPr marL="456751" algn="ctr" rtl="0" eaLnBrk="0" fontAlgn="base" hangingPunct="0">
              <a:spcBef>
                <a:spcPct val="0"/>
              </a:spcBef>
              <a:spcAft>
                <a:spcPct val="0"/>
              </a:spcAft>
              <a:defRPr sz="4400">
                <a:solidFill>
                  <a:schemeClr val="tx2"/>
                </a:solidFill>
                <a:latin typeface="Times New Roman" pitchFamily="18" charset="-18"/>
              </a:defRPr>
            </a:lvl6pPr>
            <a:lvl7pPr marL="913509" algn="ctr" rtl="0" eaLnBrk="0" fontAlgn="base" hangingPunct="0">
              <a:spcBef>
                <a:spcPct val="0"/>
              </a:spcBef>
              <a:spcAft>
                <a:spcPct val="0"/>
              </a:spcAft>
              <a:defRPr sz="4400">
                <a:solidFill>
                  <a:schemeClr val="tx2"/>
                </a:solidFill>
                <a:latin typeface="Times New Roman" pitchFamily="18" charset="-18"/>
              </a:defRPr>
            </a:lvl7pPr>
            <a:lvl8pPr marL="1370270" algn="ctr" rtl="0" eaLnBrk="0" fontAlgn="base" hangingPunct="0">
              <a:spcBef>
                <a:spcPct val="0"/>
              </a:spcBef>
              <a:spcAft>
                <a:spcPct val="0"/>
              </a:spcAft>
              <a:defRPr sz="4400">
                <a:solidFill>
                  <a:schemeClr val="tx2"/>
                </a:solidFill>
                <a:latin typeface="Times New Roman" pitchFamily="18" charset="-18"/>
              </a:defRPr>
            </a:lvl8pPr>
            <a:lvl9pPr marL="1827024" algn="ctr" rtl="0" eaLnBrk="0" fontAlgn="base" hangingPunct="0">
              <a:spcBef>
                <a:spcPct val="0"/>
              </a:spcBef>
              <a:spcAft>
                <a:spcPct val="0"/>
              </a:spcAft>
              <a:defRPr sz="4400">
                <a:solidFill>
                  <a:schemeClr val="tx2"/>
                </a:solidFill>
                <a:latin typeface="Times New Roman" pitchFamily="18" charset="-18"/>
              </a:defRPr>
            </a:lvl9pPr>
          </a:lstStyle>
          <a:p>
            <a:pPr defTabSz="913743">
              <a:defRPr/>
            </a:pPr>
            <a:r>
              <a:rPr lang="en-US" sz="2800" kern="0" dirty="0" smtClean="0">
                <a:solidFill>
                  <a:srgbClr val="000000"/>
                </a:solidFill>
                <a:latin typeface="Times New Roman"/>
              </a:rPr>
              <a:t>River bed discharge on the </a:t>
            </a:r>
            <a:r>
              <a:rPr lang="en-US" sz="2800" kern="0" dirty="0" err="1" smtClean="0">
                <a:solidFill>
                  <a:srgbClr val="000000"/>
                </a:solidFill>
                <a:latin typeface="Times New Roman"/>
              </a:rPr>
              <a:t>Želimščica</a:t>
            </a:r>
            <a:r>
              <a:rPr lang="en-US" sz="2800" kern="0" dirty="0" smtClean="0">
                <a:solidFill>
                  <a:srgbClr val="000000"/>
                </a:solidFill>
                <a:latin typeface="Times New Roman"/>
              </a:rPr>
              <a:t> river drop from 20 m</a:t>
            </a:r>
            <a:r>
              <a:rPr lang="en-US" sz="2800" kern="0" baseline="30000" dirty="0" smtClean="0">
                <a:solidFill>
                  <a:srgbClr val="000000"/>
                </a:solidFill>
                <a:latin typeface="Times New Roman"/>
              </a:rPr>
              <a:t>3</a:t>
            </a:r>
            <a:r>
              <a:rPr lang="en-US" sz="2800" kern="0" dirty="0" smtClean="0">
                <a:solidFill>
                  <a:srgbClr val="000000"/>
                </a:solidFill>
                <a:latin typeface="Times New Roman"/>
              </a:rPr>
              <a:t>/s in 1991 to 5 m</a:t>
            </a:r>
            <a:r>
              <a:rPr lang="en-US" sz="2800" kern="0" baseline="30000" dirty="0" smtClean="0">
                <a:solidFill>
                  <a:srgbClr val="000000"/>
                </a:solidFill>
                <a:latin typeface="Times New Roman"/>
              </a:rPr>
              <a:t>3</a:t>
            </a:r>
            <a:r>
              <a:rPr lang="en-US" sz="2800" kern="0" dirty="0" smtClean="0">
                <a:solidFill>
                  <a:srgbClr val="000000"/>
                </a:solidFill>
                <a:latin typeface="Times New Roman"/>
              </a:rPr>
              <a:t>/s in 2015</a:t>
            </a:r>
            <a:endParaRPr lang="en-US" sz="2800" kern="0" dirty="0">
              <a:solidFill>
                <a:srgbClr val="000000"/>
              </a:solidFill>
              <a:latin typeface="Times New Roman"/>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690" y="3033704"/>
            <a:ext cx="4253581" cy="26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502" y="3033704"/>
            <a:ext cx="4054476" cy="26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001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Modelling – parameter estimation by regularization</a:t>
            </a:r>
            <a:endParaRPr lang="sl-SI" dirty="0"/>
          </a:p>
        </p:txBody>
      </p:sp>
      <p:sp>
        <p:nvSpPr>
          <p:cNvPr id="3" name="Označba mesta vsebine 2"/>
          <p:cNvSpPr>
            <a:spLocks noGrp="1"/>
          </p:cNvSpPr>
          <p:nvPr>
            <p:ph idx="1"/>
          </p:nvPr>
        </p:nvSpPr>
        <p:spPr/>
        <p:txBody>
          <a:bodyPr/>
          <a:lstStyle/>
          <a:p>
            <a:endParaRPr lang="sl-SI" dirty="0"/>
          </a:p>
        </p:txBody>
      </p:sp>
      <p:pic>
        <p:nvPicPr>
          <p:cNvPr id="5" name="Content Placeholder 3"/>
          <p:cNvPicPr>
            <a:picLocks noChangeAspect="1"/>
          </p:cNvPicPr>
          <p:nvPr/>
        </p:nvPicPr>
        <p:blipFill>
          <a:blip r:embed="rId2"/>
          <a:stretch>
            <a:fillRect/>
          </a:stretch>
        </p:blipFill>
        <p:spPr bwMode="auto">
          <a:xfrm>
            <a:off x="1555230" y="1737360"/>
            <a:ext cx="4593928"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stretch>
            <a:fillRect/>
          </a:stretch>
        </p:blipFill>
        <p:spPr>
          <a:xfrm>
            <a:off x="7438893" y="1737360"/>
            <a:ext cx="2878088" cy="4354377"/>
          </a:xfrm>
          <a:prstGeom prst="rect">
            <a:avLst/>
          </a:prstGeom>
        </p:spPr>
      </p:pic>
    </p:spTree>
    <p:extLst>
      <p:ext uri="{BB962C8B-B14F-4D97-AF65-F5344CB8AC3E}">
        <p14:creationId xmlns:p14="http://schemas.microsoft.com/office/powerpoint/2010/main" val="2835790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Social </a:t>
            </a:r>
            <a:r>
              <a:rPr lang="sl-SI" dirty="0" err="1"/>
              <a:t>development</a:t>
            </a:r>
            <a:r>
              <a:rPr lang="sl-SI" dirty="0"/>
              <a:t> – future </a:t>
            </a:r>
            <a:r>
              <a:rPr lang="sl-SI" dirty="0" err="1"/>
              <a:t>transition</a:t>
            </a:r>
            <a:endParaRPr lang="sl-SI" dirty="0"/>
          </a:p>
        </p:txBody>
      </p:sp>
      <p:sp>
        <p:nvSpPr>
          <p:cNvPr id="3" name="Označba mesta vsebine 2"/>
          <p:cNvSpPr>
            <a:spLocks noGrp="1"/>
          </p:cNvSpPr>
          <p:nvPr>
            <p:ph idx="1"/>
          </p:nvPr>
        </p:nvSpPr>
        <p:spPr/>
        <p:txBody>
          <a:bodyPr/>
          <a:lstStyle/>
          <a:p>
            <a:r>
              <a:rPr lang="en-US" dirty="0"/>
              <a:t>Social structure by </a:t>
            </a:r>
            <a:r>
              <a:rPr lang="en-US" dirty="0" err="1"/>
              <a:t>labour</a:t>
            </a:r>
            <a:r>
              <a:rPr lang="en-US" dirty="0"/>
              <a:t> force</a:t>
            </a:r>
          </a:p>
          <a:p>
            <a:r>
              <a:rPr lang="en-US" dirty="0"/>
              <a:t>Urban development</a:t>
            </a:r>
          </a:p>
          <a:p>
            <a:r>
              <a:rPr lang="en-US" dirty="0"/>
              <a:t>Victims</a:t>
            </a:r>
          </a:p>
          <a:p>
            <a:r>
              <a:rPr lang="en-US" dirty="0"/>
              <a:t>Damage</a:t>
            </a:r>
          </a:p>
        </p:txBody>
      </p:sp>
    </p:spTree>
    <p:extLst>
      <p:ext uri="{BB962C8B-B14F-4D97-AF65-F5344CB8AC3E}">
        <p14:creationId xmlns:p14="http://schemas.microsoft.com/office/powerpoint/2010/main" val="214780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Labor </a:t>
            </a:r>
            <a:r>
              <a:rPr lang="sl-SI" dirty="0" err="1"/>
              <a:t>force</a:t>
            </a:r>
            <a:r>
              <a:rPr lang="sl-SI" dirty="0"/>
              <a:t> in US</a:t>
            </a:r>
          </a:p>
        </p:txBody>
      </p:sp>
      <p:pic>
        <p:nvPicPr>
          <p:cNvPr id="4" name="Označba mesta vsebine 3"/>
          <p:cNvPicPr>
            <a:picLocks noGrp="1" noChangeAspect="1"/>
          </p:cNvPicPr>
          <p:nvPr>
            <p:ph idx="1"/>
          </p:nvPr>
        </p:nvPicPr>
        <p:blipFill>
          <a:blip r:embed="rId2"/>
          <a:stretch>
            <a:fillRect/>
          </a:stretch>
        </p:blipFill>
        <p:spPr>
          <a:xfrm>
            <a:off x="3250436" y="1846263"/>
            <a:ext cx="5751454" cy="4022725"/>
          </a:xfrm>
          <a:prstGeom prst="rect">
            <a:avLst/>
          </a:prstGeom>
        </p:spPr>
      </p:pic>
    </p:spTree>
    <p:extLst>
      <p:ext uri="{BB962C8B-B14F-4D97-AF65-F5344CB8AC3E}">
        <p14:creationId xmlns:p14="http://schemas.microsoft.com/office/powerpoint/2010/main" val="202415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z="3200" dirty="0"/>
              <a:t>Labor </a:t>
            </a:r>
            <a:r>
              <a:rPr lang="sl-SI" sz="3200" dirty="0" err="1"/>
              <a:t>Force</a:t>
            </a:r>
            <a:r>
              <a:rPr lang="sl-SI" sz="3200" dirty="0"/>
              <a:t> </a:t>
            </a:r>
            <a:r>
              <a:rPr lang="sl-SI" sz="3200" dirty="0" err="1"/>
              <a:t>structure</a:t>
            </a:r>
            <a:r>
              <a:rPr lang="sl-SI" sz="3200" dirty="0"/>
              <a:t> CIA 2008-2014</a:t>
            </a:r>
          </a:p>
        </p:txBody>
      </p:sp>
      <p:graphicFrame>
        <p:nvGraphicFramePr>
          <p:cNvPr id="5" name="Table 4"/>
          <p:cNvGraphicFramePr>
            <a:graphicFrameLocks noGrp="1"/>
          </p:cNvGraphicFramePr>
          <p:nvPr>
            <p:extLst/>
          </p:nvPr>
        </p:nvGraphicFramePr>
        <p:xfrm>
          <a:off x="3143673" y="1340775"/>
          <a:ext cx="5760641" cy="5184563"/>
        </p:xfrm>
        <a:graphic>
          <a:graphicData uri="http://schemas.openxmlformats.org/drawingml/2006/table">
            <a:tbl>
              <a:tblPr firstRow="1" firstCol="1" bandRow="1"/>
              <a:tblGrid>
                <a:gridCol w="1035236">
                  <a:extLst>
                    <a:ext uri="{9D8B030D-6E8A-4147-A177-3AD203B41FA5}">
                      <a16:colId xmlns:a16="http://schemas.microsoft.com/office/drawing/2014/main" val="20000"/>
                    </a:ext>
                  </a:extLst>
                </a:gridCol>
                <a:gridCol w="1035236">
                  <a:extLst>
                    <a:ext uri="{9D8B030D-6E8A-4147-A177-3AD203B41FA5}">
                      <a16:colId xmlns:a16="http://schemas.microsoft.com/office/drawing/2014/main" val="20001"/>
                    </a:ext>
                  </a:extLst>
                </a:gridCol>
                <a:gridCol w="1035882">
                  <a:extLst>
                    <a:ext uri="{9D8B030D-6E8A-4147-A177-3AD203B41FA5}">
                      <a16:colId xmlns:a16="http://schemas.microsoft.com/office/drawing/2014/main" val="20002"/>
                    </a:ext>
                  </a:extLst>
                </a:gridCol>
                <a:gridCol w="1035882">
                  <a:extLst>
                    <a:ext uri="{9D8B030D-6E8A-4147-A177-3AD203B41FA5}">
                      <a16:colId xmlns:a16="http://schemas.microsoft.com/office/drawing/2014/main" val="20003"/>
                    </a:ext>
                  </a:extLst>
                </a:gridCol>
                <a:gridCol w="687790">
                  <a:extLst>
                    <a:ext uri="{9D8B030D-6E8A-4147-A177-3AD203B41FA5}">
                      <a16:colId xmlns:a16="http://schemas.microsoft.com/office/drawing/2014/main" val="20004"/>
                    </a:ext>
                  </a:extLst>
                </a:gridCol>
                <a:gridCol w="930615">
                  <a:extLst>
                    <a:ext uri="{9D8B030D-6E8A-4147-A177-3AD203B41FA5}">
                      <a16:colId xmlns:a16="http://schemas.microsoft.com/office/drawing/2014/main" val="20005"/>
                    </a:ext>
                  </a:extLst>
                </a:gridCol>
              </a:tblGrid>
              <a:tr h="370325">
                <a:tc>
                  <a:txBody>
                    <a:bodyPr/>
                    <a:lstStyle/>
                    <a:p>
                      <a:pPr>
                        <a:lnSpc>
                          <a:spcPct val="115000"/>
                        </a:lnSpc>
                        <a:spcAft>
                          <a:spcPts val="0"/>
                        </a:spcAft>
                      </a:pPr>
                      <a:r>
                        <a:rPr lang="sl-SI" sz="900">
                          <a:effectLst/>
                          <a:latin typeface="Calibri"/>
                          <a:ea typeface="Calibri"/>
                          <a:cs typeface="Times New Roman"/>
                        </a:rPr>
                        <a:t>država</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dirty="0">
                          <a:effectLst/>
                          <a:latin typeface="Calibri"/>
                          <a:ea typeface="Calibri"/>
                          <a:cs typeface="Times New Roman"/>
                        </a:rPr>
                        <a:t>kmetijstvo</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Industrija in transport</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upraljanje</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usluge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Prodaja in uradi</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5163">
                <a:tc>
                  <a:txBody>
                    <a:bodyPr/>
                    <a:lstStyle/>
                    <a:p>
                      <a:pPr>
                        <a:lnSpc>
                          <a:spcPct val="115000"/>
                        </a:lnSpc>
                        <a:spcAft>
                          <a:spcPts val="0"/>
                        </a:spcAft>
                      </a:pPr>
                      <a:r>
                        <a:rPr lang="sl-SI" sz="900">
                          <a:effectLst/>
                          <a:latin typeface="Calibri"/>
                          <a:ea typeface="Calibri"/>
                          <a:cs typeface="Times New Roman"/>
                        </a:rPr>
                        <a:t>US</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0,7</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20,3</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37,3</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17,0</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24,2</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163">
                <a:tc>
                  <a:txBody>
                    <a:bodyPr/>
                    <a:lstStyle/>
                    <a:p>
                      <a:pPr>
                        <a:lnSpc>
                          <a:spcPct val="115000"/>
                        </a:lnSpc>
                        <a:spcAft>
                          <a:spcPts val="0"/>
                        </a:spcAft>
                      </a:pPr>
                      <a:r>
                        <a:rPr lang="sl-SI" sz="900">
                          <a:effectLst/>
                          <a:latin typeface="Calibri"/>
                          <a:ea typeface="Calibri"/>
                          <a:cs typeface="Times New Roman"/>
                        </a:rPr>
                        <a:t>Germany</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1,6</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24,6</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73,8</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5163">
                <a:tc>
                  <a:txBody>
                    <a:bodyPr/>
                    <a:lstStyle/>
                    <a:p>
                      <a:pPr>
                        <a:lnSpc>
                          <a:spcPct val="115000"/>
                        </a:lnSpc>
                        <a:spcAft>
                          <a:spcPts val="0"/>
                        </a:spcAft>
                      </a:pPr>
                      <a:r>
                        <a:rPr lang="sl-SI" sz="900">
                          <a:effectLst/>
                          <a:latin typeface="Calibri"/>
                          <a:ea typeface="Calibri"/>
                          <a:cs typeface="Times New Roman"/>
                        </a:rPr>
                        <a:t>GB</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1,3</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15,2</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83,5</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5163">
                <a:tc>
                  <a:txBody>
                    <a:bodyPr/>
                    <a:lstStyle/>
                    <a:p>
                      <a:pPr>
                        <a:lnSpc>
                          <a:spcPct val="115000"/>
                        </a:lnSpc>
                        <a:spcAft>
                          <a:spcPts val="0"/>
                        </a:spcAft>
                      </a:pPr>
                      <a:r>
                        <a:rPr lang="sl-SI" sz="900">
                          <a:effectLst/>
                          <a:latin typeface="Calibri"/>
                          <a:ea typeface="Calibri"/>
                          <a:cs typeface="Times New Roman"/>
                        </a:rPr>
                        <a:t>Albania</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41,8</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11,4</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46,8</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5163">
                <a:tc>
                  <a:txBody>
                    <a:bodyPr/>
                    <a:lstStyle/>
                    <a:p>
                      <a:pPr>
                        <a:lnSpc>
                          <a:spcPct val="115000"/>
                        </a:lnSpc>
                        <a:spcAft>
                          <a:spcPts val="0"/>
                        </a:spcAft>
                      </a:pPr>
                      <a:r>
                        <a:rPr lang="sl-SI" sz="900">
                          <a:effectLst/>
                          <a:latin typeface="Calibri"/>
                          <a:ea typeface="Calibri"/>
                          <a:cs typeface="Times New Roman"/>
                        </a:rPr>
                        <a:t>Armenia</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39</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17</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44</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5163">
                <a:tc>
                  <a:txBody>
                    <a:bodyPr/>
                    <a:lstStyle/>
                    <a:p>
                      <a:pPr>
                        <a:lnSpc>
                          <a:spcPct val="115000"/>
                        </a:lnSpc>
                        <a:spcAft>
                          <a:spcPts val="0"/>
                        </a:spcAft>
                      </a:pPr>
                      <a:r>
                        <a:rPr lang="sl-SI" sz="900">
                          <a:effectLst/>
                          <a:latin typeface="Calibri"/>
                          <a:ea typeface="Calibri"/>
                          <a:cs typeface="Times New Roman"/>
                        </a:rPr>
                        <a:t>Azerbaijan</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38,3</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12,1</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49,6</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5163">
                <a:tc>
                  <a:txBody>
                    <a:bodyPr/>
                    <a:lstStyle/>
                    <a:p>
                      <a:pPr>
                        <a:lnSpc>
                          <a:spcPct val="115000"/>
                        </a:lnSpc>
                        <a:spcAft>
                          <a:spcPts val="0"/>
                        </a:spcAft>
                      </a:pPr>
                      <a:r>
                        <a:rPr lang="sl-SI" sz="900">
                          <a:effectLst/>
                          <a:latin typeface="Calibri"/>
                          <a:ea typeface="Calibri"/>
                          <a:cs typeface="Times New Roman"/>
                        </a:rPr>
                        <a:t>Belarus</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9,3</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32,7</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58</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5163">
                <a:tc>
                  <a:txBody>
                    <a:bodyPr/>
                    <a:lstStyle/>
                    <a:p>
                      <a:pPr>
                        <a:lnSpc>
                          <a:spcPct val="115000"/>
                        </a:lnSpc>
                        <a:spcAft>
                          <a:spcPts val="0"/>
                        </a:spcAft>
                      </a:pPr>
                      <a:r>
                        <a:rPr lang="sl-SI" sz="900">
                          <a:effectLst/>
                          <a:latin typeface="Calibri"/>
                          <a:ea typeface="Calibri"/>
                          <a:cs typeface="Times New Roman"/>
                        </a:rPr>
                        <a:t>BiH</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19</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30</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51</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5163">
                <a:tc>
                  <a:txBody>
                    <a:bodyPr/>
                    <a:lstStyle/>
                    <a:p>
                      <a:pPr>
                        <a:lnSpc>
                          <a:spcPct val="115000"/>
                        </a:lnSpc>
                        <a:spcAft>
                          <a:spcPts val="0"/>
                        </a:spcAft>
                      </a:pPr>
                      <a:r>
                        <a:rPr lang="sl-SI" sz="900" dirty="0" err="1">
                          <a:effectLst/>
                          <a:latin typeface="Calibri"/>
                          <a:ea typeface="Calibri"/>
                          <a:cs typeface="Times New Roman"/>
                        </a:rPr>
                        <a:t>Bulgaria</a:t>
                      </a:r>
                      <a:endParaRPr lang="sl-SI"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6,7</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30,2</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63,1</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5163">
                <a:tc>
                  <a:txBody>
                    <a:bodyPr/>
                    <a:lstStyle/>
                    <a:p>
                      <a:pPr>
                        <a:lnSpc>
                          <a:spcPct val="115000"/>
                        </a:lnSpc>
                        <a:spcAft>
                          <a:spcPts val="0"/>
                        </a:spcAft>
                      </a:pPr>
                      <a:r>
                        <a:rPr lang="sl-SI" sz="900">
                          <a:effectLst/>
                          <a:latin typeface="Calibri"/>
                          <a:ea typeface="Calibri"/>
                          <a:cs typeface="Times New Roman"/>
                        </a:rPr>
                        <a:t>Croatia</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1,9</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27,6</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70,4</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5163">
                <a:tc>
                  <a:txBody>
                    <a:bodyPr/>
                    <a:lstStyle/>
                    <a:p>
                      <a:pPr>
                        <a:lnSpc>
                          <a:spcPct val="115000"/>
                        </a:lnSpc>
                        <a:spcAft>
                          <a:spcPts val="0"/>
                        </a:spcAft>
                      </a:pPr>
                      <a:r>
                        <a:rPr lang="sl-SI" sz="900">
                          <a:effectLst/>
                          <a:latin typeface="Calibri"/>
                          <a:ea typeface="Calibri"/>
                          <a:cs typeface="Times New Roman"/>
                        </a:rPr>
                        <a:t>Czeh Republic</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2,6</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b="1">
                          <a:effectLst/>
                          <a:latin typeface="Calibri"/>
                          <a:ea typeface="Calibri"/>
                          <a:cs typeface="Times New Roman"/>
                        </a:rPr>
                        <a:t>37,4</a:t>
                      </a:r>
                      <a:endParaRPr lang="sl-SI"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60</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5163">
                <a:tc>
                  <a:txBody>
                    <a:bodyPr/>
                    <a:lstStyle/>
                    <a:p>
                      <a:pPr>
                        <a:lnSpc>
                          <a:spcPct val="115000"/>
                        </a:lnSpc>
                        <a:spcAft>
                          <a:spcPts val="0"/>
                        </a:spcAft>
                      </a:pPr>
                      <a:r>
                        <a:rPr lang="sl-SI" sz="900">
                          <a:effectLst/>
                          <a:latin typeface="Calibri"/>
                          <a:ea typeface="Calibri"/>
                          <a:cs typeface="Times New Roman"/>
                        </a:rPr>
                        <a:t>Estonia</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3,9</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28,4</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67,7</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5163">
                <a:tc>
                  <a:txBody>
                    <a:bodyPr/>
                    <a:lstStyle/>
                    <a:p>
                      <a:pPr>
                        <a:lnSpc>
                          <a:spcPct val="115000"/>
                        </a:lnSpc>
                        <a:spcAft>
                          <a:spcPts val="0"/>
                        </a:spcAft>
                      </a:pPr>
                      <a:r>
                        <a:rPr lang="sl-SI" sz="900">
                          <a:effectLst/>
                          <a:latin typeface="Calibri"/>
                          <a:ea typeface="Calibri"/>
                          <a:cs typeface="Times New Roman"/>
                        </a:rPr>
                        <a:t>Georgia</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b="1">
                          <a:effectLst/>
                          <a:latin typeface="Calibri"/>
                          <a:ea typeface="Calibri"/>
                          <a:cs typeface="Times New Roman"/>
                        </a:rPr>
                        <a:t>55,6</a:t>
                      </a:r>
                      <a:endParaRPr lang="sl-SI"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8,9</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35,5</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5163">
                <a:tc>
                  <a:txBody>
                    <a:bodyPr/>
                    <a:lstStyle/>
                    <a:p>
                      <a:pPr>
                        <a:lnSpc>
                          <a:spcPct val="115000"/>
                        </a:lnSpc>
                        <a:spcAft>
                          <a:spcPts val="0"/>
                        </a:spcAft>
                      </a:pPr>
                      <a:r>
                        <a:rPr lang="sl-SI" sz="900">
                          <a:effectLst/>
                          <a:latin typeface="Calibri"/>
                          <a:ea typeface="Calibri"/>
                          <a:cs typeface="Times New Roman"/>
                        </a:rPr>
                        <a:t>Hungary</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7,1</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29,7</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63,2</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5163">
                <a:tc>
                  <a:txBody>
                    <a:bodyPr/>
                    <a:lstStyle/>
                    <a:p>
                      <a:pPr>
                        <a:lnSpc>
                          <a:spcPct val="115000"/>
                        </a:lnSpc>
                        <a:spcAft>
                          <a:spcPts val="0"/>
                        </a:spcAft>
                      </a:pPr>
                      <a:r>
                        <a:rPr lang="sl-SI" sz="900" dirty="0" err="1">
                          <a:effectLst/>
                          <a:latin typeface="Calibri"/>
                          <a:ea typeface="Calibri"/>
                          <a:cs typeface="Times New Roman"/>
                        </a:rPr>
                        <a:t>Latvia</a:t>
                      </a:r>
                      <a:endParaRPr lang="sl-SI"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8,8</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24</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67,2</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5163">
                <a:tc>
                  <a:txBody>
                    <a:bodyPr/>
                    <a:lstStyle/>
                    <a:p>
                      <a:pPr>
                        <a:lnSpc>
                          <a:spcPct val="115000"/>
                        </a:lnSpc>
                        <a:spcAft>
                          <a:spcPts val="0"/>
                        </a:spcAft>
                      </a:pPr>
                      <a:r>
                        <a:rPr lang="sl-SI" sz="900">
                          <a:effectLst/>
                          <a:latin typeface="Calibri"/>
                          <a:ea typeface="Calibri"/>
                          <a:cs typeface="Times New Roman"/>
                        </a:rPr>
                        <a:t>Lithuania</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7,9</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19,6</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72,5</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5163">
                <a:tc>
                  <a:txBody>
                    <a:bodyPr/>
                    <a:lstStyle/>
                    <a:p>
                      <a:pPr>
                        <a:lnSpc>
                          <a:spcPct val="115000"/>
                        </a:lnSpc>
                        <a:spcAft>
                          <a:spcPts val="0"/>
                        </a:spcAft>
                      </a:pPr>
                      <a:r>
                        <a:rPr lang="sl-SI" sz="900">
                          <a:effectLst/>
                          <a:latin typeface="Calibri"/>
                          <a:ea typeface="Calibri"/>
                          <a:cs typeface="Times New Roman"/>
                        </a:rPr>
                        <a:t>Macedonia</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18,3</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29,1</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52,6</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5163">
                <a:tc>
                  <a:txBody>
                    <a:bodyPr/>
                    <a:lstStyle/>
                    <a:p>
                      <a:pPr>
                        <a:lnSpc>
                          <a:spcPct val="115000"/>
                        </a:lnSpc>
                        <a:spcAft>
                          <a:spcPts val="0"/>
                        </a:spcAft>
                      </a:pPr>
                      <a:r>
                        <a:rPr lang="sl-SI" sz="900">
                          <a:effectLst/>
                          <a:latin typeface="Calibri"/>
                          <a:ea typeface="Calibri"/>
                          <a:cs typeface="Times New Roman"/>
                        </a:rPr>
                        <a:t>Moldova</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26,4</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13,2</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60,4</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5163">
                <a:tc>
                  <a:txBody>
                    <a:bodyPr/>
                    <a:lstStyle/>
                    <a:p>
                      <a:pPr>
                        <a:lnSpc>
                          <a:spcPct val="115000"/>
                        </a:lnSpc>
                        <a:spcAft>
                          <a:spcPts val="0"/>
                        </a:spcAft>
                      </a:pPr>
                      <a:r>
                        <a:rPr lang="sl-SI" sz="900">
                          <a:effectLst/>
                          <a:latin typeface="Calibri"/>
                          <a:ea typeface="Calibri"/>
                          <a:cs typeface="Times New Roman"/>
                        </a:rPr>
                        <a:t>Montenegro</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5,3</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17,9</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b="1">
                          <a:effectLst/>
                          <a:latin typeface="Calibri"/>
                          <a:ea typeface="Calibri"/>
                          <a:cs typeface="Times New Roman"/>
                        </a:rPr>
                        <a:t>76,8</a:t>
                      </a:r>
                      <a:endParaRPr lang="sl-SI"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dirty="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5163">
                <a:tc>
                  <a:txBody>
                    <a:bodyPr/>
                    <a:lstStyle/>
                    <a:p>
                      <a:pPr>
                        <a:lnSpc>
                          <a:spcPct val="115000"/>
                        </a:lnSpc>
                        <a:spcAft>
                          <a:spcPts val="0"/>
                        </a:spcAft>
                      </a:pPr>
                      <a:r>
                        <a:rPr lang="sl-SI" sz="900">
                          <a:effectLst/>
                          <a:latin typeface="Calibri"/>
                          <a:ea typeface="Calibri"/>
                          <a:cs typeface="Times New Roman"/>
                        </a:rPr>
                        <a:t>Poland</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12,6</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30,4</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57</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85163">
                <a:tc>
                  <a:txBody>
                    <a:bodyPr/>
                    <a:lstStyle/>
                    <a:p>
                      <a:pPr>
                        <a:lnSpc>
                          <a:spcPct val="115000"/>
                        </a:lnSpc>
                        <a:spcAft>
                          <a:spcPts val="0"/>
                        </a:spcAft>
                      </a:pPr>
                      <a:r>
                        <a:rPr lang="sl-SI" sz="900">
                          <a:effectLst/>
                          <a:latin typeface="Calibri"/>
                          <a:ea typeface="Calibri"/>
                          <a:cs typeface="Times New Roman"/>
                        </a:rPr>
                        <a:t>Romania</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27,9</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28,2</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43,9</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85163">
                <a:tc>
                  <a:txBody>
                    <a:bodyPr/>
                    <a:lstStyle/>
                    <a:p>
                      <a:pPr>
                        <a:lnSpc>
                          <a:spcPct val="115000"/>
                        </a:lnSpc>
                        <a:spcAft>
                          <a:spcPts val="0"/>
                        </a:spcAft>
                      </a:pPr>
                      <a:r>
                        <a:rPr lang="sl-SI" sz="900">
                          <a:effectLst/>
                          <a:latin typeface="Calibri"/>
                          <a:ea typeface="Calibri"/>
                          <a:cs typeface="Times New Roman"/>
                        </a:rPr>
                        <a:t>Russia</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9,4</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27,6</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63</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85163">
                <a:tc>
                  <a:txBody>
                    <a:bodyPr/>
                    <a:lstStyle/>
                    <a:p>
                      <a:pPr>
                        <a:lnSpc>
                          <a:spcPct val="115000"/>
                        </a:lnSpc>
                        <a:spcAft>
                          <a:spcPts val="0"/>
                        </a:spcAft>
                      </a:pPr>
                      <a:r>
                        <a:rPr lang="sl-SI" sz="900">
                          <a:effectLst/>
                          <a:latin typeface="Calibri"/>
                          <a:ea typeface="Calibri"/>
                          <a:cs typeface="Times New Roman"/>
                        </a:rPr>
                        <a:t>Srbija</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21,9</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15,6</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62,5</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85163">
                <a:tc>
                  <a:txBody>
                    <a:bodyPr/>
                    <a:lstStyle/>
                    <a:p>
                      <a:pPr>
                        <a:lnSpc>
                          <a:spcPct val="115000"/>
                        </a:lnSpc>
                        <a:spcAft>
                          <a:spcPts val="0"/>
                        </a:spcAft>
                      </a:pPr>
                      <a:r>
                        <a:rPr lang="sl-SI" sz="900">
                          <a:effectLst/>
                          <a:latin typeface="Calibri"/>
                          <a:ea typeface="Calibri"/>
                          <a:cs typeface="Times New Roman"/>
                        </a:rPr>
                        <a:t>Slovakia</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3,5</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25,9</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70,6</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85163">
                <a:tc>
                  <a:txBody>
                    <a:bodyPr/>
                    <a:lstStyle/>
                    <a:p>
                      <a:pPr>
                        <a:lnSpc>
                          <a:spcPct val="115000"/>
                        </a:lnSpc>
                        <a:spcAft>
                          <a:spcPts val="0"/>
                        </a:spcAft>
                      </a:pPr>
                      <a:r>
                        <a:rPr lang="sl-SI" sz="900">
                          <a:effectLst/>
                          <a:latin typeface="Calibri"/>
                          <a:ea typeface="Calibri"/>
                          <a:cs typeface="Times New Roman"/>
                        </a:rPr>
                        <a:t>Slovenija</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8,3</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30,8</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60,9</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85163">
                <a:tc>
                  <a:txBody>
                    <a:bodyPr/>
                    <a:lstStyle/>
                    <a:p>
                      <a:pPr>
                        <a:lnSpc>
                          <a:spcPct val="115000"/>
                        </a:lnSpc>
                        <a:spcAft>
                          <a:spcPts val="0"/>
                        </a:spcAft>
                      </a:pPr>
                      <a:r>
                        <a:rPr lang="sl-SI" sz="900">
                          <a:effectLst/>
                          <a:latin typeface="Calibri"/>
                          <a:ea typeface="Calibri"/>
                          <a:cs typeface="Times New Roman"/>
                        </a:rPr>
                        <a:t>Ukraine</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5,6</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26</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68,4</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900" dirty="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21513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Vulnerability – flood victims </a:t>
            </a:r>
            <a:endParaRPr lang="sl-SI"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1557338"/>
            <a:ext cx="6577012"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4" y="4365625"/>
            <a:ext cx="6945312" cy="19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29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Gaps in future of flood policy</a:t>
            </a:r>
            <a:endParaRPr lang="sl-SI" dirty="0"/>
          </a:p>
        </p:txBody>
      </p:sp>
      <p:sp>
        <p:nvSpPr>
          <p:cNvPr id="3" name="Označba mesta vsebine 2"/>
          <p:cNvSpPr>
            <a:spLocks noGrp="1"/>
          </p:cNvSpPr>
          <p:nvPr>
            <p:ph idx="1"/>
          </p:nvPr>
        </p:nvSpPr>
        <p:spPr/>
        <p:txBody>
          <a:bodyPr>
            <a:normAutofit/>
          </a:bodyPr>
          <a:lstStyle/>
          <a:p>
            <a:r>
              <a:rPr lang="sl-SI" sz="2800" dirty="0" err="1" smtClean="0"/>
              <a:t>School</a:t>
            </a:r>
            <a:r>
              <a:rPr lang="sl-SI" sz="2800" dirty="0" smtClean="0"/>
              <a:t> </a:t>
            </a:r>
            <a:r>
              <a:rPr lang="sl-SI" sz="2800" dirty="0" err="1" smtClean="0"/>
              <a:t>buildings</a:t>
            </a:r>
            <a:r>
              <a:rPr lang="sl-SI" sz="2800" dirty="0" smtClean="0"/>
              <a:t> </a:t>
            </a:r>
            <a:r>
              <a:rPr lang="sl-SI" sz="2800" dirty="0" err="1" smtClean="0"/>
              <a:t>should</a:t>
            </a:r>
            <a:r>
              <a:rPr lang="sl-SI" sz="2800" dirty="0" smtClean="0"/>
              <a:t> be </a:t>
            </a:r>
            <a:r>
              <a:rPr lang="sl-SI" sz="2800" dirty="0" err="1" smtClean="0"/>
              <a:t>protected</a:t>
            </a:r>
            <a:r>
              <a:rPr lang="sl-SI" sz="2800" dirty="0" smtClean="0"/>
              <a:t> </a:t>
            </a:r>
            <a:r>
              <a:rPr lang="sl-SI" sz="2800" dirty="0" err="1" smtClean="0"/>
              <a:t>for</a:t>
            </a:r>
            <a:r>
              <a:rPr lang="sl-SI" sz="2800" dirty="0" smtClean="0"/>
              <a:t> more </a:t>
            </a:r>
            <a:r>
              <a:rPr lang="sl-SI" sz="2800" dirty="0" err="1" smtClean="0"/>
              <a:t>than</a:t>
            </a:r>
            <a:r>
              <a:rPr lang="sl-SI" sz="2800" dirty="0" smtClean="0"/>
              <a:t> 100 </a:t>
            </a:r>
            <a:r>
              <a:rPr lang="sl-SI" sz="2800" dirty="0" err="1" smtClean="0"/>
              <a:t>year</a:t>
            </a:r>
            <a:r>
              <a:rPr lang="sl-SI" sz="2800" dirty="0" smtClean="0"/>
              <a:t> </a:t>
            </a:r>
            <a:r>
              <a:rPr lang="sl-SI" sz="2800" dirty="0" err="1" smtClean="0"/>
              <a:t>return</a:t>
            </a:r>
            <a:r>
              <a:rPr lang="sl-SI" sz="2800" dirty="0" smtClean="0"/>
              <a:t> period </a:t>
            </a:r>
            <a:r>
              <a:rPr lang="sl-SI" sz="2800" dirty="0" err="1" smtClean="0"/>
              <a:t>of</a:t>
            </a:r>
            <a:r>
              <a:rPr lang="sl-SI" sz="2800" dirty="0" smtClean="0"/>
              <a:t> </a:t>
            </a:r>
            <a:r>
              <a:rPr lang="sl-SI" sz="2800" dirty="0" err="1" smtClean="0"/>
              <a:t>flood</a:t>
            </a:r>
            <a:endParaRPr lang="sl-SI" sz="2800" dirty="0" smtClean="0"/>
          </a:p>
          <a:p>
            <a:r>
              <a:rPr lang="sl-SI" sz="2800" dirty="0" err="1" smtClean="0"/>
              <a:t>High</a:t>
            </a:r>
            <a:r>
              <a:rPr lang="sl-SI" sz="2800" dirty="0" smtClean="0"/>
              <a:t> </a:t>
            </a:r>
            <a:r>
              <a:rPr lang="sl-SI" sz="2800" dirty="0" err="1" smtClean="0"/>
              <a:t>risk</a:t>
            </a:r>
            <a:r>
              <a:rPr lang="sl-SI" sz="2800" dirty="0" smtClean="0"/>
              <a:t> is on </a:t>
            </a:r>
            <a:r>
              <a:rPr lang="sl-SI" sz="2800" dirty="0" err="1" smtClean="0"/>
              <a:t>the</a:t>
            </a:r>
            <a:r>
              <a:rPr lang="sl-SI" sz="2800" dirty="0" smtClean="0"/>
              <a:t> </a:t>
            </a:r>
            <a:r>
              <a:rPr lang="sl-SI" sz="2800" dirty="0" err="1" smtClean="0"/>
              <a:t>road</a:t>
            </a:r>
            <a:r>
              <a:rPr lang="sl-SI" sz="2800" dirty="0" smtClean="0"/>
              <a:t> </a:t>
            </a:r>
            <a:r>
              <a:rPr lang="sl-SI" sz="2800" dirty="0" err="1" smtClean="0"/>
              <a:t>near</a:t>
            </a:r>
            <a:r>
              <a:rPr lang="sl-SI" sz="2800" dirty="0" smtClean="0"/>
              <a:t> </a:t>
            </a:r>
            <a:r>
              <a:rPr lang="sl-SI" sz="2800" dirty="0" err="1" smtClean="0"/>
              <a:t>school</a:t>
            </a:r>
            <a:endParaRPr lang="sl-SI" sz="2800" dirty="0" smtClean="0"/>
          </a:p>
          <a:p>
            <a:r>
              <a:rPr lang="sl-SI" sz="2800" dirty="0" smtClean="0"/>
              <a:t>Some </a:t>
            </a:r>
            <a:r>
              <a:rPr lang="sl-SI" sz="2800" dirty="0" err="1" smtClean="0"/>
              <a:t>school</a:t>
            </a:r>
            <a:r>
              <a:rPr lang="sl-SI" sz="2800" dirty="0" smtClean="0"/>
              <a:t> </a:t>
            </a:r>
            <a:r>
              <a:rPr lang="sl-SI" sz="2800" dirty="0" err="1" smtClean="0"/>
              <a:t>buildings</a:t>
            </a:r>
            <a:r>
              <a:rPr lang="sl-SI" sz="2800" dirty="0" smtClean="0"/>
              <a:t> in </a:t>
            </a:r>
            <a:r>
              <a:rPr lang="sl-SI" sz="2800" dirty="0" err="1" smtClean="0"/>
              <a:t>villages</a:t>
            </a:r>
            <a:r>
              <a:rPr lang="sl-SI" sz="2800" dirty="0" smtClean="0"/>
              <a:t> </a:t>
            </a:r>
            <a:r>
              <a:rPr lang="sl-SI" sz="2800" dirty="0" err="1" smtClean="0"/>
              <a:t>will</a:t>
            </a:r>
            <a:r>
              <a:rPr lang="sl-SI" sz="2800" dirty="0" smtClean="0"/>
              <a:t> be </a:t>
            </a:r>
            <a:r>
              <a:rPr lang="sl-SI" sz="2800" dirty="0" err="1" smtClean="0"/>
              <a:t>abounded</a:t>
            </a:r>
            <a:endParaRPr lang="sl-SI" sz="2800" dirty="0" smtClean="0"/>
          </a:p>
          <a:p>
            <a:r>
              <a:rPr lang="sl-SI" sz="2800" dirty="0"/>
              <a:t>New </a:t>
            </a:r>
            <a:r>
              <a:rPr lang="sl-SI" sz="2800" dirty="0" err="1"/>
              <a:t>school</a:t>
            </a:r>
            <a:r>
              <a:rPr lang="sl-SI" sz="2800" dirty="0"/>
              <a:t> </a:t>
            </a:r>
            <a:r>
              <a:rPr lang="sl-SI" sz="2800" dirty="0" err="1" smtClean="0"/>
              <a:t>buildings</a:t>
            </a:r>
            <a:r>
              <a:rPr lang="sl-SI" sz="2800" dirty="0" smtClean="0"/>
              <a:t> </a:t>
            </a:r>
            <a:r>
              <a:rPr lang="sl-SI" sz="2800" dirty="0" err="1" smtClean="0"/>
              <a:t>will</a:t>
            </a:r>
            <a:r>
              <a:rPr lang="sl-SI" sz="2800" dirty="0" smtClean="0"/>
              <a:t> be </a:t>
            </a:r>
            <a:r>
              <a:rPr lang="sl-SI" sz="2800" dirty="0" err="1" smtClean="0"/>
              <a:t>constraced</a:t>
            </a:r>
            <a:r>
              <a:rPr lang="sl-SI" sz="2800" dirty="0" smtClean="0"/>
              <a:t> in urban area</a:t>
            </a:r>
            <a:endParaRPr lang="sl-SI" sz="2800" dirty="0"/>
          </a:p>
        </p:txBody>
      </p:sp>
    </p:spTree>
    <p:extLst>
      <p:ext uri="{BB962C8B-B14F-4D97-AF65-F5344CB8AC3E}">
        <p14:creationId xmlns:p14="http://schemas.microsoft.com/office/powerpoint/2010/main" val="2078683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When dealing with water, always take a full picture in mind!</a:t>
            </a:r>
            <a:endParaRPr lang="sl-SI" dirty="0"/>
          </a:p>
        </p:txBody>
      </p:sp>
      <p:pic>
        <p:nvPicPr>
          <p:cNvPr id="4" name="Označba mesta vsebine 3"/>
          <p:cNvPicPr>
            <a:picLocks noGrp="1" noChangeAspect="1"/>
          </p:cNvPicPr>
          <p:nvPr>
            <p:ph idx="1"/>
          </p:nvPr>
        </p:nvPicPr>
        <p:blipFill>
          <a:blip r:embed="rId2"/>
          <a:stretch>
            <a:fillRect/>
          </a:stretch>
        </p:blipFill>
        <p:spPr>
          <a:xfrm>
            <a:off x="3417529" y="1846263"/>
            <a:ext cx="5417268" cy="4022725"/>
          </a:xfrm>
          <a:prstGeom prst="rect">
            <a:avLst/>
          </a:prstGeom>
        </p:spPr>
      </p:pic>
    </p:spTree>
    <p:extLst>
      <p:ext uri="{BB962C8B-B14F-4D97-AF65-F5344CB8AC3E}">
        <p14:creationId xmlns:p14="http://schemas.microsoft.com/office/powerpoint/2010/main" val="2760981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cap="all" dirty="0">
                <a:solidFill>
                  <a:srgbClr val="305B7F"/>
                </a:solidFill>
                <a:latin typeface="Montserrat-Bold"/>
              </a:rPr>
              <a:t>VISUS has been recently adopted by UNESCO and positively tested in prototypal projects within of the Comprehensive School Safety (CSS) framework. Meeting of UNESCO-VISUS Experts (</a:t>
            </a:r>
            <a:r>
              <a:rPr lang="en-US" cap="all" dirty="0" err="1">
                <a:solidFill>
                  <a:srgbClr val="305B7F"/>
                </a:solidFill>
                <a:latin typeface="Montserrat-Bold"/>
              </a:rPr>
              <a:t>MUVEx</a:t>
            </a:r>
            <a:r>
              <a:rPr lang="en-US" cap="all" dirty="0">
                <a:solidFill>
                  <a:srgbClr val="305B7F"/>
                </a:solidFill>
                <a:latin typeface="Montserrat-Bold"/>
              </a:rPr>
              <a:t>) under umbrella of UNESCO Section on Earth Science and Geo-Hazards Risk Reduction establish the network. The task of the network is to ensure the implementation of the methodology in the field of protection of school buildings against natural disasters including water related hazard.</a:t>
            </a:r>
            <a:endParaRPr lang="en-US" sz="2000" dirty="0"/>
          </a:p>
        </p:txBody>
      </p:sp>
    </p:spTree>
    <p:extLst>
      <p:ext uri="{BB962C8B-B14F-4D97-AF65-F5344CB8AC3E}">
        <p14:creationId xmlns:p14="http://schemas.microsoft.com/office/powerpoint/2010/main" val="1983354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Development</a:t>
            </a:r>
            <a:r>
              <a:rPr lang="sl-SI" dirty="0" smtClean="0"/>
              <a:t> </a:t>
            </a:r>
            <a:endParaRPr lang="sl-SI" dirty="0"/>
          </a:p>
        </p:txBody>
      </p:sp>
      <p:sp>
        <p:nvSpPr>
          <p:cNvPr id="3" name="Označba mesta vsebine 2"/>
          <p:cNvSpPr>
            <a:spLocks noGrp="1"/>
          </p:cNvSpPr>
          <p:nvPr>
            <p:ph idx="1"/>
          </p:nvPr>
        </p:nvSpPr>
        <p:spPr/>
        <p:txBody>
          <a:bodyPr/>
          <a:lstStyle/>
          <a:p>
            <a:r>
              <a:rPr lang="sl-SI" dirty="0" smtClean="0"/>
              <a:t>VISUS </a:t>
            </a:r>
            <a:r>
              <a:rPr lang="sl-SI" dirty="0" err="1" smtClean="0"/>
              <a:t>guidlines</a:t>
            </a:r>
            <a:endParaRPr lang="sl-SI" dirty="0" smtClean="0"/>
          </a:p>
          <a:p>
            <a:r>
              <a:rPr lang="en-US" dirty="0"/>
              <a:t>the 1st </a:t>
            </a:r>
            <a:r>
              <a:rPr lang="en-US" dirty="0" err="1"/>
              <a:t>MUVEx</a:t>
            </a:r>
            <a:r>
              <a:rPr lang="en-US" dirty="0"/>
              <a:t> </a:t>
            </a:r>
            <a:r>
              <a:rPr lang="sl-SI" dirty="0" smtClean="0"/>
              <a:t>- </a:t>
            </a:r>
            <a:r>
              <a:rPr lang="sl-SI" dirty="0"/>
              <a:t>f</a:t>
            </a:r>
            <a:r>
              <a:rPr lang="en-US" dirty="0" smtClean="0"/>
              <a:t>rom </a:t>
            </a:r>
            <a:r>
              <a:rPr lang="en-US" dirty="0"/>
              <a:t>11-12 September 2018 in Udine, </a:t>
            </a:r>
            <a:r>
              <a:rPr lang="en-US" dirty="0" smtClean="0"/>
              <a:t>Italy</a:t>
            </a:r>
            <a:endParaRPr lang="sl-SI" dirty="0"/>
          </a:p>
          <a:p>
            <a:r>
              <a:rPr lang="en-US" dirty="0"/>
              <a:t>the </a:t>
            </a:r>
            <a:r>
              <a:rPr lang="sl-SI" dirty="0" smtClean="0"/>
              <a:t>2nd</a:t>
            </a:r>
            <a:r>
              <a:rPr lang="en-US" dirty="0" smtClean="0"/>
              <a:t> </a:t>
            </a:r>
            <a:r>
              <a:rPr lang="en-US" dirty="0" err="1"/>
              <a:t>MUVEx</a:t>
            </a:r>
            <a:r>
              <a:rPr lang="en-US" dirty="0"/>
              <a:t> - from </a:t>
            </a:r>
            <a:r>
              <a:rPr lang="sl-SI" dirty="0" smtClean="0"/>
              <a:t>29-30 </a:t>
            </a:r>
            <a:r>
              <a:rPr lang="sl-SI" dirty="0" err="1" smtClean="0"/>
              <a:t>October</a:t>
            </a:r>
            <a:r>
              <a:rPr lang="sl-SI" dirty="0" smtClean="0"/>
              <a:t> </a:t>
            </a:r>
            <a:r>
              <a:rPr lang="en-US" dirty="0" smtClean="0"/>
              <a:t>201</a:t>
            </a:r>
            <a:r>
              <a:rPr lang="sl-SI" dirty="0" smtClean="0"/>
              <a:t>9</a:t>
            </a:r>
            <a:r>
              <a:rPr lang="en-US" dirty="0" smtClean="0"/>
              <a:t> </a:t>
            </a:r>
            <a:r>
              <a:rPr lang="en-US" dirty="0"/>
              <a:t>in </a:t>
            </a:r>
            <a:r>
              <a:rPr lang="sl-SI" dirty="0" smtClean="0"/>
              <a:t>Ljubljana, </a:t>
            </a:r>
            <a:r>
              <a:rPr lang="sl-SI" smtClean="0"/>
              <a:t>Slovenia</a:t>
            </a:r>
            <a:endParaRPr lang="en-US" dirty="0"/>
          </a:p>
          <a:p>
            <a:r>
              <a:rPr lang="en-US" dirty="0"/>
              <a:t>“School safety upgrading strategies in multi-hazard prone areas”</a:t>
            </a:r>
            <a:endParaRPr lang="sl-SI" dirty="0"/>
          </a:p>
        </p:txBody>
      </p:sp>
    </p:spTree>
    <p:extLst>
      <p:ext uri="{BB962C8B-B14F-4D97-AF65-F5344CB8AC3E}">
        <p14:creationId xmlns:p14="http://schemas.microsoft.com/office/powerpoint/2010/main" val="372602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Objectives</a:t>
            </a:r>
            <a:endParaRPr lang="sl-SI"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800" dirty="0"/>
              <a:t>The VISUS methodology helps decision-makers at line ministries of education, national disaster management bodies and other relevant institutions to learn about the risks of school facilities and how to find economically optimal solutions for their higher level of security.</a:t>
            </a:r>
          </a:p>
          <a:p>
            <a:pPr>
              <a:buFont typeface="Wingdings" panose="05000000000000000000" pitchFamily="2" charset="2"/>
              <a:buChar char="v"/>
            </a:pPr>
            <a:endParaRPr lang="sl-SI" sz="2800" dirty="0"/>
          </a:p>
        </p:txBody>
      </p:sp>
    </p:spTree>
    <p:extLst>
      <p:ext uri="{BB962C8B-B14F-4D97-AF65-F5344CB8AC3E}">
        <p14:creationId xmlns:p14="http://schemas.microsoft.com/office/powerpoint/2010/main" val="82036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1405067" y="981348"/>
            <a:ext cx="4321175" cy="1079500"/>
          </a:xfrm>
          <a:prstGeom prst="flowChartAlternateProcess">
            <a:avLst/>
          </a:prstGeom>
          <a:solidFill>
            <a:srgbClr val="69C4F7"/>
          </a:solidFill>
          <a:ln w="9525">
            <a:solidFill>
              <a:srgbClr val="00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sl-SI" altLang="sl-SI" sz="2400" b="0" i="0" u="none" strike="noStrike" kern="0" cap="none" spc="0" normalizeH="0" baseline="0" noProof="0" dirty="0" smtClean="0">
                <a:ln>
                  <a:noFill/>
                </a:ln>
                <a:solidFill>
                  <a:srgbClr val="000000"/>
                </a:solidFill>
                <a:effectLst/>
                <a:uLnTx/>
                <a:uFillTx/>
                <a:latin typeface="Times New Roman" panose="02020603050405020304" pitchFamily="18" charset="0"/>
              </a:rPr>
              <a:t>HAZARD</a:t>
            </a:r>
          </a:p>
        </p:txBody>
      </p:sp>
      <p:sp>
        <p:nvSpPr>
          <p:cNvPr id="3" name="AutoShape 5"/>
          <p:cNvSpPr>
            <a:spLocks noChangeArrowheads="1"/>
          </p:cNvSpPr>
          <p:nvPr/>
        </p:nvSpPr>
        <p:spPr bwMode="auto">
          <a:xfrm>
            <a:off x="6805743" y="971551"/>
            <a:ext cx="3240088" cy="1079500"/>
          </a:xfrm>
          <a:prstGeom prst="flowChartAlternateProcess">
            <a:avLst/>
          </a:prstGeom>
          <a:solidFill>
            <a:srgbClr val="69C4F7"/>
          </a:solidFill>
          <a:ln w="9525">
            <a:solidFill>
              <a:srgbClr val="00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sl-SI" altLang="sl-SI" sz="2400" b="0" i="0" u="none" strike="noStrike" kern="0" cap="none" spc="0" normalizeH="0" baseline="0" noProof="0" dirty="0" smtClean="0">
                <a:ln>
                  <a:noFill/>
                </a:ln>
                <a:solidFill>
                  <a:srgbClr val="000000"/>
                </a:solidFill>
                <a:effectLst/>
                <a:uLnTx/>
                <a:uFillTx/>
                <a:latin typeface="Times New Roman" panose="02020603050405020304" pitchFamily="18" charset="0"/>
              </a:rPr>
              <a:t>VULNERABILITY</a:t>
            </a:r>
            <a:endParaRPr kumimoji="0" lang="en-US" altLang="sl-SI" sz="24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4" name="AutoShape 6"/>
          <p:cNvSpPr>
            <a:spLocks noChangeArrowheads="1"/>
          </p:cNvSpPr>
          <p:nvPr/>
        </p:nvSpPr>
        <p:spPr bwMode="auto">
          <a:xfrm>
            <a:off x="4430843" y="4508500"/>
            <a:ext cx="3240088" cy="1079500"/>
          </a:xfrm>
          <a:prstGeom prst="flowChartAlternateProcess">
            <a:avLst/>
          </a:prstGeom>
          <a:solidFill>
            <a:srgbClr val="69C4F7"/>
          </a:solidFill>
          <a:ln w="9525">
            <a:solidFill>
              <a:srgbClr val="00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sl-SI" altLang="sl-SI" sz="2400" b="0" i="0" u="none" strike="noStrike" kern="0" cap="none" spc="0" normalizeH="0" baseline="0" noProof="0" dirty="0" smtClean="0">
                <a:ln>
                  <a:noFill/>
                </a:ln>
                <a:solidFill>
                  <a:srgbClr val="000000"/>
                </a:solidFill>
                <a:effectLst/>
                <a:uLnTx/>
                <a:uFillTx/>
                <a:latin typeface="Times New Roman" panose="02020603050405020304" pitchFamily="18" charset="0"/>
              </a:rPr>
              <a:t>RISK</a:t>
            </a:r>
            <a:endParaRPr kumimoji="0" lang="en-GB" altLang="sl-SI" sz="2400" b="0" i="0" u="none" strike="noStrike" kern="0" cap="none" spc="0" normalizeH="0" baseline="0" noProof="0" dirty="0" smtClean="0">
              <a:ln>
                <a:noFill/>
              </a:ln>
              <a:solidFill>
                <a:srgbClr val="000000"/>
              </a:solidFill>
              <a:effectLst/>
              <a:uLnTx/>
              <a:uFillTx/>
              <a:latin typeface="Times New Roman" panose="02020603050405020304" pitchFamily="18" charset="0"/>
            </a:endParaRPr>
          </a:p>
        </p:txBody>
      </p:sp>
      <p:cxnSp>
        <p:nvCxnSpPr>
          <p:cNvPr id="5" name="AutoShape 22"/>
          <p:cNvCxnSpPr>
            <a:cxnSpLocks noChangeShapeType="1"/>
            <a:stCxn id="7" idx="0"/>
            <a:endCxn id="4" idx="0"/>
          </p:cNvCxnSpPr>
          <p:nvPr/>
        </p:nvCxnSpPr>
        <p:spPr bwMode="auto">
          <a:xfrm rot="16200000" flipH="1">
            <a:off x="3656144" y="2114550"/>
            <a:ext cx="2303462" cy="2484437"/>
          </a:xfrm>
          <a:prstGeom prst="bentConnector3">
            <a:avLst>
              <a:gd name="adj1" fmla="val -9926"/>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6" name="AutoShape 25"/>
          <p:cNvCxnSpPr>
            <a:cxnSpLocks noChangeShapeType="1"/>
            <a:stCxn id="8" idx="0"/>
          </p:cNvCxnSpPr>
          <p:nvPr/>
        </p:nvCxnSpPr>
        <p:spPr bwMode="auto">
          <a:xfrm rot="-5400000" flipH="1" flipV="1">
            <a:off x="6523962" y="1732757"/>
            <a:ext cx="1430337" cy="2374900"/>
          </a:xfrm>
          <a:prstGeom prst="bentConnector4">
            <a:avLst>
              <a:gd name="adj1" fmla="val -15981"/>
              <a:gd name="adj2" fmla="val 84120"/>
            </a:avLst>
          </a:prstGeom>
          <a:noFill/>
          <a:ln w="15875">
            <a:solidFill>
              <a:srgbClr val="000000"/>
            </a:solidFill>
            <a:miter lim="800000"/>
            <a:headEnd/>
            <a:tailEnd/>
          </a:ln>
          <a:extLst>
            <a:ext uri="{909E8E84-426E-40DD-AFC4-6F175D3DCCD1}">
              <a14:hiddenFill xmlns:a14="http://schemas.microsoft.com/office/drawing/2010/main">
                <a:noFill/>
              </a14:hiddenFill>
            </a:ext>
          </a:extLst>
        </p:spPr>
      </p:cxnSp>
      <p:sp>
        <p:nvSpPr>
          <p:cNvPr id="7" name="AutoShape 17"/>
          <p:cNvSpPr>
            <a:spLocks noChangeArrowheads="1"/>
          </p:cNvSpPr>
          <p:nvPr/>
        </p:nvSpPr>
        <p:spPr bwMode="auto">
          <a:xfrm>
            <a:off x="1405068" y="2060848"/>
            <a:ext cx="4321175" cy="1368152"/>
          </a:xfrm>
          <a:prstGeom prst="roundRect">
            <a:avLst>
              <a:gd name="adj" fmla="val 16667"/>
            </a:avLst>
          </a:prstGeom>
          <a:solidFill>
            <a:srgbClr val="FFFF99"/>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sl-SI" sz="1400" b="0" i="0" u="none" strike="noStrike" kern="0" cap="none" spc="0" normalizeH="0" baseline="0" noProof="0" dirty="0" smtClean="0">
                <a:ln>
                  <a:noFill/>
                </a:ln>
                <a:solidFill>
                  <a:srgbClr val="000000"/>
                </a:solidFill>
                <a:effectLst/>
                <a:uLnTx/>
                <a:uFillTx/>
                <a:latin typeface="Times New Roman" panose="02020603050405020304" pitchFamily="18" charset="0"/>
              </a:rPr>
              <a:t>10-year return period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sl-SI" sz="1400" b="0" i="0" u="none" strike="noStrike" kern="0" cap="none" spc="0" normalizeH="0" baseline="0" noProof="0" dirty="0" smtClean="0">
                <a:ln>
                  <a:noFill/>
                </a:ln>
                <a:solidFill>
                  <a:srgbClr val="000000"/>
                </a:solidFill>
                <a:effectLst/>
                <a:uLnTx/>
                <a:uFillTx/>
                <a:latin typeface="Times New Roman" panose="02020603050405020304" pitchFamily="18" charset="0"/>
              </a:rPr>
              <a:t>100-year return period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sl-SI" sz="1400" b="0" i="0" u="none" strike="noStrike" kern="0" cap="none" spc="0" normalizeH="0" baseline="0" noProof="0" dirty="0" smtClean="0">
                <a:ln>
                  <a:noFill/>
                </a:ln>
                <a:solidFill>
                  <a:srgbClr val="000000"/>
                </a:solidFill>
                <a:effectLst/>
                <a:uLnTx/>
                <a:uFillTx/>
                <a:latin typeface="Times New Roman" panose="02020603050405020304" pitchFamily="18" charset="0"/>
              </a:rPr>
              <a:t>1000-year return period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sl-SI" sz="1400" b="0" i="0" u="none" strike="noStrike" kern="0" cap="none" spc="0" normalizeH="0" baseline="0" noProof="0" dirty="0" smtClean="0">
                <a:ln>
                  <a:noFill/>
                </a:ln>
                <a:solidFill>
                  <a:srgbClr val="FF0000"/>
                </a:solidFill>
                <a:effectLst/>
                <a:uLnTx/>
                <a:uFillTx/>
                <a:latin typeface="Times New Roman" panose="02020603050405020304" pitchFamily="18" charset="0"/>
              </a:rPr>
              <a:t>probable maximum floods</a:t>
            </a:r>
            <a:endParaRPr kumimoji="0" lang="sl-SI" altLang="sl-SI" sz="1400" b="0" i="0" u="none" strike="noStrike" kern="0" cap="none" spc="0" normalizeH="0" baseline="0" noProof="0" dirty="0" smtClean="0">
              <a:ln>
                <a:noFill/>
              </a:ln>
              <a:solidFill>
                <a:srgbClr val="FF0000"/>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sl-SI" altLang="sl-SI" sz="1400" b="0" i="0" u="none" strike="noStrike" kern="0" cap="none" spc="0" normalizeH="0" baseline="0" noProof="0" dirty="0" err="1" smtClean="0">
                <a:ln>
                  <a:noFill/>
                </a:ln>
                <a:solidFill>
                  <a:srgbClr val="FF0000"/>
                </a:solidFill>
                <a:effectLst/>
                <a:uLnTx/>
                <a:uFillTx/>
                <a:latin typeface="Times New Roman" panose="02020603050405020304" pitchFamily="18" charset="0"/>
              </a:rPr>
              <a:t>Climate</a:t>
            </a:r>
            <a:r>
              <a:rPr kumimoji="0" lang="sl-SI" altLang="sl-SI" sz="1400" b="0" i="0"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sl-SI" altLang="sl-SI" sz="1400" b="0" i="0" u="none" strike="noStrike" kern="0" cap="none" spc="0" normalizeH="0" baseline="0" noProof="0" dirty="0" err="1" smtClean="0">
                <a:ln>
                  <a:noFill/>
                </a:ln>
                <a:solidFill>
                  <a:srgbClr val="FF0000"/>
                </a:solidFill>
                <a:effectLst/>
                <a:uLnTx/>
                <a:uFillTx/>
                <a:latin typeface="Times New Roman" panose="02020603050405020304" pitchFamily="18" charset="0"/>
              </a:rPr>
              <a:t>change</a:t>
            </a:r>
            <a:endParaRPr kumimoji="0" lang="sl-SI" altLang="sl-SI" sz="1400" b="0" i="0" u="none" strike="noStrike" kern="0" cap="none" spc="0" normalizeH="0" baseline="0" noProof="0" dirty="0" smtClean="0">
              <a:ln>
                <a:noFill/>
              </a:ln>
              <a:solidFill>
                <a:srgbClr val="FF0000"/>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sl-SI" altLang="sl-SI" sz="1400" b="0" i="0" u="none" strike="noStrike" kern="0" cap="none" spc="0" normalizeH="0" baseline="0" noProof="0" dirty="0" err="1" smtClean="0">
                <a:ln>
                  <a:noFill/>
                </a:ln>
                <a:solidFill>
                  <a:srgbClr val="FF0000"/>
                </a:solidFill>
                <a:effectLst/>
                <a:uLnTx/>
                <a:uFillTx/>
                <a:latin typeface="Times New Roman" panose="02020603050405020304" pitchFamily="18" charset="0"/>
              </a:rPr>
              <a:t>Antropogenic</a:t>
            </a:r>
            <a:r>
              <a:rPr kumimoji="0" lang="sl-SI" altLang="sl-SI" sz="1400" b="0" i="0"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sl-SI" altLang="sl-SI" sz="1400" b="0" i="0" u="none" strike="noStrike" kern="0" cap="none" spc="0" normalizeH="0" baseline="0" noProof="0" dirty="0" err="1" smtClean="0">
                <a:ln>
                  <a:noFill/>
                </a:ln>
                <a:solidFill>
                  <a:srgbClr val="FF0000"/>
                </a:solidFill>
                <a:effectLst/>
                <a:uLnTx/>
                <a:uFillTx/>
                <a:latin typeface="Times New Roman" panose="02020603050405020304" pitchFamily="18" charset="0"/>
              </a:rPr>
              <a:t>impacts</a:t>
            </a:r>
            <a:r>
              <a:rPr kumimoji="0" lang="sl-SI" altLang="sl-SI" sz="1400" b="0" i="0" u="none" strike="noStrike" kern="0" cap="none" spc="0" normalizeH="0" baseline="0" noProof="0" dirty="0" smtClean="0">
                <a:ln>
                  <a:noFill/>
                </a:ln>
                <a:solidFill>
                  <a:srgbClr val="FF0000"/>
                </a:solidFill>
                <a:effectLst/>
                <a:uLnTx/>
                <a:uFillTx/>
                <a:latin typeface="Times New Roman" panose="02020603050405020304" pitchFamily="18" charset="0"/>
              </a:rPr>
              <a:t> </a:t>
            </a:r>
            <a:endParaRPr kumimoji="0" lang="en-GB" altLang="sl-SI" sz="1400" b="0"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8" name="AutoShape 18"/>
          <p:cNvSpPr>
            <a:spLocks noChangeArrowheads="1"/>
          </p:cNvSpPr>
          <p:nvPr/>
        </p:nvSpPr>
        <p:spPr bwMode="auto">
          <a:xfrm>
            <a:off x="6805743" y="2164826"/>
            <a:ext cx="3240088" cy="1150937"/>
          </a:xfrm>
          <a:prstGeom prst="roundRect">
            <a:avLst>
              <a:gd name="adj" fmla="val 16667"/>
            </a:avLst>
          </a:prstGeom>
          <a:solidFill>
            <a:srgbClr val="FFFF99"/>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sl-SI" sz="1400" b="0" i="0" u="none" strike="noStrike" kern="0" cap="none" spc="0" normalizeH="0" baseline="0" noProof="0" dirty="0" smtClean="0">
                <a:ln>
                  <a:noFill/>
                </a:ln>
                <a:solidFill>
                  <a:srgbClr val="000000"/>
                </a:solidFill>
                <a:effectLst/>
                <a:uLnTx/>
                <a:uFillTx/>
                <a:latin typeface="Times New Roman" panose="02020603050405020304" pitchFamily="18" charset="0"/>
              </a:rPr>
              <a:t>agriculture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sl-SI" sz="1400" b="0" i="0" u="none" strike="noStrike" kern="0" cap="none" spc="0" normalizeH="0" baseline="0" noProof="0" dirty="0" smtClean="0">
                <a:ln>
                  <a:noFill/>
                </a:ln>
                <a:solidFill>
                  <a:srgbClr val="FF0000"/>
                </a:solidFill>
                <a:effectLst/>
                <a:uLnTx/>
                <a:uFillTx/>
                <a:latin typeface="Times New Roman" panose="02020603050405020304" pitchFamily="18" charset="0"/>
              </a:rPr>
              <a:t>urban areas</a:t>
            </a:r>
            <a:endParaRPr kumimoji="0" lang="sl-SI" altLang="sl-SI" sz="1400" b="0" i="0" u="none" strike="noStrike" kern="0" cap="none" spc="0" normalizeH="0" baseline="0" noProof="0" dirty="0" smtClean="0">
              <a:ln>
                <a:noFill/>
              </a:ln>
              <a:solidFill>
                <a:srgbClr val="FF0000"/>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sl-SI" altLang="sl-SI" sz="1400" b="0" i="0" u="none" strike="noStrike" kern="0" cap="none" spc="0" normalizeH="0" baseline="0" noProof="0" dirty="0" err="1" smtClean="0">
                <a:ln>
                  <a:noFill/>
                </a:ln>
                <a:solidFill>
                  <a:srgbClr val="FF0000"/>
                </a:solidFill>
                <a:effectLst/>
                <a:uLnTx/>
                <a:uFillTx/>
                <a:latin typeface="Times New Roman" panose="02020603050405020304" pitchFamily="18" charset="0"/>
              </a:rPr>
              <a:t>victims</a:t>
            </a:r>
            <a:endParaRPr kumimoji="0" lang="en-GB" altLang="sl-SI" sz="1400" b="0" i="0" u="none" strike="noStrike" kern="0" cap="none" spc="0" normalizeH="0" baseline="0" noProof="0" dirty="0" smtClean="0">
              <a:ln>
                <a:noFill/>
              </a:ln>
              <a:solidFill>
                <a:srgbClr val="FF0000"/>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sl-SI" sz="1400" b="0" i="0" u="none" strike="noStrike" kern="0" cap="none" spc="0" normalizeH="0" baseline="0" noProof="0" dirty="0" smtClean="0">
                <a:ln>
                  <a:noFill/>
                </a:ln>
                <a:solidFill>
                  <a:srgbClr val="FF0000"/>
                </a:solidFill>
                <a:effectLst/>
                <a:uLnTx/>
                <a:uFillTx/>
                <a:latin typeface="Times New Roman" panose="02020603050405020304" pitchFamily="18" charset="0"/>
              </a:rPr>
              <a:t>important structures</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sl-SI" altLang="sl-SI" sz="1400" b="0" i="0" u="none" strike="noStrike" kern="0" cap="none" spc="0" normalizeH="0" baseline="0" noProof="0" dirty="0" err="1" smtClean="0">
                <a:ln>
                  <a:noFill/>
                </a:ln>
                <a:solidFill>
                  <a:srgbClr val="000000"/>
                </a:solidFill>
                <a:effectLst/>
                <a:uLnTx/>
                <a:uFillTx/>
                <a:latin typeface="Times New Roman" panose="02020603050405020304" pitchFamily="18" charset="0"/>
              </a:rPr>
              <a:t>environment</a:t>
            </a:r>
            <a:endParaRPr kumimoji="0" lang="en-GB" altLang="sl-SI" sz="1400" b="0" i="0" u="none" strike="noStrike" kern="0" cap="none" spc="0" normalizeH="0" baseline="0" noProof="0" dirty="0" smtClean="0">
              <a:ln>
                <a:noFill/>
              </a:ln>
              <a:solidFill>
                <a:srgbClr val="000000"/>
              </a:solidFill>
              <a:effectLst/>
              <a:uLnTx/>
              <a:uFillTx/>
              <a:latin typeface="Times New Roman" panose="02020603050405020304" pitchFamily="18" charset="0"/>
            </a:endParaRPr>
          </a:p>
        </p:txBody>
      </p:sp>
      <p:sp>
        <p:nvSpPr>
          <p:cNvPr id="9" name="AutoShape 6"/>
          <p:cNvSpPr>
            <a:spLocks noChangeArrowheads="1"/>
          </p:cNvSpPr>
          <p:nvPr/>
        </p:nvSpPr>
        <p:spPr bwMode="auto">
          <a:xfrm>
            <a:off x="4808668" y="3479800"/>
            <a:ext cx="2519363" cy="720725"/>
          </a:xfrm>
          <a:prstGeom prst="flowChartAlternateProcess">
            <a:avLst/>
          </a:prstGeom>
          <a:solidFill>
            <a:srgbClr val="FFC000"/>
          </a:solidFill>
          <a:ln w="9525">
            <a:solidFill>
              <a:srgbClr val="00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sl-SI" altLang="sl-SI" sz="2400" b="0" i="0" u="none" strike="noStrike" kern="0" cap="none" spc="0" normalizeH="0" baseline="0" noProof="0" smtClean="0">
                <a:ln>
                  <a:noFill/>
                </a:ln>
                <a:solidFill>
                  <a:srgbClr val="000000"/>
                </a:solidFill>
                <a:effectLst/>
                <a:uLnTx/>
                <a:uFillTx/>
                <a:latin typeface="Times New Roman" panose="02020603050405020304" pitchFamily="18" charset="0"/>
              </a:rPr>
              <a:t>exposure</a:t>
            </a:r>
            <a:endParaRPr kumimoji="0" lang="en-GB" altLang="sl-SI"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2709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Uncertainty</a:t>
            </a:r>
            <a:r>
              <a:rPr lang="sl-SI" dirty="0"/>
              <a:t>!!???</a:t>
            </a:r>
          </a:p>
        </p:txBody>
      </p:sp>
      <p:sp>
        <p:nvSpPr>
          <p:cNvPr id="3" name="Označba mesta vsebine 2"/>
          <p:cNvSpPr>
            <a:spLocks noGrp="1"/>
          </p:cNvSpPr>
          <p:nvPr>
            <p:ph idx="1"/>
          </p:nvPr>
        </p:nvSpPr>
        <p:spPr/>
        <p:txBody>
          <a:bodyPr/>
          <a:lstStyle/>
          <a:p>
            <a:r>
              <a:rPr lang="en-US" dirty="0" err="1"/>
              <a:t>Probabilty</a:t>
            </a:r>
            <a:r>
              <a:rPr lang="en-US" dirty="0"/>
              <a:t> estimation </a:t>
            </a:r>
          </a:p>
          <a:p>
            <a:r>
              <a:rPr lang="en-US" dirty="0"/>
              <a:t>Climate change calculation</a:t>
            </a:r>
          </a:p>
          <a:p>
            <a:r>
              <a:rPr lang="en-US" dirty="0" err="1"/>
              <a:t>Antropogenic</a:t>
            </a:r>
            <a:r>
              <a:rPr lang="en-US" dirty="0"/>
              <a:t> impacts</a:t>
            </a:r>
          </a:p>
          <a:p>
            <a:r>
              <a:rPr lang="en-US" dirty="0"/>
              <a:t>Modelling – parameter estimation by regularization</a:t>
            </a:r>
          </a:p>
        </p:txBody>
      </p:sp>
    </p:spTree>
    <p:extLst>
      <p:ext uri="{BB962C8B-B14F-4D97-AF65-F5344CB8AC3E}">
        <p14:creationId xmlns:p14="http://schemas.microsoft.com/office/powerpoint/2010/main" val="346409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4000" dirty="0" err="1"/>
              <a:t>Probability</a:t>
            </a:r>
            <a:r>
              <a:rPr lang="sl-SI" sz="4000" dirty="0"/>
              <a:t> </a:t>
            </a:r>
            <a:r>
              <a:rPr lang="sl-SI" sz="4000" dirty="0" err="1"/>
              <a:t>estimation</a:t>
            </a:r>
            <a:r>
              <a:rPr lang="sl-SI" sz="4000" dirty="0"/>
              <a:t> – Savinja </a:t>
            </a:r>
            <a:r>
              <a:rPr lang="sl-SI" sz="4000" dirty="0" err="1"/>
              <a:t>River</a:t>
            </a:r>
            <a:r>
              <a:rPr lang="sl-SI" sz="4000" dirty="0"/>
              <a:t> WS Celje </a:t>
            </a:r>
          </a:p>
        </p:txBody>
      </p:sp>
      <p:sp>
        <p:nvSpPr>
          <p:cNvPr id="3" name="Označba mesta vsebine 2"/>
          <p:cNvSpPr>
            <a:spLocks noGrp="1"/>
          </p:cNvSpPr>
          <p:nvPr>
            <p:ph idx="1"/>
          </p:nvPr>
        </p:nvSpPr>
        <p:spPr/>
        <p:txBody>
          <a:bodyPr/>
          <a:lstStyle/>
          <a:p>
            <a:endParaRPr lang="sl-SI" dirty="0"/>
          </a:p>
        </p:txBody>
      </p:sp>
      <p:pic>
        <p:nvPicPr>
          <p:cNvPr id="4" name="Content Placeholder 5"/>
          <p:cNvPicPr>
            <a:picLocks noChangeAspect="1"/>
          </p:cNvPicPr>
          <p:nvPr/>
        </p:nvPicPr>
        <p:blipFill>
          <a:blip r:embed="rId2"/>
          <a:stretch>
            <a:fillRect/>
          </a:stretch>
        </p:blipFill>
        <p:spPr bwMode="auto">
          <a:xfrm>
            <a:off x="5867040" y="1845734"/>
            <a:ext cx="4431342"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stretch>
            <a:fillRect/>
          </a:stretch>
        </p:blipFill>
        <p:spPr>
          <a:xfrm>
            <a:off x="1978608" y="1845734"/>
            <a:ext cx="3264231" cy="3392607"/>
          </a:xfrm>
          <a:prstGeom prst="rect">
            <a:avLst/>
          </a:prstGeom>
        </p:spPr>
      </p:pic>
    </p:spTree>
    <p:extLst>
      <p:ext uri="{BB962C8B-B14F-4D97-AF65-F5344CB8AC3E}">
        <p14:creationId xmlns:p14="http://schemas.microsoft.com/office/powerpoint/2010/main" val="38174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2383214" y="868458"/>
            <a:ext cx="7425572" cy="5121084"/>
          </a:xfrm>
          <a:prstGeom prst="rect">
            <a:avLst/>
          </a:prstGeom>
        </p:spPr>
      </p:pic>
    </p:spTree>
    <p:extLst>
      <p:ext uri="{BB962C8B-B14F-4D97-AF65-F5344CB8AC3E}">
        <p14:creationId xmlns:p14="http://schemas.microsoft.com/office/powerpoint/2010/main" val="12185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Result of the research of the maximum flows of the Danube River (</a:t>
            </a:r>
            <a:r>
              <a:rPr lang="en-US" dirty="0" err="1"/>
              <a:t>Miklanek</a:t>
            </a:r>
            <a:r>
              <a:rPr lang="en-US" dirty="0"/>
              <a:t> P.)</a:t>
            </a:r>
            <a:endParaRPr lang="sl-SI" dirty="0"/>
          </a:p>
        </p:txBody>
      </p:sp>
      <p:pic>
        <p:nvPicPr>
          <p:cNvPr id="4" name="Označba mesta vsebine 3"/>
          <p:cNvPicPr>
            <a:picLocks noGrp="1" noChangeAspect="1"/>
          </p:cNvPicPr>
          <p:nvPr>
            <p:ph idx="1"/>
          </p:nvPr>
        </p:nvPicPr>
        <p:blipFill>
          <a:blip r:embed="rId2"/>
          <a:stretch>
            <a:fillRect/>
          </a:stretch>
        </p:blipFill>
        <p:spPr>
          <a:xfrm>
            <a:off x="2590176" y="3116897"/>
            <a:ext cx="7071973" cy="1481456"/>
          </a:xfrm>
          <a:prstGeom prst="rect">
            <a:avLst/>
          </a:prstGeom>
        </p:spPr>
      </p:pic>
    </p:spTree>
    <p:extLst>
      <p:ext uri="{BB962C8B-B14F-4D97-AF65-F5344CB8AC3E}">
        <p14:creationId xmlns:p14="http://schemas.microsoft.com/office/powerpoint/2010/main" val="1884169953"/>
      </p:ext>
    </p:extLst>
  </p:cSld>
  <p:clrMapOvr>
    <a:masterClrMapping/>
  </p:clrMapOvr>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Facet</Template>
  <TotalTime>39382</TotalTime>
  <Words>536</Words>
  <Application>Microsoft Office PowerPoint</Application>
  <PresentationFormat>Širokozaslonsko</PresentationFormat>
  <Paragraphs>218</Paragraphs>
  <Slides>18</Slides>
  <Notes>0</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18</vt:i4>
      </vt:variant>
    </vt:vector>
  </HeadingPairs>
  <TitlesOfParts>
    <vt:vector size="26" baseType="lpstr">
      <vt:lpstr>Arial</vt:lpstr>
      <vt:lpstr>Calibri</vt:lpstr>
      <vt:lpstr>Calibri Light</vt:lpstr>
      <vt:lpstr>Montserrat-Bold</vt:lpstr>
      <vt:lpstr>Times New Roman</vt:lpstr>
      <vt:lpstr>Wingdings</vt:lpstr>
      <vt:lpstr>Retrospect</vt:lpstr>
      <vt:lpstr>Default Design</vt:lpstr>
      <vt:lpstr>VISUAL INSPECTION FOR DEFINING SAFETY UPGRADING STRATEGIES FOR SCHOOL BUILDINGS- VISUS</vt:lpstr>
      <vt:lpstr>Introduction</vt:lpstr>
      <vt:lpstr>Development </vt:lpstr>
      <vt:lpstr>Objectives</vt:lpstr>
      <vt:lpstr>PowerPointova predstavitev</vt:lpstr>
      <vt:lpstr>Uncertainty!!???</vt:lpstr>
      <vt:lpstr>Probability estimation – Savinja River WS Celje </vt:lpstr>
      <vt:lpstr>PowerPointova predstavitev</vt:lpstr>
      <vt:lpstr>Result of the research of the maximum flows of the Danube River (Miklanek P.)</vt:lpstr>
      <vt:lpstr>Probability of peak discharges on the Sava River  WS Čatež </vt:lpstr>
      <vt:lpstr>Improper maintenance of river remediation</vt:lpstr>
      <vt:lpstr>Modelling – parameter estimation by regularization</vt:lpstr>
      <vt:lpstr>Social development – future transition</vt:lpstr>
      <vt:lpstr>Labor force in US</vt:lpstr>
      <vt:lpstr>Labor Force structure CIA 2008-2014</vt:lpstr>
      <vt:lpstr>Vulnerability – flood victims </vt:lpstr>
      <vt:lpstr>Gaps in future of flood policy</vt:lpstr>
      <vt:lpstr>When dealing with water, always take a full picture in mind!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Sapač, Klaudija</dc:creator>
  <cp:lastModifiedBy>Brilly, Mitja</cp:lastModifiedBy>
  <cp:revision>53</cp:revision>
  <dcterms:created xsi:type="dcterms:W3CDTF">2019-11-04T05:39:50Z</dcterms:created>
  <dcterms:modified xsi:type="dcterms:W3CDTF">2019-11-07T05:21:29Z</dcterms:modified>
</cp:coreProperties>
</file>