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5" r:id="rId1"/>
  </p:sldMasterIdLst>
  <p:notesMasterIdLst>
    <p:notesMasterId r:id="rId35"/>
  </p:notesMasterIdLst>
  <p:sldIdLst>
    <p:sldId id="256" r:id="rId2"/>
    <p:sldId id="396" r:id="rId3"/>
    <p:sldId id="362" r:id="rId4"/>
    <p:sldId id="399" r:id="rId5"/>
    <p:sldId id="404" r:id="rId6"/>
    <p:sldId id="407" r:id="rId7"/>
    <p:sldId id="405" r:id="rId8"/>
    <p:sldId id="401" r:id="rId9"/>
    <p:sldId id="408" r:id="rId10"/>
    <p:sldId id="457" r:id="rId11"/>
    <p:sldId id="377" r:id="rId12"/>
    <p:sldId id="412" r:id="rId13"/>
    <p:sldId id="413" r:id="rId14"/>
    <p:sldId id="414" r:id="rId15"/>
    <p:sldId id="466" r:id="rId16"/>
    <p:sldId id="467" r:id="rId17"/>
    <p:sldId id="468" r:id="rId18"/>
    <p:sldId id="418" r:id="rId19"/>
    <p:sldId id="420" r:id="rId20"/>
    <p:sldId id="424" r:id="rId21"/>
    <p:sldId id="432" r:id="rId22"/>
    <p:sldId id="433" r:id="rId23"/>
    <p:sldId id="427" r:id="rId24"/>
    <p:sldId id="409" r:id="rId25"/>
    <p:sldId id="458" r:id="rId26"/>
    <p:sldId id="438" r:id="rId27"/>
    <p:sldId id="441" r:id="rId28"/>
    <p:sldId id="456" r:id="rId29"/>
    <p:sldId id="461" r:id="rId30"/>
    <p:sldId id="460" r:id="rId31"/>
    <p:sldId id="421" r:id="rId32"/>
    <p:sldId id="400" r:id="rId33"/>
    <p:sldId id="45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33FF"/>
    <a:srgbClr val="FF0000"/>
    <a:srgbClr val="99FF99"/>
    <a:srgbClr val="66FFCC"/>
    <a:srgbClr val="FFFFCC"/>
    <a:srgbClr val="0033CC"/>
    <a:srgbClr val="FF6600"/>
    <a:srgbClr val="FFD7AF"/>
    <a:srgbClr val="FFCC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0" autoAdjust="0"/>
    <p:restoredTop sz="94660"/>
  </p:normalViewPr>
  <p:slideViewPr>
    <p:cSldViewPr>
      <p:cViewPr varScale="1">
        <p:scale>
          <a:sx n="61" d="100"/>
          <a:sy n="61" d="100"/>
        </p:scale>
        <p:origin x="-1349"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939734-CB8D-4A9B-87C9-043DC356DD55}" type="doc">
      <dgm:prSet loTypeId="urn:microsoft.com/office/officeart/2005/8/layout/venn2" loCatId="relationship" qsTypeId="urn:microsoft.com/office/officeart/2005/8/quickstyle/simple1" qsCatId="simple" csTypeId="urn:microsoft.com/office/officeart/2005/8/colors/colorful3" csCatId="colorful" phldr="1"/>
      <dgm:spPr/>
      <dgm:t>
        <a:bodyPr/>
        <a:lstStyle/>
        <a:p>
          <a:endParaRPr lang="en-US"/>
        </a:p>
      </dgm:t>
    </dgm:pt>
    <dgm:pt modelId="{E4B2198E-313F-44B9-B1C4-490B023A5270}">
      <dgm:prSet phldrT="[Text]" custT="1"/>
      <dgm:spPr/>
      <dgm:t>
        <a:bodyPr/>
        <a:lstStyle/>
        <a:p>
          <a:endParaRPr lang="en-US" sz="2400" b="1" i="1" dirty="0" smtClean="0">
            <a:latin typeface="Calibri" pitchFamily="34" charset="0"/>
            <a:cs typeface="Calibri" pitchFamily="34" charset="0"/>
          </a:endParaRPr>
        </a:p>
        <a:p>
          <a:endParaRPr lang="en-US" sz="2400" b="1" i="1" dirty="0" smtClean="0">
            <a:latin typeface="Calibri" pitchFamily="34" charset="0"/>
            <a:cs typeface="Calibri" pitchFamily="34" charset="0"/>
          </a:endParaRPr>
        </a:p>
        <a:p>
          <a:r>
            <a:rPr lang="en-US" sz="2400" b="1" i="1" dirty="0" smtClean="0">
              <a:latin typeface="Calibri" pitchFamily="34" charset="0"/>
              <a:cs typeface="Calibri" pitchFamily="34" charset="0"/>
            </a:rPr>
            <a:t>Flood risk</a:t>
          </a:r>
          <a:endParaRPr lang="en-US" sz="2400" b="1" i="1" dirty="0">
            <a:latin typeface="Calibri" pitchFamily="34" charset="0"/>
            <a:cs typeface="Calibri" pitchFamily="34" charset="0"/>
          </a:endParaRPr>
        </a:p>
      </dgm:t>
    </dgm:pt>
    <dgm:pt modelId="{D04CE924-7BAB-4012-A0FF-0AE4D4C427DE}" type="parTrans" cxnId="{FDBD0A07-E3A8-4A6E-BF35-13066E418799}">
      <dgm:prSet/>
      <dgm:spPr/>
      <dgm:t>
        <a:bodyPr/>
        <a:lstStyle/>
        <a:p>
          <a:endParaRPr lang="en-US" sz="2400" b="1" i="1">
            <a:solidFill>
              <a:srgbClr val="3333FF"/>
            </a:solidFill>
            <a:latin typeface="Calibri" pitchFamily="34" charset="0"/>
            <a:cs typeface="Calibri" pitchFamily="34" charset="0"/>
          </a:endParaRPr>
        </a:p>
      </dgm:t>
    </dgm:pt>
    <dgm:pt modelId="{D9898090-B55A-4B63-845A-658D237349F4}" type="sibTrans" cxnId="{FDBD0A07-E3A8-4A6E-BF35-13066E418799}">
      <dgm:prSet/>
      <dgm:spPr/>
      <dgm:t>
        <a:bodyPr/>
        <a:lstStyle/>
        <a:p>
          <a:endParaRPr lang="en-US" sz="2400" b="1" i="1">
            <a:solidFill>
              <a:srgbClr val="3333FF"/>
            </a:solidFill>
            <a:latin typeface="Calibri" pitchFamily="34" charset="0"/>
            <a:cs typeface="Calibri" pitchFamily="34" charset="0"/>
          </a:endParaRPr>
        </a:p>
      </dgm:t>
    </dgm:pt>
    <dgm:pt modelId="{42AA5D66-2C4C-4867-A8B8-44A245218FCA}">
      <dgm:prSet phldrT="[Text]" custT="1"/>
      <dgm:spPr/>
      <dgm:t>
        <a:bodyPr/>
        <a:lstStyle/>
        <a:p>
          <a:r>
            <a:rPr lang="en-US" sz="2400" b="1" i="1" smtClean="0">
              <a:latin typeface="Calibri" pitchFamily="34" charset="0"/>
              <a:cs typeface="Calibri" pitchFamily="34" charset="0"/>
            </a:rPr>
            <a:t>Flood hazard</a:t>
          </a:r>
          <a:endParaRPr lang="en-US" sz="2400" b="1" i="1" dirty="0">
            <a:latin typeface="Calibri" pitchFamily="34" charset="0"/>
            <a:cs typeface="Calibri" pitchFamily="34" charset="0"/>
          </a:endParaRPr>
        </a:p>
      </dgm:t>
    </dgm:pt>
    <dgm:pt modelId="{B6585A31-8798-43DD-9CF9-FAC8C931664D}" type="parTrans" cxnId="{4D19D6D8-1751-41A1-A640-E207B1D1D41F}">
      <dgm:prSet/>
      <dgm:spPr/>
      <dgm:t>
        <a:bodyPr/>
        <a:lstStyle/>
        <a:p>
          <a:endParaRPr lang="en-US" sz="2400" b="1" i="1">
            <a:solidFill>
              <a:srgbClr val="3333FF"/>
            </a:solidFill>
            <a:latin typeface="Calibri" pitchFamily="34" charset="0"/>
            <a:cs typeface="Calibri" pitchFamily="34" charset="0"/>
          </a:endParaRPr>
        </a:p>
      </dgm:t>
    </dgm:pt>
    <dgm:pt modelId="{920C893D-3B20-46AF-A6CF-91F89A7768DD}" type="sibTrans" cxnId="{4D19D6D8-1751-41A1-A640-E207B1D1D41F}">
      <dgm:prSet/>
      <dgm:spPr/>
      <dgm:t>
        <a:bodyPr/>
        <a:lstStyle/>
        <a:p>
          <a:endParaRPr lang="en-US" sz="2400" b="1" i="1">
            <a:solidFill>
              <a:srgbClr val="3333FF"/>
            </a:solidFill>
            <a:latin typeface="Calibri" pitchFamily="34" charset="0"/>
            <a:cs typeface="Calibri" pitchFamily="34" charset="0"/>
          </a:endParaRPr>
        </a:p>
      </dgm:t>
    </dgm:pt>
    <dgm:pt modelId="{4416719F-BEF5-4D08-8D5F-CD52648F01B3}" type="pres">
      <dgm:prSet presAssocID="{D8939734-CB8D-4A9B-87C9-043DC356DD55}" presName="Name0" presStyleCnt="0">
        <dgm:presLayoutVars>
          <dgm:chMax val="7"/>
          <dgm:resizeHandles val="exact"/>
        </dgm:presLayoutVars>
      </dgm:prSet>
      <dgm:spPr/>
      <dgm:t>
        <a:bodyPr/>
        <a:lstStyle/>
        <a:p>
          <a:endParaRPr lang="en-US"/>
        </a:p>
      </dgm:t>
    </dgm:pt>
    <dgm:pt modelId="{1DC42D31-FE05-417E-9458-586172E2C41D}" type="pres">
      <dgm:prSet presAssocID="{D8939734-CB8D-4A9B-87C9-043DC356DD55}" presName="comp1" presStyleCnt="0"/>
      <dgm:spPr/>
    </dgm:pt>
    <dgm:pt modelId="{B3741011-FCE0-4730-8885-CDBB1E822853}" type="pres">
      <dgm:prSet presAssocID="{D8939734-CB8D-4A9B-87C9-043DC356DD55}" presName="circle1" presStyleLbl="node1" presStyleIdx="0" presStyleCnt="2" custLinFactNeighborY="-22158"/>
      <dgm:spPr/>
      <dgm:t>
        <a:bodyPr/>
        <a:lstStyle/>
        <a:p>
          <a:endParaRPr lang="en-US"/>
        </a:p>
      </dgm:t>
    </dgm:pt>
    <dgm:pt modelId="{D8F24B52-4880-4F87-B8EE-1BB8F779A670}" type="pres">
      <dgm:prSet presAssocID="{D8939734-CB8D-4A9B-87C9-043DC356DD55}" presName="c1text" presStyleLbl="node1" presStyleIdx="0" presStyleCnt="2">
        <dgm:presLayoutVars>
          <dgm:bulletEnabled val="1"/>
        </dgm:presLayoutVars>
      </dgm:prSet>
      <dgm:spPr/>
      <dgm:t>
        <a:bodyPr/>
        <a:lstStyle/>
        <a:p>
          <a:endParaRPr lang="en-US"/>
        </a:p>
      </dgm:t>
    </dgm:pt>
    <dgm:pt modelId="{4D0D4507-E441-4769-8E3F-3A02E8BEA8D8}" type="pres">
      <dgm:prSet presAssocID="{D8939734-CB8D-4A9B-87C9-043DC356DD55}" presName="comp2" presStyleCnt="0"/>
      <dgm:spPr/>
    </dgm:pt>
    <dgm:pt modelId="{617AF0AF-EAB7-48B0-BEBF-A034610EC7D8}" type="pres">
      <dgm:prSet presAssocID="{D8939734-CB8D-4A9B-87C9-043DC356DD55}" presName="circle2" presStyleLbl="node1" presStyleIdx="1" presStyleCnt="2" custScaleX="93184" custScaleY="80123" custLinFactNeighborY="8603"/>
      <dgm:spPr/>
      <dgm:t>
        <a:bodyPr/>
        <a:lstStyle/>
        <a:p>
          <a:endParaRPr lang="en-US"/>
        </a:p>
      </dgm:t>
    </dgm:pt>
    <dgm:pt modelId="{6B9F5AE7-9A1A-4468-924C-50C2823050EE}" type="pres">
      <dgm:prSet presAssocID="{D8939734-CB8D-4A9B-87C9-043DC356DD55}" presName="c2text" presStyleLbl="node1" presStyleIdx="1" presStyleCnt="2">
        <dgm:presLayoutVars>
          <dgm:bulletEnabled val="1"/>
        </dgm:presLayoutVars>
      </dgm:prSet>
      <dgm:spPr/>
      <dgm:t>
        <a:bodyPr/>
        <a:lstStyle/>
        <a:p>
          <a:endParaRPr lang="en-US"/>
        </a:p>
      </dgm:t>
    </dgm:pt>
  </dgm:ptLst>
  <dgm:cxnLst>
    <dgm:cxn modelId="{059F3500-3D62-4F72-99C9-3E2E39ADBE6C}" type="presOf" srcId="{E4B2198E-313F-44B9-B1C4-490B023A5270}" destId="{D8F24B52-4880-4F87-B8EE-1BB8F779A670}" srcOrd="1" destOrd="0" presId="urn:microsoft.com/office/officeart/2005/8/layout/venn2"/>
    <dgm:cxn modelId="{1B5775B9-935E-438E-9F83-824D78325BD0}" type="presOf" srcId="{42AA5D66-2C4C-4867-A8B8-44A245218FCA}" destId="{6B9F5AE7-9A1A-4468-924C-50C2823050EE}" srcOrd="1" destOrd="0" presId="urn:microsoft.com/office/officeart/2005/8/layout/venn2"/>
    <dgm:cxn modelId="{4D19D6D8-1751-41A1-A640-E207B1D1D41F}" srcId="{D8939734-CB8D-4A9B-87C9-043DC356DD55}" destId="{42AA5D66-2C4C-4867-A8B8-44A245218FCA}" srcOrd="1" destOrd="0" parTransId="{B6585A31-8798-43DD-9CF9-FAC8C931664D}" sibTransId="{920C893D-3B20-46AF-A6CF-91F89A7768DD}"/>
    <dgm:cxn modelId="{E13DEE7E-F66D-4940-957B-5405DA99EBF9}" type="presOf" srcId="{D8939734-CB8D-4A9B-87C9-043DC356DD55}" destId="{4416719F-BEF5-4D08-8D5F-CD52648F01B3}" srcOrd="0" destOrd="0" presId="urn:microsoft.com/office/officeart/2005/8/layout/venn2"/>
    <dgm:cxn modelId="{FDBD0A07-E3A8-4A6E-BF35-13066E418799}" srcId="{D8939734-CB8D-4A9B-87C9-043DC356DD55}" destId="{E4B2198E-313F-44B9-B1C4-490B023A5270}" srcOrd="0" destOrd="0" parTransId="{D04CE924-7BAB-4012-A0FF-0AE4D4C427DE}" sibTransId="{D9898090-B55A-4B63-845A-658D237349F4}"/>
    <dgm:cxn modelId="{6A4DB779-BF6B-4346-9F60-CC792207521B}" type="presOf" srcId="{42AA5D66-2C4C-4867-A8B8-44A245218FCA}" destId="{617AF0AF-EAB7-48B0-BEBF-A034610EC7D8}" srcOrd="0" destOrd="0" presId="urn:microsoft.com/office/officeart/2005/8/layout/venn2"/>
    <dgm:cxn modelId="{36E0D17C-059F-44A1-B3E1-DF025D5CF91F}" type="presOf" srcId="{E4B2198E-313F-44B9-B1C4-490B023A5270}" destId="{B3741011-FCE0-4730-8885-CDBB1E822853}" srcOrd="0" destOrd="0" presId="urn:microsoft.com/office/officeart/2005/8/layout/venn2"/>
    <dgm:cxn modelId="{94849DC9-5658-4184-86A4-01311F45045C}" type="presParOf" srcId="{4416719F-BEF5-4D08-8D5F-CD52648F01B3}" destId="{1DC42D31-FE05-417E-9458-586172E2C41D}" srcOrd="0" destOrd="0" presId="urn:microsoft.com/office/officeart/2005/8/layout/venn2"/>
    <dgm:cxn modelId="{2B62333A-3368-4B8A-902A-E66BDE1681AB}" type="presParOf" srcId="{1DC42D31-FE05-417E-9458-586172E2C41D}" destId="{B3741011-FCE0-4730-8885-CDBB1E822853}" srcOrd="0" destOrd="0" presId="urn:microsoft.com/office/officeart/2005/8/layout/venn2"/>
    <dgm:cxn modelId="{672E0A5F-97A3-4328-A428-71031B599B77}" type="presParOf" srcId="{1DC42D31-FE05-417E-9458-586172E2C41D}" destId="{D8F24B52-4880-4F87-B8EE-1BB8F779A670}" srcOrd="1" destOrd="0" presId="urn:microsoft.com/office/officeart/2005/8/layout/venn2"/>
    <dgm:cxn modelId="{354B16C9-C5BC-4364-8AAE-EE747764D407}" type="presParOf" srcId="{4416719F-BEF5-4D08-8D5F-CD52648F01B3}" destId="{4D0D4507-E441-4769-8E3F-3A02E8BEA8D8}" srcOrd="1" destOrd="0" presId="urn:microsoft.com/office/officeart/2005/8/layout/venn2"/>
    <dgm:cxn modelId="{0A4263E0-8356-4408-8873-60F42FA6159C}" type="presParOf" srcId="{4D0D4507-E441-4769-8E3F-3A02E8BEA8D8}" destId="{617AF0AF-EAB7-48B0-BEBF-A034610EC7D8}" srcOrd="0" destOrd="0" presId="urn:microsoft.com/office/officeart/2005/8/layout/venn2"/>
    <dgm:cxn modelId="{F8DBFE94-1A84-4F59-AF80-AF8C42F9DF4F}" type="presParOf" srcId="{4D0D4507-E441-4769-8E3F-3A02E8BEA8D8}" destId="{6B9F5AE7-9A1A-4468-924C-50C2823050EE}" srcOrd="1" destOrd="0" presId="urn:microsoft.com/office/officeart/2005/8/layout/venn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1FCE17-DC04-48E8-B670-F5E4B88F5373}"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5334813B-E781-4743-857E-BDDA6F234BE3}">
      <dgm:prSet phldrT="[Text]" custT="1"/>
      <dgm:spPr/>
      <dgm:t>
        <a:bodyPr/>
        <a:lstStyle/>
        <a:p>
          <a:r>
            <a:rPr lang="en-US" sz="1700" b="1" dirty="0" smtClean="0">
              <a:solidFill>
                <a:srgbClr val="3333FF"/>
              </a:solidFill>
              <a:latin typeface="Calibri" pitchFamily="34" charset="0"/>
              <a:cs typeface="Calibri" pitchFamily="34" charset="0"/>
            </a:rPr>
            <a:t>Historical floods</a:t>
          </a:r>
          <a:endParaRPr lang="en-US" sz="1700" b="1" dirty="0">
            <a:solidFill>
              <a:srgbClr val="3333FF"/>
            </a:solidFill>
            <a:latin typeface="Calibri" pitchFamily="34" charset="0"/>
            <a:cs typeface="Calibri" pitchFamily="34" charset="0"/>
          </a:endParaRPr>
        </a:p>
      </dgm:t>
    </dgm:pt>
    <dgm:pt modelId="{723F96BF-7656-4906-B1FE-4A617F040237}" type="parTrans" cxnId="{B56E7C34-2C0B-4075-A50D-333E197821C7}">
      <dgm:prSet/>
      <dgm:spPr/>
      <dgm:t>
        <a:bodyPr/>
        <a:lstStyle/>
        <a:p>
          <a:endParaRPr lang="en-US" sz="1700" b="1">
            <a:latin typeface="Calibri" pitchFamily="34" charset="0"/>
            <a:cs typeface="Calibri" pitchFamily="34" charset="0"/>
          </a:endParaRPr>
        </a:p>
      </dgm:t>
    </dgm:pt>
    <dgm:pt modelId="{CCF61D1D-1697-497E-97B8-7DD653D35B55}" type="sibTrans" cxnId="{B56E7C34-2C0B-4075-A50D-333E197821C7}">
      <dgm:prSet/>
      <dgm:spPr/>
      <dgm:t>
        <a:bodyPr/>
        <a:lstStyle/>
        <a:p>
          <a:endParaRPr lang="en-US" sz="1700" b="1">
            <a:latin typeface="Calibri" pitchFamily="34" charset="0"/>
            <a:cs typeface="Calibri" pitchFamily="34" charset="0"/>
          </a:endParaRPr>
        </a:p>
      </dgm:t>
    </dgm:pt>
    <dgm:pt modelId="{CF21C34C-7C0A-4B93-948E-DFCF4B140584}">
      <dgm:prSet phldrT="[Text]" custT="1"/>
      <dgm:spPr/>
      <dgm:t>
        <a:bodyPr/>
        <a:lstStyle/>
        <a:p>
          <a:r>
            <a:rPr lang="en-US" sz="1700" b="1" dirty="0" smtClean="0">
              <a:solidFill>
                <a:srgbClr val="3333FF"/>
              </a:solidFill>
              <a:latin typeface="Calibri" pitchFamily="34" charset="0"/>
              <a:cs typeface="Calibri" pitchFamily="34" charset="0"/>
            </a:rPr>
            <a:t>Flood </a:t>
          </a:r>
          <a:r>
            <a:rPr lang="en-US" sz="1700" b="1" dirty="0" err="1" smtClean="0">
              <a:solidFill>
                <a:srgbClr val="3333FF"/>
              </a:solidFill>
              <a:latin typeface="Calibri" pitchFamily="34" charset="0"/>
              <a:cs typeface="Calibri" pitchFamily="34" charset="0"/>
            </a:rPr>
            <a:t>modelling</a:t>
          </a:r>
          <a:endParaRPr lang="en-US" sz="1700" b="1" dirty="0">
            <a:solidFill>
              <a:srgbClr val="3333FF"/>
            </a:solidFill>
            <a:latin typeface="Calibri" pitchFamily="34" charset="0"/>
            <a:cs typeface="Calibri" pitchFamily="34" charset="0"/>
          </a:endParaRPr>
        </a:p>
      </dgm:t>
    </dgm:pt>
    <dgm:pt modelId="{C7C9F0BE-3AFA-42D0-B0E3-98663339EFF5}" type="parTrans" cxnId="{1A3A703B-6EA1-4BD1-8D71-41657A6DB275}">
      <dgm:prSet/>
      <dgm:spPr/>
      <dgm:t>
        <a:bodyPr/>
        <a:lstStyle/>
        <a:p>
          <a:endParaRPr lang="en-US" sz="1700" b="1">
            <a:latin typeface="Calibri" pitchFamily="34" charset="0"/>
            <a:cs typeface="Calibri" pitchFamily="34" charset="0"/>
          </a:endParaRPr>
        </a:p>
      </dgm:t>
    </dgm:pt>
    <dgm:pt modelId="{1138A183-81FF-4F98-A30D-B9ACC1C06D93}" type="sibTrans" cxnId="{1A3A703B-6EA1-4BD1-8D71-41657A6DB275}">
      <dgm:prSet/>
      <dgm:spPr/>
      <dgm:t>
        <a:bodyPr/>
        <a:lstStyle/>
        <a:p>
          <a:endParaRPr lang="en-US" sz="1700" b="1">
            <a:latin typeface="Calibri" pitchFamily="34" charset="0"/>
            <a:cs typeface="Calibri" pitchFamily="34" charset="0"/>
          </a:endParaRPr>
        </a:p>
      </dgm:t>
    </dgm:pt>
    <dgm:pt modelId="{0F3E6E42-2169-4CCA-9A9E-686D9F11B2E0}" type="pres">
      <dgm:prSet presAssocID="{4B1FCE17-DC04-48E8-B670-F5E4B88F5373}" presName="diagram" presStyleCnt="0">
        <dgm:presLayoutVars>
          <dgm:dir/>
          <dgm:resizeHandles val="exact"/>
        </dgm:presLayoutVars>
      </dgm:prSet>
      <dgm:spPr/>
      <dgm:t>
        <a:bodyPr/>
        <a:lstStyle/>
        <a:p>
          <a:endParaRPr lang="en-US"/>
        </a:p>
      </dgm:t>
    </dgm:pt>
    <dgm:pt modelId="{84308606-65D4-4E12-B8D8-F65A3C257D7D}" type="pres">
      <dgm:prSet presAssocID="{5334813B-E781-4743-857E-BDDA6F234BE3}" presName="arrow" presStyleLbl="node1" presStyleIdx="0" presStyleCnt="2" custAng="20806084" custRadScaleRad="114389" custRadScaleInc="-16141">
        <dgm:presLayoutVars>
          <dgm:bulletEnabled val="1"/>
        </dgm:presLayoutVars>
      </dgm:prSet>
      <dgm:spPr/>
      <dgm:t>
        <a:bodyPr/>
        <a:lstStyle/>
        <a:p>
          <a:endParaRPr lang="en-US"/>
        </a:p>
      </dgm:t>
    </dgm:pt>
    <dgm:pt modelId="{AB5314F6-5574-4BE3-ACDC-2216E673A5CE}" type="pres">
      <dgm:prSet presAssocID="{CF21C34C-7C0A-4B93-948E-DFCF4B140584}" presName="arrow" presStyleLbl="node1" presStyleIdx="1" presStyleCnt="2" custAng="922019" custRadScaleRad="116274" custRadScaleInc="17047">
        <dgm:presLayoutVars>
          <dgm:bulletEnabled val="1"/>
        </dgm:presLayoutVars>
      </dgm:prSet>
      <dgm:spPr/>
      <dgm:t>
        <a:bodyPr/>
        <a:lstStyle/>
        <a:p>
          <a:endParaRPr lang="en-US"/>
        </a:p>
      </dgm:t>
    </dgm:pt>
  </dgm:ptLst>
  <dgm:cxnLst>
    <dgm:cxn modelId="{E7963ED4-9292-4ED7-9387-3FD651EED021}" type="presOf" srcId="{4B1FCE17-DC04-48E8-B670-F5E4B88F5373}" destId="{0F3E6E42-2169-4CCA-9A9E-686D9F11B2E0}" srcOrd="0" destOrd="0" presId="urn:microsoft.com/office/officeart/2005/8/layout/arrow5"/>
    <dgm:cxn modelId="{8F352D9C-2483-4C80-B1C3-6DEA1AE0BC0D}" type="presOf" srcId="{CF21C34C-7C0A-4B93-948E-DFCF4B140584}" destId="{AB5314F6-5574-4BE3-ACDC-2216E673A5CE}" srcOrd="0" destOrd="0" presId="urn:microsoft.com/office/officeart/2005/8/layout/arrow5"/>
    <dgm:cxn modelId="{1A3A703B-6EA1-4BD1-8D71-41657A6DB275}" srcId="{4B1FCE17-DC04-48E8-B670-F5E4B88F5373}" destId="{CF21C34C-7C0A-4B93-948E-DFCF4B140584}" srcOrd="1" destOrd="0" parTransId="{C7C9F0BE-3AFA-42D0-B0E3-98663339EFF5}" sibTransId="{1138A183-81FF-4F98-A30D-B9ACC1C06D93}"/>
    <dgm:cxn modelId="{B56E7C34-2C0B-4075-A50D-333E197821C7}" srcId="{4B1FCE17-DC04-48E8-B670-F5E4B88F5373}" destId="{5334813B-E781-4743-857E-BDDA6F234BE3}" srcOrd="0" destOrd="0" parTransId="{723F96BF-7656-4906-B1FE-4A617F040237}" sibTransId="{CCF61D1D-1697-497E-97B8-7DD653D35B55}"/>
    <dgm:cxn modelId="{F9025540-DC96-4970-8C46-F7F6182757ED}" type="presOf" srcId="{5334813B-E781-4743-857E-BDDA6F234BE3}" destId="{84308606-65D4-4E12-B8D8-F65A3C257D7D}" srcOrd="0" destOrd="0" presId="urn:microsoft.com/office/officeart/2005/8/layout/arrow5"/>
    <dgm:cxn modelId="{191568C3-B91B-418D-BD4B-B7C9B39CEC1F}" type="presParOf" srcId="{0F3E6E42-2169-4CCA-9A9E-686D9F11B2E0}" destId="{84308606-65D4-4E12-B8D8-F65A3C257D7D}" srcOrd="0" destOrd="0" presId="urn:microsoft.com/office/officeart/2005/8/layout/arrow5"/>
    <dgm:cxn modelId="{71F3B21A-7BF7-4C88-9C7D-B9D6E6491FE3}" type="presParOf" srcId="{0F3E6E42-2169-4CCA-9A9E-686D9F11B2E0}" destId="{AB5314F6-5574-4BE3-ACDC-2216E673A5CE}" srcOrd="1" destOrd="0" presId="urn:microsoft.com/office/officeart/2005/8/layout/arrow5"/>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E6C657-D176-422D-B41D-7F1044D659C2}" type="doc">
      <dgm:prSet loTypeId="urn:microsoft.com/office/officeart/2005/8/layout/hProcess9" loCatId="process" qsTypeId="urn:microsoft.com/office/officeart/2005/8/quickstyle/simple1" qsCatId="simple" csTypeId="urn:microsoft.com/office/officeart/2005/8/colors/colorful4" csCatId="colorful" phldr="1"/>
      <dgm:spPr/>
    </dgm:pt>
    <dgm:pt modelId="{6872709D-1663-4514-8E52-7A5D48E98F1E}">
      <dgm:prSet phldrT="[Text]" custT="1"/>
      <dgm:spPr>
        <a:solidFill>
          <a:srgbClr val="595959"/>
        </a:solidFill>
      </dgm:spPr>
      <dgm:t>
        <a:bodyPr/>
        <a:lstStyle/>
        <a:p>
          <a:r>
            <a:rPr lang="en-US" sz="2000" b="1" dirty="0" smtClean="0">
              <a:solidFill>
                <a:schemeClr val="bg1"/>
              </a:solidFill>
              <a:latin typeface="Calibri" panose="020F0502020204030204" pitchFamily="34" charset="0"/>
            </a:rPr>
            <a:t>Structural </a:t>
          </a:r>
        </a:p>
        <a:p>
          <a:r>
            <a:rPr lang="en-US" sz="2000" b="1" dirty="0" smtClean="0">
              <a:solidFill>
                <a:schemeClr val="bg1"/>
              </a:solidFill>
              <a:latin typeface="Calibri" panose="020F0502020204030204" pitchFamily="34" charset="0"/>
            </a:rPr>
            <a:t>Measures</a:t>
          </a:r>
          <a:endParaRPr lang="ro-RO" sz="2000" b="1" dirty="0">
            <a:solidFill>
              <a:schemeClr val="bg1"/>
            </a:solidFill>
            <a:latin typeface="Calibri" panose="020F0502020204030204" pitchFamily="34" charset="0"/>
          </a:endParaRPr>
        </a:p>
      </dgm:t>
    </dgm:pt>
    <dgm:pt modelId="{A76DE223-ACCD-497F-800A-FD000D97B7D9}" type="parTrans" cxnId="{E39309D0-F97A-4CB3-8340-8995F38997CB}">
      <dgm:prSet/>
      <dgm:spPr/>
      <dgm:t>
        <a:bodyPr/>
        <a:lstStyle/>
        <a:p>
          <a:endParaRPr lang="ro-RO"/>
        </a:p>
      </dgm:t>
    </dgm:pt>
    <dgm:pt modelId="{021360EF-A499-49E0-9ED0-8BC5B7CB134B}" type="sibTrans" cxnId="{E39309D0-F97A-4CB3-8340-8995F38997CB}">
      <dgm:prSet/>
      <dgm:spPr/>
      <dgm:t>
        <a:bodyPr/>
        <a:lstStyle/>
        <a:p>
          <a:endParaRPr lang="ro-RO"/>
        </a:p>
      </dgm:t>
    </dgm:pt>
    <dgm:pt modelId="{E1228F8F-9C34-4203-9A5D-BA2FA7FFD82C}">
      <dgm:prSet phldrT="[Text]" custT="1"/>
      <dgm:spPr>
        <a:solidFill>
          <a:srgbClr val="30ACEC"/>
        </a:solidFill>
      </dgm:spPr>
      <dgm:t>
        <a:bodyPr/>
        <a:lstStyle/>
        <a:p>
          <a:r>
            <a:rPr lang="en-US" sz="2000" b="1" dirty="0" smtClean="0">
              <a:latin typeface="Calibri" panose="020F0502020204030204" pitchFamily="34" charset="0"/>
            </a:rPr>
            <a:t>Nonstructural </a:t>
          </a:r>
        </a:p>
        <a:p>
          <a:r>
            <a:rPr lang="en-US" sz="2000" b="1" dirty="0" smtClean="0">
              <a:latin typeface="Calibri" panose="020F0502020204030204" pitchFamily="34" charset="0"/>
            </a:rPr>
            <a:t>Measures</a:t>
          </a:r>
          <a:endParaRPr lang="ro-RO" sz="2000" b="1" dirty="0">
            <a:latin typeface="Calibri" panose="020F0502020204030204" pitchFamily="34" charset="0"/>
          </a:endParaRPr>
        </a:p>
      </dgm:t>
    </dgm:pt>
    <dgm:pt modelId="{A3433D1C-38CC-49F2-885F-6335F18EFD23}" type="parTrans" cxnId="{7427A9D7-4290-4293-84B4-FD9414C798D5}">
      <dgm:prSet/>
      <dgm:spPr/>
      <dgm:t>
        <a:bodyPr/>
        <a:lstStyle/>
        <a:p>
          <a:endParaRPr lang="ro-RO"/>
        </a:p>
      </dgm:t>
    </dgm:pt>
    <dgm:pt modelId="{519665B3-2676-47BD-8CA0-7010EFEBF756}" type="sibTrans" cxnId="{7427A9D7-4290-4293-84B4-FD9414C798D5}">
      <dgm:prSet/>
      <dgm:spPr/>
      <dgm:t>
        <a:bodyPr/>
        <a:lstStyle/>
        <a:p>
          <a:endParaRPr lang="ro-RO"/>
        </a:p>
      </dgm:t>
    </dgm:pt>
    <dgm:pt modelId="{859D53A7-CE2A-4DCD-9C8B-50C415A1AB4D}" type="pres">
      <dgm:prSet presAssocID="{51E6C657-D176-422D-B41D-7F1044D659C2}" presName="CompostProcess" presStyleCnt="0">
        <dgm:presLayoutVars>
          <dgm:dir/>
          <dgm:resizeHandles val="exact"/>
        </dgm:presLayoutVars>
      </dgm:prSet>
      <dgm:spPr/>
    </dgm:pt>
    <dgm:pt modelId="{A4AB765B-B45F-464C-9BD4-2422D0A3D594}" type="pres">
      <dgm:prSet presAssocID="{51E6C657-D176-422D-B41D-7F1044D659C2}" presName="arrow" presStyleLbl="bgShp" presStyleIdx="0" presStyleCnt="1"/>
      <dgm:spPr/>
    </dgm:pt>
    <dgm:pt modelId="{25C53FA4-4395-4424-927D-5451B4B51635}" type="pres">
      <dgm:prSet presAssocID="{51E6C657-D176-422D-B41D-7F1044D659C2}" presName="linearProcess" presStyleCnt="0"/>
      <dgm:spPr/>
    </dgm:pt>
    <dgm:pt modelId="{085E870F-B0AB-4891-BBDF-07C49D8674D6}" type="pres">
      <dgm:prSet presAssocID="{6872709D-1663-4514-8E52-7A5D48E98F1E}" presName="textNode" presStyleLbl="node1" presStyleIdx="0" presStyleCnt="2" custLinFactX="-5195" custLinFactNeighborX="-100000">
        <dgm:presLayoutVars>
          <dgm:bulletEnabled val="1"/>
        </dgm:presLayoutVars>
      </dgm:prSet>
      <dgm:spPr/>
      <dgm:t>
        <a:bodyPr/>
        <a:lstStyle/>
        <a:p>
          <a:endParaRPr lang="ro-RO"/>
        </a:p>
      </dgm:t>
    </dgm:pt>
    <dgm:pt modelId="{5E623F24-49CD-499A-B540-CCD5C7C7BBE3}" type="pres">
      <dgm:prSet presAssocID="{021360EF-A499-49E0-9ED0-8BC5B7CB134B}" presName="sibTrans" presStyleCnt="0"/>
      <dgm:spPr/>
    </dgm:pt>
    <dgm:pt modelId="{A36A082F-1E66-4F99-8985-3175A4840E41}" type="pres">
      <dgm:prSet presAssocID="{E1228F8F-9C34-4203-9A5D-BA2FA7FFD82C}" presName="textNode" presStyleLbl="node1" presStyleIdx="1" presStyleCnt="2" custLinFactNeighborX="-31584">
        <dgm:presLayoutVars>
          <dgm:bulletEnabled val="1"/>
        </dgm:presLayoutVars>
      </dgm:prSet>
      <dgm:spPr/>
      <dgm:t>
        <a:bodyPr/>
        <a:lstStyle/>
        <a:p>
          <a:endParaRPr lang="ro-RO"/>
        </a:p>
      </dgm:t>
    </dgm:pt>
  </dgm:ptLst>
  <dgm:cxnLst>
    <dgm:cxn modelId="{E39309D0-F97A-4CB3-8340-8995F38997CB}" srcId="{51E6C657-D176-422D-B41D-7F1044D659C2}" destId="{6872709D-1663-4514-8E52-7A5D48E98F1E}" srcOrd="0" destOrd="0" parTransId="{A76DE223-ACCD-497F-800A-FD000D97B7D9}" sibTransId="{021360EF-A499-49E0-9ED0-8BC5B7CB134B}"/>
    <dgm:cxn modelId="{7FBD0A5A-ADA4-4DB3-B412-B848119C9AC1}" type="presOf" srcId="{E1228F8F-9C34-4203-9A5D-BA2FA7FFD82C}" destId="{A36A082F-1E66-4F99-8985-3175A4840E41}" srcOrd="0" destOrd="0" presId="urn:microsoft.com/office/officeart/2005/8/layout/hProcess9"/>
    <dgm:cxn modelId="{7427A9D7-4290-4293-84B4-FD9414C798D5}" srcId="{51E6C657-D176-422D-B41D-7F1044D659C2}" destId="{E1228F8F-9C34-4203-9A5D-BA2FA7FFD82C}" srcOrd="1" destOrd="0" parTransId="{A3433D1C-38CC-49F2-885F-6335F18EFD23}" sibTransId="{519665B3-2676-47BD-8CA0-7010EFEBF756}"/>
    <dgm:cxn modelId="{091386C0-3F35-40E3-A50E-F8B5DC79291A}" type="presOf" srcId="{6872709D-1663-4514-8E52-7A5D48E98F1E}" destId="{085E870F-B0AB-4891-BBDF-07C49D8674D6}" srcOrd="0" destOrd="0" presId="urn:microsoft.com/office/officeart/2005/8/layout/hProcess9"/>
    <dgm:cxn modelId="{9E513BE7-603F-466B-B3DF-DA30CF880898}" type="presOf" srcId="{51E6C657-D176-422D-B41D-7F1044D659C2}" destId="{859D53A7-CE2A-4DCD-9C8B-50C415A1AB4D}" srcOrd="0" destOrd="0" presId="urn:microsoft.com/office/officeart/2005/8/layout/hProcess9"/>
    <dgm:cxn modelId="{EDB1C076-BE3C-413A-9E14-D9EF3BA65431}" type="presParOf" srcId="{859D53A7-CE2A-4DCD-9C8B-50C415A1AB4D}" destId="{A4AB765B-B45F-464C-9BD4-2422D0A3D594}" srcOrd="0" destOrd="0" presId="urn:microsoft.com/office/officeart/2005/8/layout/hProcess9"/>
    <dgm:cxn modelId="{06DECE37-217F-4614-97C1-30E3A364D6C6}" type="presParOf" srcId="{859D53A7-CE2A-4DCD-9C8B-50C415A1AB4D}" destId="{25C53FA4-4395-4424-927D-5451B4B51635}" srcOrd="1" destOrd="0" presId="urn:microsoft.com/office/officeart/2005/8/layout/hProcess9"/>
    <dgm:cxn modelId="{4DFE4FE9-A504-4A4F-982F-6E2867904A7E}" type="presParOf" srcId="{25C53FA4-4395-4424-927D-5451B4B51635}" destId="{085E870F-B0AB-4891-BBDF-07C49D8674D6}" srcOrd="0" destOrd="0" presId="urn:microsoft.com/office/officeart/2005/8/layout/hProcess9"/>
    <dgm:cxn modelId="{2FCDACA7-04CD-4564-AE1D-C540B4E1169D}" type="presParOf" srcId="{25C53FA4-4395-4424-927D-5451B4B51635}" destId="{5E623F24-49CD-499A-B540-CCD5C7C7BBE3}" srcOrd="1" destOrd="0" presId="urn:microsoft.com/office/officeart/2005/8/layout/hProcess9"/>
    <dgm:cxn modelId="{BD7F478B-ED2B-4BF5-9333-9E339BD861B5}" type="presParOf" srcId="{25C53FA4-4395-4424-927D-5451B4B51635}" destId="{A36A082F-1E66-4F99-8985-3175A4840E41}" srcOrd="2"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3741011-FCE0-4730-8885-CDBB1E822853}">
      <dsp:nvSpPr>
        <dsp:cNvPr id="0" name=""/>
        <dsp:cNvSpPr/>
      </dsp:nvSpPr>
      <dsp:spPr>
        <a:xfrm>
          <a:off x="0" y="135843"/>
          <a:ext cx="2627784" cy="2627784"/>
        </a:xfrm>
        <a:prstGeom prst="ellipse">
          <a:avLst/>
        </a:prstGeom>
        <a:solidFill>
          <a:schemeClr val="accent3">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en-US" sz="2400" b="1" i="1" kern="1200" dirty="0" smtClean="0">
            <a:latin typeface="Calibri" pitchFamily="34" charset="0"/>
            <a:cs typeface="Calibri" pitchFamily="34" charset="0"/>
          </a:endParaRPr>
        </a:p>
        <a:p>
          <a:pPr lvl="0" algn="ctr" defTabSz="1066800">
            <a:lnSpc>
              <a:spcPct val="90000"/>
            </a:lnSpc>
            <a:spcBef>
              <a:spcPct val="0"/>
            </a:spcBef>
            <a:spcAft>
              <a:spcPct val="35000"/>
            </a:spcAft>
          </a:pPr>
          <a:endParaRPr lang="en-US" sz="2400" b="1" i="1" kern="1200" dirty="0" smtClean="0">
            <a:latin typeface="Calibri" pitchFamily="34" charset="0"/>
            <a:cs typeface="Calibri" pitchFamily="34" charset="0"/>
          </a:endParaRPr>
        </a:p>
        <a:p>
          <a:pPr lvl="0" algn="ctr" defTabSz="1066800">
            <a:lnSpc>
              <a:spcPct val="90000"/>
            </a:lnSpc>
            <a:spcBef>
              <a:spcPct val="0"/>
            </a:spcBef>
            <a:spcAft>
              <a:spcPct val="35000"/>
            </a:spcAft>
          </a:pPr>
          <a:r>
            <a:rPr lang="en-US" sz="2400" b="1" i="1" kern="1200" dirty="0" smtClean="0">
              <a:latin typeface="Calibri" pitchFamily="34" charset="0"/>
              <a:cs typeface="Calibri" pitchFamily="34" charset="0"/>
            </a:rPr>
            <a:t>Flood risk</a:t>
          </a:r>
          <a:endParaRPr lang="en-US" sz="2400" b="1" i="1" kern="1200" dirty="0">
            <a:latin typeface="Calibri" pitchFamily="34" charset="0"/>
            <a:cs typeface="Calibri" pitchFamily="34" charset="0"/>
          </a:endParaRPr>
        </a:p>
      </dsp:txBody>
      <dsp:txXfrm>
        <a:off x="624098" y="332927"/>
        <a:ext cx="1379586" cy="446723"/>
      </dsp:txXfrm>
    </dsp:sp>
    <dsp:sp modelId="{617AF0AF-EAB7-48B0-BEBF-A034610EC7D8}">
      <dsp:nvSpPr>
        <dsp:cNvPr id="0" name=""/>
        <dsp:cNvSpPr/>
      </dsp:nvSpPr>
      <dsp:spPr>
        <a:xfrm>
          <a:off x="395639" y="1740476"/>
          <a:ext cx="1836505" cy="1579094"/>
        </a:xfrm>
        <a:prstGeom prst="ellipse">
          <a:avLst/>
        </a:prstGeom>
        <a:solidFill>
          <a:schemeClr val="accent3">
            <a:hueOff val="11624607"/>
            <a:satOff val="-37145"/>
            <a:lumOff val="-94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i="1" kern="1200" smtClean="0">
              <a:latin typeface="Calibri" pitchFamily="34" charset="0"/>
              <a:cs typeface="Calibri" pitchFamily="34" charset="0"/>
            </a:rPr>
            <a:t>Flood hazard</a:t>
          </a:r>
          <a:endParaRPr lang="en-US" sz="2400" b="1" i="1" kern="1200" dirty="0">
            <a:latin typeface="Calibri" pitchFamily="34" charset="0"/>
            <a:cs typeface="Calibri" pitchFamily="34" charset="0"/>
          </a:endParaRPr>
        </a:p>
      </dsp:txBody>
      <dsp:txXfrm>
        <a:off x="664589" y="2135250"/>
        <a:ext cx="1298605" cy="78954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4308606-65D4-4E12-B8D8-F65A3C257D7D}">
      <dsp:nvSpPr>
        <dsp:cNvPr id="0" name=""/>
        <dsp:cNvSpPr/>
      </dsp:nvSpPr>
      <dsp:spPr>
        <a:xfrm rot="15406084">
          <a:off x="440" y="930734"/>
          <a:ext cx="1392437" cy="1392437"/>
        </a:xfrm>
        <a:prstGeom prst="downArrow">
          <a:avLst>
            <a:gd name="adj1" fmla="val 50000"/>
            <a:gd name="adj2" fmla="val 35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b="1" kern="1200" dirty="0" smtClean="0">
              <a:solidFill>
                <a:srgbClr val="3333FF"/>
              </a:solidFill>
              <a:latin typeface="Calibri" pitchFamily="34" charset="0"/>
              <a:cs typeface="Calibri" pitchFamily="34" charset="0"/>
            </a:rPr>
            <a:t>Historical floods</a:t>
          </a:r>
          <a:endParaRPr lang="en-US" sz="1700" b="1" kern="1200" dirty="0">
            <a:solidFill>
              <a:srgbClr val="3333FF"/>
            </a:solidFill>
            <a:latin typeface="Calibri" pitchFamily="34" charset="0"/>
            <a:cs typeface="Calibri" pitchFamily="34" charset="0"/>
          </a:endParaRPr>
        </a:p>
      </dsp:txBody>
      <dsp:txXfrm rot="15406084">
        <a:off x="440" y="930734"/>
        <a:ext cx="1392437" cy="1392437"/>
      </dsp:txXfrm>
    </dsp:sp>
    <dsp:sp modelId="{AB5314F6-5574-4BE3-ACDC-2216E673A5CE}">
      <dsp:nvSpPr>
        <dsp:cNvPr id="0" name=""/>
        <dsp:cNvSpPr/>
      </dsp:nvSpPr>
      <dsp:spPr>
        <a:xfrm rot="6322019">
          <a:off x="1511103" y="984013"/>
          <a:ext cx="1392437" cy="1392437"/>
        </a:xfrm>
        <a:prstGeom prst="downArrow">
          <a:avLst>
            <a:gd name="adj1" fmla="val 50000"/>
            <a:gd name="adj2" fmla="val 35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b="1" kern="1200" dirty="0" smtClean="0">
              <a:solidFill>
                <a:srgbClr val="3333FF"/>
              </a:solidFill>
              <a:latin typeface="Calibri" pitchFamily="34" charset="0"/>
              <a:cs typeface="Calibri" pitchFamily="34" charset="0"/>
            </a:rPr>
            <a:t>Flood </a:t>
          </a:r>
          <a:r>
            <a:rPr lang="en-US" sz="1700" b="1" kern="1200" dirty="0" err="1" smtClean="0">
              <a:solidFill>
                <a:srgbClr val="3333FF"/>
              </a:solidFill>
              <a:latin typeface="Calibri" pitchFamily="34" charset="0"/>
              <a:cs typeface="Calibri" pitchFamily="34" charset="0"/>
            </a:rPr>
            <a:t>modelling</a:t>
          </a:r>
          <a:endParaRPr lang="en-US" sz="1700" b="1" kern="1200" dirty="0">
            <a:solidFill>
              <a:srgbClr val="3333FF"/>
            </a:solidFill>
            <a:latin typeface="Calibri" pitchFamily="34" charset="0"/>
            <a:cs typeface="Calibri" pitchFamily="34" charset="0"/>
          </a:endParaRPr>
        </a:p>
      </dsp:txBody>
      <dsp:txXfrm rot="6322019">
        <a:off x="1511103" y="984013"/>
        <a:ext cx="1392437" cy="139243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4AB765B-B45F-464C-9BD4-2422D0A3D594}">
      <dsp:nvSpPr>
        <dsp:cNvPr id="0" name=""/>
        <dsp:cNvSpPr/>
      </dsp:nvSpPr>
      <dsp:spPr>
        <a:xfrm>
          <a:off x="569917" y="0"/>
          <a:ext cx="6459065" cy="2039816"/>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5E870F-B0AB-4891-BBDF-07C49D8674D6}">
      <dsp:nvSpPr>
        <dsp:cNvPr id="0" name=""/>
        <dsp:cNvSpPr/>
      </dsp:nvSpPr>
      <dsp:spPr>
        <a:xfrm>
          <a:off x="831433" y="611944"/>
          <a:ext cx="2279670" cy="815926"/>
        </a:xfrm>
        <a:prstGeom prst="roundRect">
          <a:avLst/>
        </a:prstGeom>
        <a:solidFill>
          <a:srgbClr val="595959"/>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latin typeface="Calibri" panose="020F0502020204030204" pitchFamily="34" charset="0"/>
            </a:rPr>
            <a:t>Structural </a:t>
          </a:r>
        </a:p>
        <a:p>
          <a:pPr lvl="0" algn="ctr" defTabSz="889000">
            <a:lnSpc>
              <a:spcPct val="90000"/>
            </a:lnSpc>
            <a:spcBef>
              <a:spcPct val="0"/>
            </a:spcBef>
            <a:spcAft>
              <a:spcPct val="35000"/>
            </a:spcAft>
          </a:pPr>
          <a:r>
            <a:rPr lang="en-US" sz="2000" b="1" kern="1200" dirty="0" smtClean="0">
              <a:solidFill>
                <a:schemeClr val="bg1"/>
              </a:solidFill>
              <a:latin typeface="Calibri" panose="020F0502020204030204" pitchFamily="34" charset="0"/>
            </a:rPr>
            <a:t>Measures</a:t>
          </a:r>
          <a:endParaRPr lang="ro-RO" sz="2000" b="1" kern="1200" dirty="0">
            <a:solidFill>
              <a:schemeClr val="bg1"/>
            </a:solidFill>
            <a:latin typeface="Calibri" panose="020F0502020204030204" pitchFamily="34" charset="0"/>
          </a:endParaRPr>
        </a:p>
      </dsp:txBody>
      <dsp:txXfrm>
        <a:off x="831433" y="611944"/>
        <a:ext cx="2279670" cy="815926"/>
      </dsp:txXfrm>
    </dsp:sp>
    <dsp:sp modelId="{A36A082F-1E66-4F99-8985-3175A4840E41}">
      <dsp:nvSpPr>
        <dsp:cNvPr id="0" name=""/>
        <dsp:cNvSpPr/>
      </dsp:nvSpPr>
      <dsp:spPr>
        <a:xfrm>
          <a:off x="3869420" y="611944"/>
          <a:ext cx="2279670" cy="815926"/>
        </a:xfrm>
        <a:prstGeom prst="roundRect">
          <a:avLst/>
        </a:prstGeom>
        <a:solidFill>
          <a:srgbClr val="30ACEC"/>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panose="020F0502020204030204" pitchFamily="34" charset="0"/>
            </a:rPr>
            <a:t>Nonstructural </a:t>
          </a:r>
        </a:p>
        <a:p>
          <a:pPr lvl="0" algn="ctr" defTabSz="889000">
            <a:lnSpc>
              <a:spcPct val="90000"/>
            </a:lnSpc>
            <a:spcBef>
              <a:spcPct val="0"/>
            </a:spcBef>
            <a:spcAft>
              <a:spcPct val="35000"/>
            </a:spcAft>
          </a:pPr>
          <a:r>
            <a:rPr lang="en-US" sz="2000" b="1" kern="1200" dirty="0" smtClean="0">
              <a:latin typeface="Calibri" panose="020F0502020204030204" pitchFamily="34" charset="0"/>
            </a:rPr>
            <a:t>Measures</a:t>
          </a:r>
          <a:endParaRPr lang="ro-RO" sz="2000" b="1" kern="1200" dirty="0">
            <a:latin typeface="Calibri" panose="020F0502020204030204" pitchFamily="34" charset="0"/>
          </a:endParaRPr>
        </a:p>
      </dsp:txBody>
      <dsp:txXfrm>
        <a:off x="3869420" y="611944"/>
        <a:ext cx="2279670" cy="81592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526547-EA20-461B-AD34-77A35A4F4FEB}" type="datetimeFigureOut">
              <a:rPr lang="en-US" smtClean="0"/>
              <a:pPr/>
              <a:t>11/7/2019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30EFC6-175E-4205-8894-469668567AC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8CF494-695C-4EFD-913F-5FB42146A29D}" type="slidenum">
              <a:rPr lang="en-US" smtClean="0">
                <a:latin typeface="Arial" charset="0"/>
              </a:rPr>
              <a:pPr/>
              <a:t>3</a:t>
            </a:fld>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30EFC6-175E-4205-8894-469668567AC9}"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44213AF-26F6-41FA-8D85-E2C5388D6E58}" type="datetimeFigureOut">
              <a:rPr lang="en-US" smtClean="0"/>
              <a:pPr/>
              <a:t>11/7/2019</a:t>
            </a:fld>
            <a:endParaRPr lang="en-US" dirty="0">
              <a:solidFill>
                <a:srgbClr val="FFFFFF"/>
              </a:solidFill>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kumimoji="0" lang="en-US">
              <a:solidFill>
                <a:schemeClr val="accent1">
                  <a:tint val="20000"/>
                </a:scheme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5BBC35B-A44B-4119-B8DA-DE9E3DFADA20}" type="slidenum">
              <a:rPr kumimoji="0" lang="en-US" smtClean="0"/>
              <a:pPr/>
              <a:t>‹#›</a:t>
            </a:fld>
            <a:endParaRPr kumimoji="0" lang="en-US" dirty="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4213AF-26F6-41FA-8D85-E2C5388D6E58}" type="datetimeFigureOut">
              <a:rPr lang="en-US" smtClean="0"/>
              <a:pPr/>
              <a:t>11/7/2019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60D7E3F-1C01-4BAB-AEFF-EA81C133E6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4213AF-26F6-41FA-8D85-E2C5388D6E58}" type="datetimeFigureOut">
              <a:rPr lang="en-US" smtClean="0"/>
              <a:pPr/>
              <a:t>11/7/2019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60D7E3F-1C01-4BAB-AEFF-EA81C133E64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am 6 Members">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xmlns="" id="{FDF50DB2-FE5E-4E19-9EBE-9A8F9DA656ED}"/>
              </a:ext>
            </a:extLst>
          </p:cNvPr>
          <p:cNvGrpSpPr/>
          <p:nvPr/>
        </p:nvGrpSpPr>
        <p:grpSpPr>
          <a:xfrm flipH="1">
            <a:off x="2942733" y="-1"/>
            <a:ext cx="6745553" cy="7509123"/>
            <a:chOff x="-731331" y="-1"/>
            <a:chExt cx="8994070" cy="7509123"/>
          </a:xfrm>
        </p:grpSpPr>
        <p:sp>
          <p:nvSpPr>
            <p:cNvPr id="48" name="Freeform: Shape 47">
              <a:extLst>
                <a:ext uri="{FF2B5EF4-FFF2-40B4-BE49-F238E27FC236}">
                  <a16:creationId xmlns:a16="http://schemas.microsoft.com/office/drawing/2014/main" xmlns=""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49" name="Freeform: Shape 48">
              <a:extLst>
                <a:ext uri="{FF2B5EF4-FFF2-40B4-BE49-F238E27FC236}">
                  <a16:creationId xmlns:a16="http://schemas.microsoft.com/office/drawing/2014/main" xmlns=""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4" name="Title 3">
            <a:extLst>
              <a:ext uri="{FF2B5EF4-FFF2-40B4-BE49-F238E27FC236}">
                <a16:creationId xmlns:a16="http://schemas.microsoft.com/office/drawing/2014/main" xmlns="" id="{1F95F1F7-9083-4904-84DE-45613FFE595C}"/>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xmlns="" val="321289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4213AF-26F6-41FA-8D85-E2C5388D6E58}" type="datetimeFigureOut">
              <a:rPr lang="en-US" smtClean="0"/>
              <a:pPr/>
              <a:t>11/7/2019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60D7E3F-1C01-4BAB-AEFF-EA81C133E640}"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44213AF-26F6-41FA-8D85-E2C5388D6E58}" type="datetimeFigureOut">
              <a:rPr lang="en-US" smtClean="0"/>
              <a:pPr/>
              <a:t>11/7/2019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60D7E3F-1C01-4BAB-AEFF-EA81C133E640}"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44213AF-26F6-41FA-8D85-E2C5388D6E58}" type="datetimeFigureOut">
              <a:rPr lang="en-US" smtClean="0"/>
              <a:pPr/>
              <a:t>11/7/2019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60D7E3F-1C01-4BAB-AEFF-EA81C133E640}"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44213AF-26F6-41FA-8D85-E2C5388D6E58}" type="datetimeFigureOut">
              <a:rPr lang="en-US" smtClean="0"/>
              <a:pPr/>
              <a:t>11/7/2019</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360D7E3F-1C01-4BAB-AEFF-EA81C133E6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44213AF-26F6-41FA-8D85-E2C5388D6E58}" type="datetimeFigureOut">
              <a:rPr lang="en-US" smtClean="0"/>
              <a:pPr/>
              <a:t>11/7/2019</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360D7E3F-1C01-4BAB-AEFF-EA81C133E640}"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44213AF-26F6-41FA-8D85-E2C5388D6E58}" type="datetimeFigureOut">
              <a:rPr lang="en-US" smtClean="0"/>
              <a:pPr/>
              <a:t>11/7/2019</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360D7E3F-1C01-4BAB-AEFF-EA81C133E6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44213AF-26F6-41FA-8D85-E2C5388D6E58}" type="datetimeFigureOut">
              <a:rPr lang="en-US" smtClean="0"/>
              <a:pPr/>
              <a:t>11/7/2019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60D7E3F-1C01-4BAB-AEFF-EA81C133E6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44213AF-26F6-41FA-8D85-E2C5388D6E58}" type="datetimeFigureOut">
              <a:rPr lang="en-US" smtClean="0"/>
              <a:pPr/>
              <a:t>11/7/2019</a:t>
            </a:fld>
            <a:endParaRPr lang="en-US">
              <a:solidFill>
                <a:schemeClr val="tx1"/>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60D7E3F-1C01-4BAB-AEFF-EA81C133E640}"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35000"/>
            <a:lum/>
          </a:blip>
          <a:srcRect/>
          <a:stretch>
            <a:fillRect l="-21000" r="-21000"/>
          </a:stretch>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44213AF-26F6-41FA-8D85-E2C5388D6E58}" type="datetimeFigureOut">
              <a:rPr lang="en-US" smtClean="0"/>
              <a:pPr/>
              <a:t>11/7/2019</a:t>
            </a:fld>
            <a:endParaRPr lang="en-US" sz="1000" dirty="0">
              <a:solidFill>
                <a:schemeClr val="tx1"/>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0D7E3F-1C01-4BAB-AEFF-EA81C133E640}" type="slidenum">
              <a:rPr lang="en-US" smtClean="0"/>
              <a:pPr/>
              <a:t>‹#›</a:t>
            </a:fld>
            <a:endParaRPr lang="en-US"/>
          </a:p>
        </p:txBody>
      </p:sp>
      <p:sp>
        <p:nvSpPr>
          <p:cNvPr id="11" name="Rectangle 10"/>
          <p:cNvSpPr/>
          <p:nvPr userDrawn="1"/>
        </p:nvSpPr>
        <p:spPr>
          <a:xfrm>
            <a:off x="0" y="0"/>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emdat.be/"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9.emf"/><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756" y="1196752"/>
            <a:ext cx="5562364" cy="3600986"/>
          </a:xfr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0000"/>
              </a:lnSpc>
            </a:pPr>
            <a:r>
              <a:rPr lang="en-US" sz="3800" spc="50" dirty="0" smtClean="0">
                <a:ln w="11430"/>
                <a:solidFill>
                  <a:srgbClr val="003366"/>
                </a:solidFill>
                <a:effectLst>
                  <a:outerShdw blurRad="76200" dist="50800" dir="5400000" algn="tl" rotWithShape="0">
                    <a:srgbClr val="000000">
                      <a:alpha val="65000"/>
                    </a:srgbClr>
                  </a:outerShdw>
                  <a:reflection blurRad="6350" stA="55000" endA="300" endPos="45500" dir="5400000" sy="-100000" algn="bl" rotWithShape="0"/>
                </a:effectLst>
                <a:latin typeface="Calibri" pitchFamily="34" charset="0"/>
                <a:cs typeface="Calibri" pitchFamily="34" charset="0"/>
              </a:rPr>
              <a:t>PRESENT ACTIONS REGARDING FLOOD RISK ASSESSMENT AND REDUCTION </a:t>
            </a:r>
            <a:r>
              <a:rPr lang="ro-RO" sz="3800" spc="50" dirty="0" smtClean="0">
                <a:ln w="11430"/>
                <a:solidFill>
                  <a:srgbClr val="003366"/>
                </a:solidFill>
                <a:effectLst>
                  <a:outerShdw blurRad="76200" dist="50800" dir="5400000" algn="tl" rotWithShape="0">
                    <a:srgbClr val="000000">
                      <a:alpha val="65000"/>
                    </a:srgbClr>
                  </a:outerShdw>
                  <a:reflection blurRad="6350" stA="55000" endA="300" endPos="45500" dir="5400000" sy="-100000" algn="bl" rotWithShape="0"/>
                </a:effectLst>
                <a:latin typeface="Calibri" pitchFamily="34" charset="0"/>
                <a:cs typeface="Calibri" pitchFamily="34" charset="0"/>
              </a:rPr>
              <a:t/>
            </a:r>
            <a:br>
              <a:rPr lang="ro-RO" sz="3800" spc="50" dirty="0" smtClean="0">
                <a:ln w="11430"/>
                <a:solidFill>
                  <a:srgbClr val="003366"/>
                </a:solidFill>
                <a:effectLst>
                  <a:outerShdw blurRad="76200" dist="50800" dir="5400000" algn="tl" rotWithShape="0">
                    <a:srgbClr val="000000">
                      <a:alpha val="65000"/>
                    </a:srgbClr>
                  </a:outerShdw>
                  <a:reflection blurRad="6350" stA="55000" endA="300" endPos="45500" dir="5400000" sy="-100000" algn="bl" rotWithShape="0"/>
                </a:effectLst>
                <a:latin typeface="Calibri" pitchFamily="34" charset="0"/>
                <a:cs typeface="Calibri" pitchFamily="34" charset="0"/>
              </a:rPr>
            </a:br>
            <a:r>
              <a:rPr lang="en-US" sz="3800" spc="50" dirty="0" smtClean="0">
                <a:ln w="11430"/>
                <a:solidFill>
                  <a:srgbClr val="003366"/>
                </a:solidFill>
                <a:effectLst>
                  <a:outerShdw blurRad="76200" dist="50800" dir="5400000" algn="tl" rotWithShape="0">
                    <a:srgbClr val="000000">
                      <a:alpha val="65000"/>
                    </a:srgbClr>
                  </a:outerShdw>
                  <a:reflection blurRad="6350" stA="55000" endA="300" endPos="45500" dir="5400000" sy="-100000" algn="bl" rotWithShape="0"/>
                </a:effectLst>
                <a:latin typeface="Calibri" pitchFamily="34" charset="0"/>
                <a:cs typeface="Calibri" pitchFamily="34" charset="0"/>
              </a:rPr>
              <a:t>IN ROMANIA</a:t>
            </a:r>
            <a:endParaRPr lang="en-US" sz="3800" spc="50" dirty="0">
              <a:ln w="11430"/>
              <a:solidFill>
                <a:srgbClr val="003366"/>
              </a:solidFill>
              <a:effectLst>
                <a:outerShdw blurRad="76200" dist="50800" dir="5400000" algn="tl" rotWithShape="0">
                  <a:srgbClr val="000000">
                    <a:alpha val="65000"/>
                  </a:srgbClr>
                </a:outerShdw>
                <a:reflection blurRad="6350" stA="55000" endA="300" endPos="45500" dir="5400000" sy="-100000" algn="bl" rotWithShape="0"/>
              </a:effectLst>
              <a:latin typeface="Calibri" pitchFamily="34" charset="0"/>
              <a:cs typeface="Calibri" pitchFamily="34" charset="0"/>
            </a:endParaRPr>
          </a:p>
        </p:txBody>
      </p:sp>
      <p:sp>
        <p:nvSpPr>
          <p:cNvPr id="3" name="Subtitle 2"/>
          <p:cNvSpPr>
            <a:spLocks noGrp="1"/>
          </p:cNvSpPr>
          <p:nvPr>
            <p:ph type="subTitle" idx="1"/>
          </p:nvPr>
        </p:nvSpPr>
        <p:spPr>
          <a:xfrm>
            <a:off x="4932040" y="3310920"/>
            <a:ext cx="3955976" cy="1913344"/>
          </a:xfrm>
        </p:spPr>
        <p:txBody>
          <a:bodyPr wrap="square">
            <a:spAutoFit/>
          </a:bodyPr>
          <a:lstStyle/>
          <a:p>
            <a:pPr>
              <a:spcBef>
                <a:spcPts val="0"/>
              </a:spcBef>
              <a:spcAft>
                <a:spcPts val="400"/>
              </a:spcAft>
            </a:pPr>
            <a:r>
              <a:rPr lang="vi-VN" sz="2100" b="1" dirty="0" smtClean="0">
                <a:ln w="10541" cmpd="sng">
                  <a:solidFill>
                    <a:schemeClr val="accent1">
                      <a:shade val="88000"/>
                      <a:satMod val="110000"/>
                    </a:schemeClr>
                  </a:solidFill>
                  <a:prstDash val="solid"/>
                </a:ln>
                <a:solidFill>
                  <a:srgbClr val="0070C0"/>
                </a:solidFill>
                <a:latin typeface="Calibri" pitchFamily="34" charset="0"/>
                <a:cs typeface="Calibri" pitchFamily="34" charset="0"/>
              </a:rPr>
              <a:t>Simona-Olimpia NEGRU </a:t>
            </a:r>
            <a:endParaRPr lang="en-US" sz="2100" b="1" dirty="0" smtClean="0">
              <a:ln w="10541" cmpd="sng">
                <a:solidFill>
                  <a:schemeClr val="accent1">
                    <a:shade val="88000"/>
                    <a:satMod val="110000"/>
                  </a:schemeClr>
                </a:solidFill>
                <a:prstDash val="solid"/>
              </a:ln>
              <a:solidFill>
                <a:srgbClr val="0070C0"/>
              </a:solidFill>
              <a:latin typeface="Calibri" pitchFamily="34" charset="0"/>
              <a:cs typeface="Calibri" pitchFamily="34" charset="0"/>
            </a:endParaRPr>
          </a:p>
          <a:p>
            <a:pPr>
              <a:spcBef>
                <a:spcPts val="0"/>
              </a:spcBef>
              <a:spcAft>
                <a:spcPts val="400"/>
              </a:spcAft>
            </a:pPr>
            <a:r>
              <a:rPr lang="vi-VN" sz="2100" b="1" dirty="0" smtClean="0">
                <a:ln w="10541" cmpd="sng">
                  <a:solidFill>
                    <a:schemeClr val="accent1">
                      <a:shade val="88000"/>
                      <a:satMod val="110000"/>
                    </a:schemeClr>
                  </a:solidFill>
                  <a:prstDash val="solid"/>
                </a:ln>
                <a:solidFill>
                  <a:srgbClr val="0070C0"/>
                </a:solidFill>
                <a:latin typeface="Calibri" pitchFamily="34" charset="0"/>
                <a:cs typeface="Calibri" pitchFamily="34" charset="0"/>
              </a:rPr>
              <a:t>Viorel CHENDEŞ </a:t>
            </a:r>
            <a:endParaRPr lang="en-US" sz="2100" b="1" dirty="0" smtClean="0">
              <a:ln w="10541" cmpd="sng">
                <a:solidFill>
                  <a:schemeClr val="accent1">
                    <a:shade val="88000"/>
                    <a:satMod val="110000"/>
                  </a:schemeClr>
                </a:solidFill>
                <a:prstDash val="solid"/>
              </a:ln>
              <a:solidFill>
                <a:srgbClr val="0070C0"/>
              </a:solidFill>
              <a:latin typeface="Calibri" pitchFamily="34" charset="0"/>
              <a:cs typeface="Calibri" pitchFamily="34" charset="0"/>
            </a:endParaRPr>
          </a:p>
          <a:p>
            <a:pPr>
              <a:spcBef>
                <a:spcPts val="0"/>
              </a:spcBef>
              <a:spcAft>
                <a:spcPts val="400"/>
              </a:spcAft>
            </a:pPr>
            <a:r>
              <a:rPr lang="vi-VN" sz="2100" b="1" dirty="0" smtClean="0">
                <a:ln w="10541" cmpd="sng">
                  <a:solidFill>
                    <a:schemeClr val="accent1">
                      <a:shade val="88000"/>
                      <a:satMod val="110000"/>
                    </a:schemeClr>
                  </a:solidFill>
                  <a:prstDash val="solid"/>
                </a:ln>
                <a:solidFill>
                  <a:srgbClr val="0070C0"/>
                </a:solidFill>
                <a:latin typeface="Calibri" pitchFamily="34" charset="0"/>
                <a:cs typeface="Calibri" pitchFamily="34" charset="0"/>
              </a:rPr>
              <a:t>Sorin R</a:t>
            </a:r>
            <a:r>
              <a:rPr lang="ro-RO" sz="2100" b="1" dirty="0" smtClean="0">
                <a:ln w="10541" cmpd="sng">
                  <a:solidFill>
                    <a:schemeClr val="accent1">
                      <a:shade val="88000"/>
                      <a:satMod val="110000"/>
                    </a:schemeClr>
                  </a:solidFill>
                  <a:prstDash val="solid"/>
                </a:ln>
                <a:solidFill>
                  <a:srgbClr val="0070C0"/>
                </a:solidFill>
                <a:latin typeface="Calibri" pitchFamily="34" charset="0"/>
                <a:cs typeface="Calibri" pitchFamily="34" charset="0"/>
              </a:rPr>
              <a:t>Î</a:t>
            </a:r>
            <a:r>
              <a:rPr lang="vi-VN" sz="2100" b="1" dirty="0" smtClean="0">
                <a:ln w="10541" cmpd="sng">
                  <a:solidFill>
                    <a:schemeClr val="accent1">
                      <a:shade val="88000"/>
                      <a:satMod val="110000"/>
                    </a:schemeClr>
                  </a:solidFill>
                  <a:prstDash val="solid"/>
                </a:ln>
                <a:solidFill>
                  <a:srgbClr val="0070C0"/>
                </a:solidFill>
                <a:latin typeface="Calibri" pitchFamily="34" charset="0"/>
                <a:cs typeface="Calibri" pitchFamily="34" charset="0"/>
              </a:rPr>
              <a:t>NDAŞU </a:t>
            </a:r>
            <a:endParaRPr lang="en-US" sz="2100" b="1" dirty="0" smtClean="0">
              <a:ln w="10541" cmpd="sng">
                <a:solidFill>
                  <a:schemeClr val="accent1">
                    <a:shade val="88000"/>
                    <a:satMod val="110000"/>
                  </a:schemeClr>
                </a:solidFill>
                <a:prstDash val="solid"/>
              </a:ln>
              <a:solidFill>
                <a:srgbClr val="0070C0"/>
              </a:solidFill>
              <a:latin typeface="Calibri" pitchFamily="34" charset="0"/>
              <a:cs typeface="Calibri" pitchFamily="34" charset="0"/>
            </a:endParaRPr>
          </a:p>
          <a:p>
            <a:pPr>
              <a:spcBef>
                <a:spcPts val="0"/>
              </a:spcBef>
              <a:spcAft>
                <a:spcPts val="400"/>
              </a:spcAft>
            </a:pPr>
            <a:r>
              <a:rPr lang="vi-VN" sz="2100" b="1" dirty="0" smtClean="0">
                <a:ln w="10541" cmpd="sng">
                  <a:solidFill>
                    <a:schemeClr val="accent1">
                      <a:shade val="88000"/>
                      <a:satMod val="110000"/>
                    </a:schemeClr>
                  </a:solidFill>
                  <a:prstDash val="solid"/>
                </a:ln>
                <a:solidFill>
                  <a:srgbClr val="0070C0"/>
                </a:solidFill>
                <a:latin typeface="Calibri" pitchFamily="34" charset="0"/>
                <a:cs typeface="Calibri" pitchFamily="34" charset="0"/>
              </a:rPr>
              <a:t>Marius MATREAŢĂ </a:t>
            </a:r>
            <a:endParaRPr lang="en-US" sz="2100" b="1" dirty="0" smtClean="0">
              <a:ln w="10541" cmpd="sng">
                <a:solidFill>
                  <a:schemeClr val="accent1">
                    <a:shade val="88000"/>
                    <a:satMod val="110000"/>
                  </a:schemeClr>
                </a:solidFill>
                <a:prstDash val="solid"/>
              </a:ln>
              <a:solidFill>
                <a:srgbClr val="0070C0"/>
              </a:solidFill>
              <a:latin typeface="Calibri" pitchFamily="34" charset="0"/>
              <a:cs typeface="Calibri" pitchFamily="34" charset="0"/>
            </a:endParaRPr>
          </a:p>
          <a:p>
            <a:pPr>
              <a:spcBef>
                <a:spcPts val="0"/>
              </a:spcBef>
              <a:spcAft>
                <a:spcPts val="400"/>
              </a:spcAft>
            </a:pPr>
            <a:r>
              <a:rPr lang="vi-VN" sz="2100" b="1" dirty="0" smtClean="0">
                <a:ln w="10541" cmpd="sng">
                  <a:solidFill>
                    <a:schemeClr val="accent1">
                      <a:shade val="88000"/>
                      <a:satMod val="110000"/>
                    </a:schemeClr>
                  </a:solidFill>
                  <a:prstDash val="solid"/>
                </a:ln>
                <a:solidFill>
                  <a:srgbClr val="0070C0"/>
                </a:solidFill>
                <a:latin typeface="Calibri" pitchFamily="34" charset="0"/>
                <a:cs typeface="Calibri" pitchFamily="34" charset="0"/>
              </a:rPr>
              <a:t>Andreea GĂLIE</a:t>
            </a:r>
            <a:endParaRPr lang="en-US" sz="2100" b="1" dirty="0" smtClean="0">
              <a:ln w="10541" cmpd="sng">
                <a:solidFill>
                  <a:schemeClr val="accent1">
                    <a:shade val="88000"/>
                    <a:satMod val="110000"/>
                  </a:schemeClr>
                </a:solidFill>
                <a:prstDash val="solid"/>
              </a:ln>
              <a:solidFill>
                <a:srgbClr val="0070C0"/>
              </a:solidFill>
              <a:latin typeface="Calibri" pitchFamily="34" charset="0"/>
              <a:cs typeface="Calibri" pitchFamily="34" charset="0"/>
            </a:endParaRPr>
          </a:p>
        </p:txBody>
      </p:sp>
      <p:sp>
        <p:nvSpPr>
          <p:cNvPr id="4" name="Subtitle 2"/>
          <p:cNvSpPr txBox="1">
            <a:spLocks/>
          </p:cNvSpPr>
          <p:nvPr/>
        </p:nvSpPr>
        <p:spPr>
          <a:xfrm>
            <a:off x="179512" y="5301208"/>
            <a:ext cx="7992888" cy="1532727"/>
          </a:xfrm>
          <a:prstGeom prst="rect">
            <a:avLst/>
          </a:prstGeom>
        </p:spPr>
        <p:txBody>
          <a:bodyPr vert="horz" wrap="square" lIns="45720" rIns="45720">
            <a:spAutoFit/>
          </a:bodyPr>
          <a:lstStyle/>
          <a:p>
            <a:pPr marR="64008" lvl="0">
              <a:lnSpc>
                <a:spcPct val="120000"/>
              </a:lnSpc>
              <a:buClr>
                <a:schemeClr val="accent1"/>
              </a:buClr>
              <a:buSzPct val="68000"/>
              <a:defRPr/>
            </a:pPr>
            <a:r>
              <a:rPr lang="en-US" sz="2600" b="1" dirty="0" smtClean="0">
                <a:solidFill>
                  <a:schemeClr val="bg1"/>
                </a:solidFill>
                <a:latin typeface="Calibri" pitchFamily="34" charset="0"/>
                <a:cs typeface="Calibri" pitchFamily="34" charset="0"/>
              </a:rPr>
              <a:t>Ministry of Water and Forests</a:t>
            </a:r>
            <a:endParaRPr kumimoji="0" lang="ro-RO" sz="2600" b="1" i="0" u="none" strike="noStrike" kern="1200" cap="none" spc="0" normalizeH="0" baseline="0" noProof="0" dirty="0" smtClean="0">
              <a:ln>
                <a:noFill/>
              </a:ln>
              <a:solidFill>
                <a:schemeClr val="bg1"/>
              </a:solidFill>
              <a:effectLst/>
              <a:uLnTx/>
              <a:uFillTx/>
              <a:latin typeface="Calibri" pitchFamily="34" charset="0"/>
              <a:cs typeface="Calibri" pitchFamily="34" charset="0"/>
            </a:endParaRPr>
          </a:p>
          <a:p>
            <a:pPr marL="0" marR="64008" lvl="0" indent="0" defTabSz="914400" rtl="0" eaLnBrk="1" fontAlgn="auto" latinLnBrk="0" hangingPunct="1">
              <a:lnSpc>
                <a:spcPct val="120000"/>
              </a:lnSpc>
              <a:spcAft>
                <a:spcPts val="0"/>
              </a:spcAft>
              <a:buClr>
                <a:schemeClr val="accent1"/>
              </a:buClr>
              <a:buSzPct val="68000"/>
              <a:buFont typeface="Wingdings 3"/>
              <a:buNone/>
              <a:tabLst/>
              <a:defRPr/>
            </a:pPr>
            <a:r>
              <a:rPr kumimoji="0" lang="en-US" sz="2600" b="1" i="0" u="none" strike="noStrike" kern="1200" cap="none" spc="0" normalizeH="0" baseline="0" noProof="0" dirty="0" smtClean="0">
                <a:ln>
                  <a:noFill/>
                </a:ln>
                <a:solidFill>
                  <a:schemeClr val="bg1"/>
                </a:solidFill>
                <a:effectLst/>
                <a:uLnTx/>
                <a:uFillTx/>
                <a:latin typeface="Calibri" pitchFamily="34" charset="0"/>
                <a:cs typeface="Calibri" pitchFamily="34" charset="0"/>
              </a:rPr>
              <a:t>National Institute of Hydrology and Water Management </a:t>
            </a:r>
          </a:p>
          <a:p>
            <a:pPr marL="0" marR="64008" lvl="0" indent="0" defTabSz="914400" rtl="0" eaLnBrk="1" fontAlgn="auto" latinLnBrk="0" hangingPunct="1">
              <a:lnSpc>
                <a:spcPct val="120000"/>
              </a:lnSpc>
              <a:spcAft>
                <a:spcPts val="0"/>
              </a:spcAft>
              <a:buClr>
                <a:schemeClr val="accent1"/>
              </a:buClr>
              <a:buSzPct val="68000"/>
              <a:buFont typeface="Wingdings 3"/>
              <a:buNone/>
              <a:tabLst/>
              <a:defRPr/>
            </a:pPr>
            <a:r>
              <a:rPr kumimoji="0" lang="en-US" sz="2600" b="1" i="0" u="none" strike="noStrike" kern="1200" cap="none" spc="0" normalizeH="0" baseline="0" noProof="0" dirty="0" smtClean="0">
                <a:ln>
                  <a:noFill/>
                </a:ln>
                <a:solidFill>
                  <a:schemeClr val="bg1"/>
                </a:solidFill>
                <a:effectLst/>
                <a:uLnTx/>
                <a:uFillTx/>
                <a:latin typeface="Calibri" pitchFamily="34" charset="0"/>
                <a:cs typeface="Calibri" pitchFamily="34" charset="0"/>
              </a:rPr>
              <a:t>“Romanian Waters” National Administration</a:t>
            </a:r>
            <a:endParaRPr kumimoji="0" lang="en-US" sz="2600" b="1" i="0" u="none" strike="noStrike" kern="1200" cap="none" spc="0" normalizeH="0" baseline="0" noProof="0" dirty="0">
              <a:ln>
                <a:noFill/>
              </a:ln>
              <a:solidFill>
                <a:schemeClr val="bg1"/>
              </a:solidFill>
              <a:effectLst/>
              <a:uLnTx/>
              <a:uFillTx/>
              <a:latin typeface="Calibri" pitchFamily="34" charset="0"/>
              <a:cs typeface="Calibri" pitchFamily="34" charset="0"/>
            </a:endParaRPr>
          </a:p>
        </p:txBody>
      </p:sp>
      <p:pic>
        <p:nvPicPr>
          <p:cNvPr id="36865" name="Picture 1"/>
          <p:cNvPicPr>
            <a:picLocks noChangeAspect="1" noChangeArrowheads="1"/>
          </p:cNvPicPr>
          <p:nvPr/>
        </p:nvPicPr>
        <p:blipFill>
          <a:blip r:embed="rId2" cstate="print"/>
          <a:srcRect t="12600" b="7601"/>
          <a:stretch>
            <a:fillRect/>
          </a:stretch>
        </p:blipFill>
        <p:spPr bwMode="auto">
          <a:xfrm>
            <a:off x="2411413" y="0"/>
            <a:ext cx="4321175" cy="13681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46655" y="88902"/>
            <a:ext cx="6850690" cy="67690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2" cstate="print"/>
          <a:srcRect/>
          <a:stretch>
            <a:fillRect/>
          </a:stretch>
        </p:blipFill>
        <p:spPr bwMode="auto">
          <a:xfrm>
            <a:off x="873216" y="2348880"/>
            <a:ext cx="7397569" cy="4536504"/>
          </a:xfrm>
          <a:prstGeom prst="rect">
            <a:avLst/>
          </a:prstGeom>
          <a:noFill/>
          <a:ln w="9525">
            <a:noFill/>
            <a:miter lim="800000"/>
            <a:headEnd/>
            <a:tailEnd/>
          </a:ln>
        </p:spPr>
      </p:pic>
      <p:sp>
        <p:nvSpPr>
          <p:cNvPr id="8" name="Rectangle 6"/>
          <p:cNvSpPr>
            <a:spLocks noGrp="1" noChangeArrowheads="1"/>
          </p:cNvSpPr>
          <p:nvPr>
            <p:ph idx="1"/>
          </p:nvPr>
        </p:nvSpPr>
        <p:spPr>
          <a:xfrm>
            <a:off x="137160" y="764704"/>
            <a:ext cx="8869680" cy="1446550"/>
          </a:xfrm>
        </p:spPr>
        <p:txBody>
          <a:bodyPr wrap="square">
            <a:spAutoFit/>
          </a:bodyPr>
          <a:lstStyle/>
          <a:p>
            <a:pPr indent="-365760" algn="just">
              <a:spcBef>
                <a:spcPts val="0"/>
              </a:spcBef>
              <a:buSzPct val="90000"/>
              <a:buFont typeface="Wingdings" pitchFamily="2" charset="2"/>
              <a:buChar char="Ü"/>
              <a:defRPr/>
            </a:pPr>
            <a:r>
              <a:rPr lang="en-US" sz="2200" b="1" dirty="0" smtClean="0">
                <a:latin typeface="Calibri" pitchFamily="34" charset="0"/>
                <a:cs typeface="Calibri" pitchFamily="34" charset="0"/>
              </a:rPr>
              <a:t>The purpose of this Directive is to establish a framework for the assessment and management of flood risks, aiming at the reduction of the adverse consequences for human health, the environment, cultural heritage and economic activity associated with floods.</a:t>
            </a:r>
            <a:endParaRPr lang="en-GB" sz="2200" b="1" dirty="0" smtClean="0">
              <a:latin typeface="Calibri" pitchFamily="34" charset="0"/>
              <a:cs typeface="Calibri" pitchFamily="34" charset="0"/>
            </a:endParaRPr>
          </a:p>
        </p:txBody>
      </p:sp>
      <p:sp>
        <p:nvSpPr>
          <p:cNvPr id="9" name="Title 5"/>
          <p:cNvSpPr>
            <a:spLocks noGrp="1"/>
          </p:cNvSpPr>
          <p:nvPr>
            <p:ph type="title"/>
          </p:nvPr>
        </p:nvSpPr>
        <p:spPr>
          <a:xfrm>
            <a:off x="182880" y="0"/>
            <a:ext cx="8507288" cy="822960"/>
          </a:xfrm>
          <a:ln w="25400"/>
        </p:spPr>
        <p:txBody>
          <a:bodyPr>
            <a:normAutofit/>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EU FLOOD DIRECTIVE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1940761"/>
            <a:ext cx="3657600" cy="566738"/>
          </a:xfrm>
          <a:ln w="25400"/>
        </p:spPr>
        <p:txBody>
          <a:bodyPr>
            <a:normAutofit/>
          </a:bodyPr>
          <a:lstStyle/>
          <a:p>
            <a:pPr eaLnBrk="1" hangingPunct="1">
              <a:defRPr/>
            </a:pPr>
            <a:r>
              <a:rPr lang="en-US" sz="2200" b="1"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SOURCES OF FLOODING</a:t>
            </a:r>
          </a:p>
        </p:txBody>
      </p:sp>
      <p:graphicFrame>
        <p:nvGraphicFramePr>
          <p:cNvPr id="3" name="Tabel 2"/>
          <p:cNvGraphicFramePr>
            <a:graphicFrameLocks noGrp="1"/>
          </p:cNvGraphicFramePr>
          <p:nvPr/>
        </p:nvGraphicFramePr>
        <p:xfrm>
          <a:off x="381000" y="2528136"/>
          <a:ext cx="4419600" cy="1908976"/>
        </p:xfrm>
        <a:graphic>
          <a:graphicData uri="http://schemas.openxmlformats.org/drawingml/2006/table">
            <a:tbl>
              <a:tblPr firstRow="1" firstCol="1" bandRow="1" bandCol="1">
                <a:tableStyleId>{793D81CF-94F2-401A-BA57-92F5A7B2D0C5}</a:tableStyleId>
              </a:tblPr>
              <a:tblGrid>
                <a:gridCol w="4419600"/>
              </a:tblGrid>
              <a:tr h="441739">
                <a:tc>
                  <a:txBody>
                    <a:bodyPr/>
                    <a:lstStyle/>
                    <a:p>
                      <a:pPr>
                        <a:lnSpc>
                          <a:spcPct val="100000"/>
                        </a:lnSpc>
                        <a:spcAft>
                          <a:spcPts val="0"/>
                        </a:spcAft>
                        <a:tabLst>
                          <a:tab pos="791845" algn="l"/>
                        </a:tabLst>
                      </a:pPr>
                      <a:r>
                        <a:rPr lang="en-GB" sz="1800" b="1" dirty="0">
                          <a:solidFill>
                            <a:schemeClr val="tx1"/>
                          </a:solidFill>
                          <a:effectLst/>
                          <a:latin typeface="Calibri" pitchFamily="34" charset="0"/>
                          <a:cs typeface="Calibri" pitchFamily="34" charset="0"/>
                        </a:rPr>
                        <a:t>Fluvial</a:t>
                      </a:r>
                      <a:endParaRPr lang="ro-RO" sz="1800" b="1" dirty="0">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364435">
                <a:tc>
                  <a:txBody>
                    <a:bodyPr/>
                    <a:lstStyle/>
                    <a:p>
                      <a:pPr>
                        <a:lnSpc>
                          <a:spcPct val="100000"/>
                        </a:lnSpc>
                        <a:spcAft>
                          <a:spcPts val="0"/>
                        </a:spcAft>
                        <a:tabLst>
                          <a:tab pos="791845" algn="l"/>
                        </a:tabLst>
                      </a:pPr>
                      <a:r>
                        <a:rPr lang="en-GB" sz="1800" b="1" dirty="0">
                          <a:solidFill>
                            <a:schemeClr val="tx1"/>
                          </a:solidFill>
                          <a:effectLst/>
                          <a:latin typeface="Calibri" pitchFamily="34" charset="0"/>
                          <a:cs typeface="Calibri" pitchFamily="34" charset="0"/>
                        </a:rPr>
                        <a:t>Pluvial</a:t>
                      </a:r>
                      <a:endParaRPr lang="ro-RO" sz="1800" b="1" dirty="0">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364435">
                <a:tc>
                  <a:txBody>
                    <a:bodyPr/>
                    <a:lstStyle/>
                    <a:p>
                      <a:pPr>
                        <a:lnSpc>
                          <a:spcPct val="100000"/>
                        </a:lnSpc>
                        <a:spcAft>
                          <a:spcPts val="0"/>
                        </a:spcAft>
                        <a:tabLst>
                          <a:tab pos="791845" algn="l"/>
                        </a:tabLst>
                      </a:pPr>
                      <a:r>
                        <a:rPr lang="en-GB" sz="1800" b="1" dirty="0">
                          <a:solidFill>
                            <a:schemeClr val="tx1"/>
                          </a:solidFill>
                          <a:effectLst/>
                          <a:latin typeface="Calibri" pitchFamily="34" charset="0"/>
                          <a:cs typeface="Calibri" pitchFamily="34" charset="0"/>
                        </a:rPr>
                        <a:t>Groundwater</a:t>
                      </a:r>
                      <a:endParaRPr lang="ro-RO" sz="1800" b="1" dirty="0">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364435">
                <a:tc>
                  <a:txBody>
                    <a:bodyPr/>
                    <a:lstStyle/>
                    <a:p>
                      <a:pPr>
                        <a:lnSpc>
                          <a:spcPct val="100000"/>
                        </a:lnSpc>
                        <a:spcAft>
                          <a:spcPts val="0"/>
                        </a:spcAft>
                        <a:tabLst>
                          <a:tab pos="791845" algn="l"/>
                        </a:tabLst>
                      </a:pPr>
                      <a:r>
                        <a:rPr lang="en-GB" sz="1800" b="1" dirty="0">
                          <a:solidFill>
                            <a:schemeClr val="tx1"/>
                          </a:solidFill>
                          <a:effectLst/>
                          <a:latin typeface="Calibri" pitchFamily="34" charset="0"/>
                          <a:cs typeface="Calibri" pitchFamily="34" charset="0"/>
                        </a:rPr>
                        <a:t>Sea water</a:t>
                      </a:r>
                      <a:endParaRPr lang="ro-RO" sz="1800" b="1" dirty="0">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369957">
                <a:tc>
                  <a:txBody>
                    <a:bodyPr/>
                    <a:lstStyle/>
                    <a:p>
                      <a:pPr>
                        <a:lnSpc>
                          <a:spcPct val="100000"/>
                        </a:lnSpc>
                        <a:spcAft>
                          <a:spcPts val="0"/>
                        </a:spcAft>
                        <a:tabLst>
                          <a:tab pos="791845" algn="l"/>
                        </a:tabLst>
                      </a:pPr>
                      <a:r>
                        <a:rPr lang="en-GB" sz="1800" b="1" dirty="0">
                          <a:solidFill>
                            <a:schemeClr val="tx1"/>
                          </a:solidFill>
                          <a:effectLst/>
                          <a:latin typeface="Calibri" pitchFamily="34" charset="0"/>
                          <a:cs typeface="Calibri" pitchFamily="34" charset="0"/>
                        </a:rPr>
                        <a:t>Artificial water – Bearing infrastructure</a:t>
                      </a:r>
                      <a:endParaRPr lang="ro-RO" sz="1800" b="1" dirty="0">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bl>
          </a:graphicData>
        </a:graphic>
      </p:graphicFrame>
      <p:sp>
        <p:nvSpPr>
          <p:cNvPr id="34833" name="CasetăText 1"/>
          <p:cNvSpPr txBox="1">
            <a:spLocks noChangeArrowheads="1"/>
          </p:cNvSpPr>
          <p:nvPr/>
        </p:nvSpPr>
        <p:spPr bwMode="auto">
          <a:xfrm>
            <a:off x="3986213" y="6432550"/>
            <a:ext cx="4841875" cy="307975"/>
          </a:xfrm>
          <a:prstGeom prst="rect">
            <a:avLst/>
          </a:prstGeom>
          <a:noFill/>
          <a:ln w="9525">
            <a:noFill/>
            <a:miter lim="800000"/>
            <a:headEnd/>
            <a:tailEnd/>
          </a:ln>
        </p:spPr>
        <p:txBody>
          <a:bodyPr wrap="none">
            <a:spAutoFit/>
          </a:bodyPr>
          <a:lstStyle/>
          <a:p>
            <a:r>
              <a:rPr lang="en-GB" sz="1400" b="1" i="1"/>
              <a:t>Accordingly to Flood Directive technical specifications</a:t>
            </a:r>
          </a:p>
        </p:txBody>
      </p:sp>
      <p:graphicFrame>
        <p:nvGraphicFramePr>
          <p:cNvPr id="8" name="Tabel 2"/>
          <p:cNvGraphicFramePr>
            <a:graphicFrameLocks noGrp="1"/>
          </p:cNvGraphicFramePr>
          <p:nvPr/>
        </p:nvGraphicFramePr>
        <p:xfrm>
          <a:off x="381000" y="5085036"/>
          <a:ext cx="3657600" cy="1572768"/>
        </p:xfrm>
        <a:graphic>
          <a:graphicData uri="http://schemas.openxmlformats.org/drawingml/2006/table">
            <a:tbl>
              <a:tblPr firstRow="1" firstCol="1" bandRow="1" bandCol="1">
                <a:tableStyleId>{793D81CF-94F2-401A-BA57-92F5A7B2D0C5}</a:tableStyleId>
              </a:tblPr>
              <a:tblGrid>
                <a:gridCol w="3657600"/>
              </a:tblGrid>
              <a:tr h="0">
                <a:tc>
                  <a:txBody>
                    <a:bodyPr/>
                    <a:lstStyle/>
                    <a:p>
                      <a:pPr>
                        <a:lnSpc>
                          <a:spcPct val="110000"/>
                        </a:lnSpc>
                        <a:spcAft>
                          <a:spcPts val="0"/>
                        </a:spcAft>
                        <a:tabLst>
                          <a:tab pos="791845" algn="l"/>
                        </a:tabLst>
                      </a:pPr>
                      <a:r>
                        <a:rPr lang="en-GB" sz="1800" b="1" dirty="0">
                          <a:solidFill>
                            <a:schemeClr val="tx1"/>
                          </a:solidFill>
                          <a:effectLst/>
                          <a:latin typeface="Calibri" pitchFamily="34" charset="0"/>
                          <a:ea typeface="Times New Roman"/>
                          <a:cs typeface="Calibri" pitchFamily="34" charset="0"/>
                        </a:rPr>
                        <a:t>Natural exceedance</a:t>
                      </a:r>
                      <a:endParaRPr lang="ro-RO" sz="1800" b="1" dirty="0">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0">
                <a:tc>
                  <a:txBody>
                    <a:bodyPr/>
                    <a:lstStyle/>
                    <a:p>
                      <a:pPr>
                        <a:lnSpc>
                          <a:spcPct val="110000"/>
                        </a:lnSpc>
                        <a:spcAft>
                          <a:spcPts val="0"/>
                        </a:spcAft>
                        <a:tabLst>
                          <a:tab pos="791845" algn="l"/>
                        </a:tabLst>
                      </a:pPr>
                      <a:r>
                        <a:rPr lang="en-GB" sz="1800" b="1">
                          <a:solidFill>
                            <a:schemeClr val="tx1"/>
                          </a:solidFill>
                          <a:effectLst/>
                          <a:latin typeface="Calibri" pitchFamily="34" charset="0"/>
                          <a:ea typeface="Times New Roman"/>
                          <a:cs typeface="Calibri" pitchFamily="34" charset="0"/>
                        </a:rPr>
                        <a:t>Defence exceedance</a:t>
                      </a:r>
                      <a:endParaRPr lang="ro-RO" sz="1800" b="1">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0">
                <a:tc>
                  <a:txBody>
                    <a:bodyPr/>
                    <a:lstStyle/>
                    <a:p>
                      <a:pPr>
                        <a:lnSpc>
                          <a:spcPct val="110000"/>
                        </a:lnSpc>
                        <a:spcAft>
                          <a:spcPts val="0"/>
                        </a:spcAft>
                        <a:tabLst>
                          <a:tab pos="791845" algn="l"/>
                        </a:tabLst>
                      </a:pPr>
                      <a:r>
                        <a:rPr lang="en-GB" sz="1800" b="1" dirty="0">
                          <a:solidFill>
                            <a:schemeClr val="tx1"/>
                          </a:solidFill>
                          <a:effectLst/>
                          <a:latin typeface="Calibri" pitchFamily="34" charset="0"/>
                          <a:ea typeface="Times New Roman"/>
                          <a:cs typeface="Calibri" pitchFamily="34" charset="0"/>
                        </a:rPr>
                        <a:t>Defence or infrastructural failure</a:t>
                      </a:r>
                      <a:endParaRPr lang="ro-RO" sz="1800" b="1" dirty="0">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0">
                <a:tc>
                  <a:txBody>
                    <a:bodyPr/>
                    <a:lstStyle/>
                    <a:p>
                      <a:pPr>
                        <a:lnSpc>
                          <a:spcPct val="110000"/>
                        </a:lnSpc>
                        <a:spcAft>
                          <a:spcPts val="0"/>
                        </a:spcAft>
                        <a:tabLst>
                          <a:tab pos="791845" algn="l"/>
                        </a:tabLst>
                      </a:pPr>
                      <a:r>
                        <a:rPr lang="en-GB" sz="1800" b="1" dirty="0" smtClean="0">
                          <a:solidFill>
                            <a:schemeClr val="tx1"/>
                          </a:solidFill>
                          <a:effectLst/>
                          <a:latin typeface="Calibri" pitchFamily="34" charset="0"/>
                          <a:ea typeface="Times New Roman"/>
                          <a:cs typeface="Calibri" pitchFamily="34" charset="0"/>
                        </a:rPr>
                        <a:t>Blockage / Restriction</a:t>
                      </a:r>
                      <a:endParaRPr lang="ro-RO" sz="1800" b="1" dirty="0">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bl>
          </a:graphicData>
        </a:graphic>
      </p:graphicFrame>
      <p:sp>
        <p:nvSpPr>
          <p:cNvPr id="9" name="Title 5"/>
          <p:cNvSpPr txBox="1">
            <a:spLocks/>
          </p:cNvSpPr>
          <p:nvPr/>
        </p:nvSpPr>
        <p:spPr bwMode="auto">
          <a:xfrm>
            <a:off x="381000" y="4467498"/>
            <a:ext cx="4343400" cy="566738"/>
          </a:xfrm>
          <a:prstGeom prst="rect">
            <a:avLst/>
          </a:prstGeom>
          <a:noFill/>
          <a:ln w="25400">
            <a:noFill/>
            <a:miter lim="800000"/>
            <a:headEnd/>
            <a:tailEnd/>
          </a:ln>
        </p:spPr>
        <p:txBody>
          <a:bodyPr lIns="0" rIns="0" bIns="0" anchor="b"/>
          <a:lstStyle/>
          <a:p>
            <a:pPr>
              <a:defRPr/>
            </a:pPr>
            <a:r>
              <a:rPr lang="en-US" sz="2200" b="1" dirty="0">
                <a:solidFill>
                  <a:srgbClr val="0066FF"/>
                </a:solidFill>
                <a:effectLst>
                  <a:outerShdw blurRad="38100" dist="38100" dir="2700000" algn="tl">
                    <a:srgbClr val="000000">
                      <a:alpha val="43137"/>
                    </a:srgbClr>
                  </a:outerShdw>
                </a:effectLst>
                <a:latin typeface="Calibri" pitchFamily="34" charset="0"/>
                <a:ea typeface="+mj-ea"/>
                <a:cs typeface="Calibri" pitchFamily="34" charset="0"/>
              </a:rPr>
              <a:t>MECHANISMS OF FLOODING</a:t>
            </a:r>
          </a:p>
        </p:txBody>
      </p:sp>
      <p:sp>
        <p:nvSpPr>
          <p:cNvPr id="10" name="Title 5"/>
          <p:cNvSpPr txBox="1">
            <a:spLocks/>
          </p:cNvSpPr>
          <p:nvPr/>
        </p:nvSpPr>
        <p:spPr bwMode="auto">
          <a:xfrm>
            <a:off x="5791200" y="2046913"/>
            <a:ext cx="2895600" cy="723275"/>
          </a:xfrm>
          <a:prstGeom prst="rect">
            <a:avLst/>
          </a:prstGeom>
          <a:noFill/>
          <a:ln w="25400">
            <a:noFill/>
            <a:miter lim="800000"/>
            <a:headEnd/>
            <a:tailEnd/>
          </a:ln>
        </p:spPr>
        <p:txBody>
          <a:bodyPr lIns="0" rIns="0" bIns="0" anchor="b">
            <a:spAutoFit/>
          </a:bodyPr>
          <a:lstStyle/>
          <a:p>
            <a:pPr>
              <a:defRPr/>
            </a:pPr>
            <a:r>
              <a:rPr lang="en-US" sz="2200" b="1" dirty="0">
                <a:solidFill>
                  <a:srgbClr val="0066FF"/>
                </a:solidFill>
                <a:effectLst>
                  <a:outerShdw blurRad="38100" dist="38100" dir="2700000" algn="tl">
                    <a:srgbClr val="000000">
                      <a:alpha val="43137"/>
                    </a:srgbClr>
                  </a:outerShdw>
                </a:effectLst>
                <a:latin typeface="Calibri" pitchFamily="34" charset="0"/>
                <a:ea typeface="+mj-ea"/>
                <a:cs typeface="Calibri" pitchFamily="34" charset="0"/>
              </a:rPr>
              <a:t>CHARACTERISTICS OF FLOODING</a:t>
            </a:r>
          </a:p>
        </p:txBody>
      </p:sp>
      <p:graphicFrame>
        <p:nvGraphicFramePr>
          <p:cNvPr id="11" name="Tabel 2"/>
          <p:cNvGraphicFramePr>
            <a:graphicFrameLocks noGrp="1"/>
          </p:cNvGraphicFramePr>
          <p:nvPr/>
        </p:nvGraphicFramePr>
        <p:xfrm>
          <a:off x="5791200" y="2819400"/>
          <a:ext cx="2971800" cy="3145536"/>
        </p:xfrm>
        <a:graphic>
          <a:graphicData uri="http://schemas.openxmlformats.org/drawingml/2006/table">
            <a:tbl>
              <a:tblPr firstRow="1" firstCol="1" bandRow="1" bandCol="1">
                <a:tableStyleId>{793D81CF-94F2-401A-BA57-92F5A7B2D0C5}</a:tableStyleId>
              </a:tblPr>
              <a:tblGrid>
                <a:gridCol w="2971800"/>
              </a:tblGrid>
              <a:tr h="0">
                <a:tc>
                  <a:txBody>
                    <a:bodyPr/>
                    <a:lstStyle/>
                    <a:p>
                      <a:pPr>
                        <a:lnSpc>
                          <a:spcPct val="110000"/>
                        </a:lnSpc>
                        <a:spcAft>
                          <a:spcPts val="0"/>
                        </a:spcAft>
                        <a:tabLst>
                          <a:tab pos="791845" algn="l"/>
                        </a:tabLst>
                      </a:pPr>
                      <a:r>
                        <a:rPr lang="en-GB" sz="1800" b="1" dirty="0">
                          <a:solidFill>
                            <a:schemeClr val="tx1"/>
                          </a:solidFill>
                          <a:effectLst/>
                          <a:latin typeface="Calibri" pitchFamily="34" charset="0"/>
                          <a:ea typeface="Times New Roman"/>
                          <a:cs typeface="Calibri" pitchFamily="34" charset="0"/>
                        </a:rPr>
                        <a:t>Flash flood</a:t>
                      </a:r>
                      <a:endParaRPr lang="ro-RO" sz="1800" b="1" dirty="0">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0">
                <a:tc>
                  <a:txBody>
                    <a:bodyPr/>
                    <a:lstStyle/>
                    <a:p>
                      <a:pPr>
                        <a:lnSpc>
                          <a:spcPct val="110000"/>
                        </a:lnSpc>
                        <a:spcAft>
                          <a:spcPts val="0"/>
                        </a:spcAft>
                        <a:tabLst>
                          <a:tab pos="791845" algn="l"/>
                        </a:tabLst>
                      </a:pPr>
                      <a:r>
                        <a:rPr lang="en-GB" sz="1800" b="1" dirty="0">
                          <a:solidFill>
                            <a:schemeClr val="tx1"/>
                          </a:solidFill>
                          <a:effectLst/>
                          <a:latin typeface="Calibri" pitchFamily="34" charset="0"/>
                          <a:ea typeface="Times New Roman"/>
                          <a:cs typeface="Calibri" pitchFamily="34" charset="0"/>
                        </a:rPr>
                        <a:t>Snow melt flood</a:t>
                      </a:r>
                      <a:endParaRPr lang="ro-RO" sz="1800" b="1" dirty="0">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0">
                <a:tc>
                  <a:txBody>
                    <a:bodyPr/>
                    <a:lstStyle/>
                    <a:p>
                      <a:pPr>
                        <a:lnSpc>
                          <a:spcPct val="110000"/>
                        </a:lnSpc>
                        <a:spcAft>
                          <a:spcPts val="0"/>
                        </a:spcAft>
                        <a:tabLst>
                          <a:tab pos="791845" algn="l"/>
                        </a:tabLst>
                      </a:pPr>
                      <a:r>
                        <a:rPr lang="en-GB" sz="1800" b="1" dirty="0">
                          <a:solidFill>
                            <a:schemeClr val="tx1"/>
                          </a:solidFill>
                          <a:effectLst/>
                          <a:latin typeface="Calibri" pitchFamily="34" charset="0"/>
                          <a:ea typeface="Times New Roman"/>
                          <a:cs typeface="Calibri" pitchFamily="34" charset="0"/>
                        </a:rPr>
                        <a:t>Other rapid onset</a:t>
                      </a:r>
                      <a:endParaRPr lang="ro-RO" sz="1800" b="1" dirty="0">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0">
                <a:tc>
                  <a:txBody>
                    <a:bodyPr/>
                    <a:lstStyle/>
                    <a:p>
                      <a:pPr>
                        <a:lnSpc>
                          <a:spcPct val="110000"/>
                        </a:lnSpc>
                        <a:spcAft>
                          <a:spcPts val="0"/>
                        </a:spcAft>
                        <a:tabLst>
                          <a:tab pos="791845" algn="l"/>
                        </a:tabLst>
                      </a:pPr>
                      <a:r>
                        <a:rPr lang="en-GB" sz="1800" b="1">
                          <a:solidFill>
                            <a:schemeClr val="tx1"/>
                          </a:solidFill>
                          <a:effectLst/>
                          <a:latin typeface="Calibri" pitchFamily="34" charset="0"/>
                          <a:ea typeface="Times New Roman"/>
                          <a:cs typeface="Calibri" pitchFamily="34" charset="0"/>
                        </a:rPr>
                        <a:t>Medium onset flood</a:t>
                      </a:r>
                      <a:endParaRPr lang="ro-RO" sz="1800" b="1">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0">
                <a:tc>
                  <a:txBody>
                    <a:bodyPr/>
                    <a:lstStyle/>
                    <a:p>
                      <a:pPr>
                        <a:lnSpc>
                          <a:spcPct val="110000"/>
                        </a:lnSpc>
                        <a:spcAft>
                          <a:spcPts val="0"/>
                        </a:spcAft>
                        <a:tabLst>
                          <a:tab pos="791845" algn="l"/>
                        </a:tabLst>
                      </a:pPr>
                      <a:r>
                        <a:rPr lang="en-GB" sz="1800" b="1">
                          <a:solidFill>
                            <a:schemeClr val="tx1"/>
                          </a:solidFill>
                          <a:effectLst/>
                          <a:latin typeface="Calibri" pitchFamily="34" charset="0"/>
                          <a:ea typeface="Times New Roman"/>
                          <a:cs typeface="Calibri" pitchFamily="34" charset="0"/>
                        </a:rPr>
                        <a:t>Slow onset flood</a:t>
                      </a:r>
                      <a:endParaRPr lang="ro-RO" sz="1800" b="1">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0">
                <a:tc>
                  <a:txBody>
                    <a:bodyPr/>
                    <a:lstStyle/>
                    <a:p>
                      <a:pPr>
                        <a:lnSpc>
                          <a:spcPct val="110000"/>
                        </a:lnSpc>
                        <a:spcAft>
                          <a:spcPts val="0"/>
                        </a:spcAft>
                        <a:tabLst>
                          <a:tab pos="791845" algn="l"/>
                        </a:tabLst>
                      </a:pPr>
                      <a:r>
                        <a:rPr lang="en-GB" sz="1800" b="1">
                          <a:solidFill>
                            <a:schemeClr val="tx1"/>
                          </a:solidFill>
                          <a:effectLst/>
                          <a:latin typeface="Calibri" pitchFamily="34" charset="0"/>
                          <a:ea typeface="Times New Roman"/>
                          <a:cs typeface="Calibri" pitchFamily="34" charset="0"/>
                        </a:rPr>
                        <a:t>Debris flow</a:t>
                      </a:r>
                      <a:endParaRPr lang="ro-RO" sz="1800" b="1">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0">
                <a:tc>
                  <a:txBody>
                    <a:bodyPr/>
                    <a:lstStyle/>
                    <a:p>
                      <a:pPr>
                        <a:lnSpc>
                          <a:spcPct val="110000"/>
                        </a:lnSpc>
                        <a:spcAft>
                          <a:spcPts val="0"/>
                        </a:spcAft>
                        <a:tabLst>
                          <a:tab pos="791845" algn="l"/>
                        </a:tabLst>
                      </a:pPr>
                      <a:r>
                        <a:rPr lang="en-GB" sz="1800" b="1">
                          <a:solidFill>
                            <a:schemeClr val="tx1"/>
                          </a:solidFill>
                          <a:effectLst/>
                          <a:latin typeface="Calibri" pitchFamily="34" charset="0"/>
                          <a:ea typeface="Times New Roman"/>
                          <a:cs typeface="Calibri" pitchFamily="34" charset="0"/>
                        </a:rPr>
                        <a:t>High velocity flow</a:t>
                      </a:r>
                      <a:endParaRPr lang="ro-RO" sz="1800" b="1">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r h="0">
                <a:tc>
                  <a:txBody>
                    <a:bodyPr/>
                    <a:lstStyle/>
                    <a:p>
                      <a:pPr>
                        <a:lnSpc>
                          <a:spcPct val="110000"/>
                        </a:lnSpc>
                        <a:spcAft>
                          <a:spcPts val="0"/>
                        </a:spcAft>
                        <a:tabLst>
                          <a:tab pos="791845" algn="l"/>
                        </a:tabLst>
                      </a:pPr>
                      <a:r>
                        <a:rPr lang="en-GB" sz="1800" b="1" dirty="0">
                          <a:solidFill>
                            <a:schemeClr val="tx1"/>
                          </a:solidFill>
                          <a:effectLst/>
                          <a:latin typeface="Calibri" pitchFamily="34" charset="0"/>
                          <a:ea typeface="Times New Roman"/>
                          <a:cs typeface="Calibri" pitchFamily="34" charset="0"/>
                        </a:rPr>
                        <a:t>Deep flood</a:t>
                      </a:r>
                      <a:endParaRPr lang="ro-RO" sz="1800" b="1" dirty="0">
                        <a:solidFill>
                          <a:schemeClr val="tx1"/>
                        </a:solidFill>
                        <a:effectLst/>
                        <a:latin typeface="Calibri" pitchFamily="34" charset="0"/>
                        <a:ea typeface="Times New Roman"/>
                        <a:cs typeface="Calibri"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FFFCC"/>
                        </a:gs>
                        <a:gs pos="100000">
                          <a:schemeClr val="bg1">
                            <a:lumMod val="85000"/>
                          </a:schemeClr>
                        </a:gs>
                      </a:gsLst>
                      <a:lin ang="5400000" scaled="0"/>
                    </a:gradFill>
                  </a:tcPr>
                </a:tc>
              </a:tr>
            </a:tbl>
          </a:graphicData>
        </a:graphic>
      </p:graphicFrame>
      <p:sp>
        <p:nvSpPr>
          <p:cNvPr id="12" name="Rectangle 6"/>
          <p:cNvSpPr>
            <a:spLocks noGrp="1" noChangeArrowheads="1"/>
          </p:cNvSpPr>
          <p:nvPr>
            <p:ph idx="1"/>
          </p:nvPr>
        </p:nvSpPr>
        <p:spPr>
          <a:xfrm>
            <a:off x="137160" y="914400"/>
            <a:ext cx="8869680" cy="769441"/>
          </a:xfrm>
        </p:spPr>
        <p:txBody>
          <a:bodyPr wrap="square">
            <a:spAutoFit/>
          </a:bodyPr>
          <a:lstStyle/>
          <a:p>
            <a:pPr indent="-365760" algn="just">
              <a:spcBef>
                <a:spcPts val="0"/>
              </a:spcBef>
              <a:buFont typeface="Wingdings" pitchFamily="2" charset="2"/>
              <a:buChar char="Ü"/>
              <a:defRPr/>
            </a:pPr>
            <a:r>
              <a:rPr lang="en-US" sz="2200" b="1" dirty="0" smtClean="0">
                <a:latin typeface="Calibri" pitchFamily="34" charset="0"/>
                <a:cs typeface="Calibri" pitchFamily="34" charset="0"/>
              </a:rPr>
              <a:t>Different sources, mechanisms and characteristics of floods required specified methodologies at the national level.</a:t>
            </a:r>
            <a:endParaRPr lang="en-GB" sz="2200" b="1" dirty="0" smtClean="0">
              <a:latin typeface="Calibri" pitchFamily="34" charset="0"/>
              <a:cs typeface="Calibri" pitchFamily="34" charset="0"/>
            </a:endParaRPr>
          </a:p>
        </p:txBody>
      </p:sp>
      <p:sp>
        <p:nvSpPr>
          <p:cNvPr id="13" name="Title 5"/>
          <p:cNvSpPr txBox="1">
            <a:spLocks/>
          </p:cNvSpPr>
          <p:nvPr/>
        </p:nvSpPr>
        <p:spPr>
          <a:xfrm>
            <a:off x="182880" y="0"/>
            <a:ext cx="8507288" cy="822960"/>
          </a:xfrm>
          <a:prstGeom prst="rect">
            <a:avLst/>
          </a:prstGeom>
          <a:ln w="25400"/>
        </p:spPr>
        <p:txBody>
          <a:bodyPr vert="horz" rtlCol="0"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smtClean="0">
                <a:ln>
                  <a:noFill/>
                </a:ln>
                <a:solidFill>
                  <a:srgbClr val="0066FF"/>
                </a:solidFill>
                <a:effectLst>
                  <a:outerShdw blurRad="38100" dist="38100" dir="2700000" algn="tl">
                    <a:srgbClr val="000000">
                      <a:alpha val="43137"/>
                    </a:srgbClr>
                  </a:outerShdw>
                </a:effectLst>
                <a:uLnTx/>
                <a:uFillTx/>
                <a:latin typeface="Calibri" pitchFamily="34" charset="0"/>
                <a:ea typeface="+mj-ea"/>
                <a:cs typeface="Calibri" pitchFamily="34" charset="0"/>
              </a:rPr>
              <a:t>EU FLOOD DIRECTIVE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4" name="Picture 18" descr="L:\Deggendorf\APSFR_ro2.jpg"/>
          <p:cNvPicPr>
            <a:picLocks noChangeAspect="1" noChangeArrowheads="1"/>
          </p:cNvPicPr>
          <p:nvPr/>
        </p:nvPicPr>
        <p:blipFill>
          <a:blip r:embed="rId2" cstate="print"/>
          <a:srcRect l="1462" t="2112" r="1766" b="1998"/>
          <a:stretch>
            <a:fillRect/>
          </a:stretch>
        </p:blipFill>
        <p:spPr bwMode="auto">
          <a:xfrm>
            <a:off x="4011561" y="763476"/>
            <a:ext cx="5065980" cy="3549885"/>
          </a:xfrm>
          <a:prstGeom prst="rect">
            <a:avLst/>
          </a:prstGeom>
          <a:noFill/>
          <a:ln w="15875">
            <a:solidFill>
              <a:schemeClr val="tx1"/>
            </a:solidFill>
          </a:ln>
        </p:spPr>
      </p:pic>
      <p:pic>
        <p:nvPicPr>
          <p:cNvPr id="65539" name="Picture 7" descr="PFRA_Romania2"/>
          <p:cNvPicPr>
            <a:picLocks noChangeAspect="1" noChangeArrowheads="1"/>
          </p:cNvPicPr>
          <p:nvPr/>
        </p:nvPicPr>
        <p:blipFill>
          <a:blip r:embed="rId3" cstate="print"/>
          <a:srcRect l="948" t="1338" r="948" b="1338"/>
          <a:stretch>
            <a:fillRect/>
          </a:stretch>
        </p:blipFill>
        <p:spPr bwMode="auto">
          <a:xfrm>
            <a:off x="0" y="787400"/>
            <a:ext cx="3630613" cy="2549525"/>
          </a:xfrm>
          <a:prstGeom prst="rect">
            <a:avLst/>
          </a:prstGeom>
          <a:noFill/>
          <a:ln w="15875">
            <a:solidFill>
              <a:schemeClr val="tx1"/>
            </a:solidFill>
            <a:miter lim="800000"/>
            <a:headEnd/>
            <a:tailEnd/>
          </a:ln>
        </p:spPr>
      </p:pic>
      <p:pic>
        <p:nvPicPr>
          <p:cNvPr id="65551" name="Picture 15"/>
          <p:cNvPicPr>
            <a:picLocks noChangeAspect="1" noChangeArrowheads="1"/>
          </p:cNvPicPr>
          <p:nvPr/>
        </p:nvPicPr>
        <p:blipFill>
          <a:blip r:embed="rId4" cstate="print"/>
          <a:srcRect l="1611" t="18111" r="3219" b="3149"/>
          <a:stretch>
            <a:fillRect/>
          </a:stretch>
        </p:blipFill>
        <p:spPr bwMode="auto">
          <a:xfrm>
            <a:off x="0" y="4302000"/>
            <a:ext cx="4531671" cy="2556000"/>
          </a:xfrm>
          <a:prstGeom prst="rect">
            <a:avLst/>
          </a:prstGeom>
          <a:noFill/>
          <a:ln w="12700">
            <a:solidFill>
              <a:schemeClr val="tx1"/>
            </a:solidFill>
            <a:miter lim="800000"/>
            <a:headEnd/>
            <a:tailEnd/>
          </a:ln>
          <a:effectLst/>
        </p:spPr>
      </p:pic>
      <p:pic>
        <p:nvPicPr>
          <p:cNvPr id="65552" name="Picture 16"/>
          <p:cNvPicPr>
            <a:picLocks noChangeAspect="1" noChangeArrowheads="1"/>
          </p:cNvPicPr>
          <p:nvPr/>
        </p:nvPicPr>
        <p:blipFill>
          <a:blip r:embed="rId5" cstate="print"/>
          <a:srcRect l="1608" t="18073" r="2813" b="3143"/>
          <a:stretch>
            <a:fillRect/>
          </a:stretch>
        </p:blipFill>
        <p:spPr bwMode="auto">
          <a:xfrm>
            <a:off x="4598649" y="4302000"/>
            <a:ext cx="4545351" cy="2556000"/>
          </a:xfrm>
          <a:prstGeom prst="rect">
            <a:avLst/>
          </a:prstGeom>
          <a:noFill/>
          <a:ln w="12700">
            <a:solidFill>
              <a:schemeClr val="tx1"/>
            </a:solidFill>
            <a:miter lim="800000"/>
            <a:headEnd/>
            <a:tailEnd/>
          </a:ln>
          <a:effectLst/>
        </p:spPr>
      </p:pic>
      <p:sp>
        <p:nvSpPr>
          <p:cNvPr id="65549" name="Text Box 13"/>
          <p:cNvSpPr txBox="1">
            <a:spLocks noChangeArrowheads="1"/>
          </p:cNvSpPr>
          <p:nvPr/>
        </p:nvSpPr>
        <p:spPr bwMode="auto">
          <a:xfrm>
            <a:off x="0" y="4183471"/>
            <a:ext cx="950913" cy="336550"/>
          </a:xfrm>
          <a:prstGeom prst="rect">
            <a:avLst/>
          </a:prstGeom>
          <a:gradFill rotWithShape="1">
            <a:gsLst>
              <a:gs pos="0">
                <a:srgbClr val="3399FF">
                  <a:alpha val="39999"/>
                </a:srgbClr>
              </a:gs>
              <a:gs pos="50000">
                <a:schemeClr val="folHlink"/>
              </a:gs>
              <a:gs pos="100000">
                <a:srgbClr val="3399FF">
                  <a:alpha val="39999"/>
                </a:srgbClr>
              </a:gs>
            </a:gsLst>
            <a:lin ang="5400000" scaled="1"/>
          </a:gradFill>
          <a:ln w="9525">
            <a:noFill/>
            <a:miter lim="800000"/>
            <a:headEnd/>
            <a:tailEnd/>
          </a:ln>
          <a:effectLst/>
        </p:spPr>
        <p:txBody>
          <a:bodyPr>
            <a:spAutoFit/>
          </a:bodyPr>
          <a:lstStyle/>
          <a:p>
            <a:pPr algn="ctr"/>
            <a:r>
              <a:rPr lang="ro-RO" sz="1600" b="1" i="1" dirty="0"/>
              <a:t>Number</a:t>
            </a:r>
          </a:p>
        </p:txBody>
      </p:sp>
      <p:sp>
        <p:nvSpPr>
          <p:cNvPr id="65550" name="Text Box 14"/>
          <p:cNvSpPr txBox="1">
            <a:spLocks noChangeArrowheads="1"/>
          </p:cNvSpPr>
          <p:nvPr/>
        </p:nvSpPr>
        <p:spPr bwMode="auto">
          <a:xfrm>
            <a:off x="4600423" y="6521450"/>
            <a:ext cx="950912" cy="336550"/>
          </a:xfrm>
          <a:prstGeom prst="rect">
            <a:avLst/>
          </a:prstGeom>
          <a:gradFill rotWithShape="1">
            <a:gsLst>
              <a:gs pos="0">
                <a:srgbClr val="3399FF">
                  <a:alpha val="39999"/>
                </a:srgbClr>
              </a:gs>
              <a:gs pos="50000">
                <a:schemeClr val="folHlink"/>
              </a:gs>
              <a:gs pos="100000">
                <a:srgbClr val="3399FF">
                  <a:alpha val="39999"/>
                </a:srgbClr>
              </a:gs>
            </a:gsLst>
            <a:lin ang="5400000" scaled="1"/>
          </a:gradFill>
          <a:ln w="9525">
            <a:noFill/>
            <a:miter lim="800000"/>
            <a:headEnd/>
            <a:tailEnd/>
          </a:ln>
          <a:effectLst/>
        </p:spPr>
        <p:txBody>
          <a:bodyPr>
            <a:spAutoFit/>
          </a:bodyPr>
          <a:lstStyle/>
          <a:p>
            <a:pPr algn="ctr"/>
            <a:r>
              <a:rPr lang="ro-RO" sz="1600" b="1" i="1" dirty="0"/>
              <a:t>Lenght</a:t>
            </a:r>
          </a:p>
        </p:txBody>
      </p:sp>
      <p:sp>
        <p:nvSpPr>
          <p:cNvPr id="10" name="Title 5"/>
          <p:cNvSpPr txBox="1">
            <a:spLocks/>
          </p:cNvSpPr>
          <p:nvPr/>
        </p:nvSpPr>
        <p:spPr>
          <a:xfrm>
            <a:off x="182880" y="0"/>
            <a:ext cx="8507288" cy="822960"/>
          </a:xfrm>
          <a:prstGeom prst="rect">
            <a:avLst/>
          </a:prstGeom>
          <a:ln w="25400"/>
        </p:spPr>
        <p:txBody>
          <a:bodyPr vert="horz" rtlCol="0" anchor="ctr">
            <a:normAutofit fontScale="92500"/>
            <a:scene3d>
              <a:camera prst="orthographicFront"/>
              <a:lightRig rig="soft" dir="t"/>
            </a:scene3d>
            <a:sp3d prstMaterial="softEdge">
              <a:bevelT w="25400" h="25400"/>
            </a:sp3d>
          </a:bodyPr>
          <a:lstStyle/>
          <a:p>
            <a:pPr lvl="0">
              <a:spcBef>
                <a:spcPct val="0"/>
              </a:spcBef>
              <a:defRPr/>
            </a:pPr>
            <a:r>
              <a:rPr lang="en-US" sz="3400" b="1" dirty="0" smtClean="0">
                <a:solidFill>
                  <a:srgbClr val="0066FF"/>
                </a:solidFill>
                <a:effectLst>
                  <a:outerShdw blurRad="38100" dist="38100" dir="2700000" algn="tl">
                    <a:srgbClr val="000000">
                      <a:alpha val="43137"/>
                    </a:srgbClr>
                  </a:outerShdw>
                </a:effectLst>
                <a:latin typeface="Calibri" pitchFamily="34" charset="0"/>
                <a:ea typeface="+mj-ea"/>
                <a:cs typeface="Calibri" pitchFamily="34" charset="0"/>
              </a:rPr>
              <a:t>RIVERS INCLUDED IN FLOOD DIRECTIVE – CYCLE 1</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6" name="Picture 12" descr="Harta metode"/>
          <p:cNvPicPr>
            <a:picLocks noChangeAspect="1" noChangeArrowheads="1"/>
          </p:cNvPicPr>
          <p:nvPr/>
        </p:nvPicPr>
        <p:blipFill>
          <a:blip r:embed="rId2" cstate="print"/>
          <a:srcRect/>
          <a:stretch>
            <a:fillRect/>
          </a:stretch>
        </p:blipFill>
        <p:spPr bwMode="auto">
          <a:xfrm>
            <a:off x="61913" y="1150811"/>
            <a:ext cx="5306500" cy="3790357"/>
          </a:xfrm>
          <a:prstGeom prst="rect">
            <a:avLst/>
          </a:prstGeom>
          <a:noFill/>
        </p:spPr>
      </p:pic>
      <p:pic>
        <p:nvPicPr>
          <p:cNvPr id="67594" name="Picture 10"/>
          <p:cNvPicPr>
            <a:picLocks noChangeAspect="1" noChangeArrowheads="1"/>
          </p:cNvPicPr>
          <p:nvPr/>
        </p:nvPicPr>
        <p:blipFill>
          <a:blip r:embed="rId3" cstate="print"/>
          <a:srcRect l="6586" t="2211" r="1395" b="8896"/>
          <a:stretch>
            <a:fillRect/>
          </a:stretch>
        </p:blipFill>
        <p:spPr bwMode="auto">
          <a:xfrm>
            <a:off x="4801938" y="4188543"/>
            <a:ext cx="4283069" cy="2610466"/>
          </a:xfrm>
          <a:prstGeom prst="rect">
            <a:avLst/>
          </a:prstGeom>
          <a:noFill/>
          <a:ln w="12700">
            <a:solidFill>
              <a:schemeClr val="tx1"/>
            </a:solidFill>
            <a:miter lim="800000"/>
            <a:headEnd/>
            <a:tailEnd/>
          </a:ln>
          <a:effectLst/>
        </p:spPr>
      </p:pic>
      <p:sp>
        <p:nvSpPr>
          <p:cNvPr id="67597" name="Text Box 13"/>
          <p:cNvSpPr txBox="1">
            <a:spLocks noChangeArrowheads="1"/>
          </p:cNvSpPr>
          <p:nvPr/>
        </p:nvSpPr>
        <p:spPr bwMode="auto">
          <a:xfrm>
            <a:off x="3635896" y="0"/>
            <a:ext cx="5508105" cy="1061829"/>
          </a:xfrm>
          <a:prstGeom prst="rect">
            <a:avLst/>
          </a:prstGeom>
          <a:noFill/>
          <a:ln w="9525">
            <a:noFill/>
            <a:miter lim="800000"/>
            <a:headEnd/>
            <a:tailEnd/>
          </a:ln>
          <a:effectLst/>
        </p:spPr>
        <p:txBody>
          <a:bodyPr wrap="square">
            <a:spAutoFit/>
          </a:bodyPr>
          <a:lstStyle/>
          <a:p>
            <a:pPr>
              <a:spcAft>
                <a:spcPts val="600"/>
              </a:spcAft>
            </a:pPr>
            <a:r>
              <a:rPr lang="en-GB" sz="2100" b="1" dirty="0">
                <a:latin typeface="Calibri" pitchFamily="34" charset="0"/>
                <a:cs typeface="Calibri" pitchFamily="34" charset="0"/>
              </a:rPr>
              <a:t>Hydraulic modelling, performed by specialized </a:t>
            </a:r>
            <a:r>
              <a:rPr lang="ro-RO" sz="2100" b="1" dirty="0">
                <a:latin typeface="Calibri" pitchFamily="34" charset="0"/>
                <a:cs typeface="Calibri" pitchFamily="34" charset="0"/>
              </a:rPr>
              <a:t>companies</a:t>
            </a:r>
            <a:r>
              <a:rPr lang="en-GB" sz="2100" b="1" dirty="0">
                <a:latin typeface="Calibri" pitchFamily="34" charset="0"/>
                <a:cs typeface="Calibri" pitchFamily="34" charset="0"/>
              </a:rPr>
              <a:t>, consisted of 1D </a:t>
            </a:r>
            <a:r>
              <a:rPr lang="ro-RO" sz="2100" b="1" dirty="0">
                <a:latin typeface="Calibri" pitchFamily="34" charset="0"/>
                <a:cs typeface="Calibri" pitchFamily="34" charset="0"/>
              </a:rPr>
              <a:t>or 2D </a:t>
            </a:r>
            <a:r>
              <a:rPr lang="en-GB" sz="2100" b="1" dirty="0">
                <a:latin typeface="Calibri" pitchFamily="34" charset="0"/>
                <a:cs typeface="Calibri" pitchFamily="34" charset="0"/>
              </a:rPr>
              <a:t>simulating by running MIKE </a:t>
            </a:r>
            <a:r>
              <a:rPr lang="en-GB" sz="2100" b="1" dirty="0" smtClean="0">
                <a:latin typeface="Calibri" pitchFamily="34" charset="0"/>
                <a:cs typeface="Calibri" pitchFamily="34" charset="0"/>
              </a:rPr>
              <a:t>11/21, </a:t>
            </a:r>
            <a:r>
              <a:rPr lang="en-GB" sz="2100" b="1" dirty="0" err="1" smtClean="0">
                <a:latin typeface="Calibri" pitchFamily="34" charset="0"/>
                <a:cs typeface="Calibri" pitchFamily="34" charset="0"/>
              </a:rPr>
              <a:t>Sobek</a:t>
            </a:r>
            <a:r>
              <a:rPr lang="en-GB" sz="2100" b="1" dirty="0" smtClean="0">
                <a:latin typeface="Calibri" pitchFamily="34" charset="0"/>
                <a:cs typeface="Calibri" pitchFamily="34" charset="0"/>
              </a:rPr>
              <a:t>, </a:t>
            </a:r>
            <a:r>
              <a:rPr lang="en-GB" sz="2100" b="1" dirty="0">
                <a:latin typeface="Calibri" pitchFamily="34" charset="0"/>
                <a:cs typeface="Calibri" pitchFamily="34" charset="0"/>
              </a:rPr>
              <a:t>HEC, etc. </a:t>
            </a:r>
            <a:endParaRPr lang="ro-RO" sz="2100" b="1" dirty="0">
              <a:latin typeface="Calibri" pitchFamily="34" charset="0"/>
              <a:cs typeface="Calibri" pitchFamily="34" charset="0"/>
            </a:endParaRPr>
          </a:p>
        </p:txBody>
      </p:sp>
      <p:pic>
        <p:nvPicPr>
          <p:cNvPr id="10" name="Picture 2" descr="I:\Comunicari\INHGA\Prez 2\fig 06.jpg"/>
          <p:cNvPicPr>
            <a:picLocks noChangeAspect="1" noChangeArrowheads="1"/>
          </p:cNvPicPr>
          <p:nvPr/>
        </p:nvPicPr>
        <p:blipFill>
          <a:blip r:embed="rId4" cstate="print"/>
          <a:srcRect/>
          <a:stretch>
            <a:fillRect/>
          </a:stretch>
        </p:blipFill>
        <p:spPr bwMode="auto">
          <a:xfrm>
            <a:off x="5940152" y="1150811"/>
            <a:ext cx="2722083" cy="2808312"/>
          </a:xfrm>
          <a:prstGeom prst="rect">
            <a:avLst/>
          </a:prstGeom>
          <a:noFill/>
          <a:ln w="15875">
            <a:solidFill>
              <a:schemeClr val="tx1"/>
            </a:solidFill>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idx="1"/>
          </p:nvPr>
        </p:nvSpPr>
        <p:spPr>
          <a:xfrm>
            <a:off x="137160" y="914400"/>
            <a:ext cx="6955120" cy="4047262"/>
          </a:xfrm>
        </p:spPr>
        <p:txBody>
          <a:bodyPr wrap="square">
            <a:spAutoFit/>
          </a:bodyPr>
          <a:lstStyle/>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database of historical floods consequences was significantly improved. It has been converted into GIS format and spatially analyzed.</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maximum monthly flows were analyzed in more detail. These were transformed into modulus values by calculating monthly Q max / Q10% ratios.</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Q max / Q10% coefficients allow the identification of the areas affected by significant floods.</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average of these coefficients at the WBA level highlighted the years 2010 and 2016, but especially the July 2014 event produced in </a:t>
            </a:r>
            <a:r>
              <a:rPr lang="en-US" sz="2200" b="1" dirty="0" err="1" smtClean="0">
                <a:latin typeface="Calibri" pitchFamily="34" charset="0"/>
                <a:cs typeface="Calibri" pitchFamily="34" charset="0"/>
              </a:rPr>
              <a:t>Olt</a:t>
            </a:r>
            <a:r>
              <a:rPr lang="en-US" sz="2200" b="1" dirty="0" smtClean="0">
                <a:latin typeface="Calibri" pitchFamily="34" charset="0"/>
                <a:cs typeface="Calibri" pitchFamily="34" charset="0"/>
              </a:rPr>
              <a:t> WBA.</a:t>
            </a:r>
            <a:endParaRPr lang="en-GB" sz="2200" b="1" dirty="0" smtClean="0">
              <a:latin typeface="Calibri" pitchFamily="34" charset="0"/>
              <a:cs typeface="Calibri" pitchFamily="34" charset="0"/>
            </a:endParaRPr>
          </a:p>
        </p:txBody>
      </p:sp>
      <p:sp>
        <p:nvSpPr>
          <p:cNvPr id="6" name="Title 5"/>
          <p:cNvSpPr>
            <a:spLocks noGrp="1"/>
          </p:cNvSpPr>
          <p:nvPr>
            <p:ph type="title"/>
          </p:nvPr>
        </p:nvSpPr>
        <p:spPr>
          <a:xfrm>
            <a:off x="182880" y="44624"/>
            <a:ext cx="8507288" cy="822960"/>
          </a:xfrm>
          <a:ln w="25400"/>
        </p:spPr>
        <p:txBody>
          <a:bodyPr>
            <a:normAutofit fontScale="90000"/>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AREAS OF POTENTIAL SIGNIFICANT FLOOD RISK – CYCLE 2</a:t>
            </a:r>
          </a:p>
        </p:txBody>
      </p:sp>
      <p:pic>
        <p:nvPicPr>
          <p:cNvPr id="5" name="Picture 4" descr="ev_1"/>
          <p:cNvPicPr/>
          <p:nvPr/>
        </p:nvPicPr>
        <p:blipFill>
          <a:blip r:embed="rId2" cstate="print"/>
          <a:srcRect t="1940" b="1940"/>
          <a:stretch>
            <a:fillRect/>
          </a:stretch>
        </p:blipFill>
        <p:spPr bwMode="auto">
          <a:xfrm>
            <a:off x="7636113" y="1124744"/>
            <a:ext cx="1507887" cy="2016224"/>
          </a:xfrm>
          <a:prstGeom prst="rect">
            <a:avLst/>
          </a:prstGeom>
          <a:noFill/>
          <a:ln w="9525">
            <a:noFill/>
            <a:miter lim="800000"/>
            <a:headEnd/>
            <a:tailEnd/>
          </a:ln>
        </p:spPr>
      </p:pic>
      <p:pic>
        <p:nvPicPr>
          <p:cNvPr id="7" name="Picture 6"/>
          <p:cNvPicPr>
            <a:picLocks noChangeAspect="1"/>
          </p:cNvPicPr>
          <p:nvPr/>
        </p:nvPicPr>
        <p:blipFill>
          <a:blip r:embed="rId3" cstate="print"/>
          <a:srcRect/>
          <a:stretch>
            <a:fillRect/>
          </a:stretch>
        </p:blipFill>
        <p:spPr bwMode="auto">
          <a:xfrm>
            <a:off x="-1" y="4941168"/>
            <a:ext cx="6625357" cy="1916832"/>
          </a:xfrm>
          <a:prstGeom prst="rect">
            <a:avLst/>
          </a:prstGeom>
          <a:noFill/>
          <a:ln w="9525">
            <a:noFill/>
            <a:miter lim="800000"/>
            <a:headEnd/>
            <a:tailEnd/>
          </a:ln>
        </p:spPr>
      </p:pic>
      <p:pic>
        <p:nvPicPr>
          <p:cNvPr id="8" name="Picture 7" descr="ev_1"/>
          <p:cNvPicPr>
            <a:picLocks noChangeAspect="1"/>
          </p:cNvPicPr>
          <p:nvPr/>
        </p:nvPicPr>
        <p:blipFill>
          <a:blip r:embed="rId2" cstate="print"/>
          <a:srcRect l="8599" t="51468" r="49754" b="6675"/>
          <a:stretch>
            <a:fillRect/>
          </a:stretch>
        </p:blipFill>
        <p:spPr bwMode="auto">
          <a:xfrm>
            <a:off x="7183936" y="3717032"/>
            <a:ext cx="1960064" cy="2780928"/>
          </a:xfrm>
          <a:prstGeom prst="rect">
            <a:avLst/>
          </a:prstGeom>
          <a:noFill/>
          <a:ln w="12700">
            <a:solidFill>
              <a:schemeClr val="tx1"/>
            </a:solidFill>
            <a:miter lim="800000"/>
            <a:headEnd/>
            <a:tailEnd/>
          </a:ln>
        </p:spPr>
      </p:pic>
      <p:cxnSp>
        <p:nvCxnSpPr>
          <p:cNvPr id="10" name="Straight Arrow Connector 9"/>
          <p:cNvCxnSpPr>
            <a:endCxn id="8" idx="0"/>
          </p:cNvCxnSpPr>
          <p:nvPr/>
        </p:nvCxnSpPr>
        <p:spPr>
          <a:xfrm flipH="1">
            <a:off x="8163968" y="2852936"/>
            <a:ext cx="8432" cy="86409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idx="1"/>
          </p:nvPr>
        </p:nvSpPr>
        <p:spPr>
          <a:xfrm>
            <a:off x="137160" y="969402"/>
            <a:ext cx="8869680" cy="1523494"/>
          </a:xfrm>
        </p:spPr>
        <p:txBody>
          <a:bodyPr wrap="square">
            <a:spAutoFit/>
          </a:bodyPr>
          <a:lstStyle/>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total length of areas with significant potential risk to floods in Romania is currently 19,482 km, registering a 11% increase in Cycle 2 of reporting.</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17 areas were included as pluvial floods.</a:t>
            </a:r>
            <a:endParaRPr lang="en-GB" sz="2200" b="1" dirty="0" smtClean="0">
              <a:latin typeface="Calibri" pitchFamily="34" charset="0"/>
              <a:cs typeface="Calibri" pitchFamily="34" charset="0"/>
            </a:endParaRPr>
          </a:p>
        </p:txBody>
      </p:sp>
      <p:sp>
        <p:nvSpPr>
          <p:cNvPr id="6" name="Title 5"/>
          <p:cNvSpPr>
            <a:spLocks noGrp="1"/>
          </p:cNvSpPr>
          <p:nvPr>
            <p:ph type="title"/>
          </p:nvPr>
        </p:nvSpPr>
        <p:spPr>
          <a:xfrm>
            <a:off x="182880" y="140762"/>
            <a:ext cx="8507288" cy="822960"/>
          </a:xfrm>
          <a:ln w="25400"/>
        </p:spPr>
        <p:txBody>
          <a:bodyPr>
            <a:normAutofit fontScale="90000"/>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AREAS OF POTENTIAL SIGNIFICANT FLOOD RISK – CYCLE 2</a:t>
            </a:r>
          </a:p>
        </p:txBody>
      </p:sp>
      <p:pic>
        <p:nvPicPr>
          <p:cNvPr id="52226" name="Picture 2" descr="D:\2019\Conferinte\Conf Tarilor Dunarene\APSFR_tara_eng1.jpg"/>
          <p:cNvPicPr>
            <a:picLocks noChangeAspect="1" noChangeArrowheads="1"/>
          </p:cNvPicPr>
          <p:nvPr/>
        </p:nvPicPr>
        <p:blipFill>
          <a:blip r:embed="rId2" cstate="print"/>
          <a:srcRect/>
          <a:stretch>
            <a:fillRect/>
          </a:stretch>
        </p:blipFill>
        <p:spPr bwMode="auto">
          <a:xfrm>
            <a:off x="2987824" y="2609427"/>
            <a:ext cx="5976664" cy="4248573"/>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idx="1"/>
          </p:nvPr>
        </p:nvSpPr>
        <p:spPr>
          <a:xfrm>
            <a:off x="137160" y="914400"/>
            <a:ext cx="8869680" cy="5247590"/>
          </a:xfrm>
        </p:spPr>
        <p:txBody>
          <a:bodyPr wrap="square">
            <a:spAutoFit/>
          </a:bodyPr>
          <a:lstStyle/>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This method is based on some results presented in recent years in the literature, which demonstrate the possibility to achieve flood-prone areas through Digital Elevation Model processing using GIS methods</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likely area affected by floods could be estimated with acceptable errors.</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results can be adjusted by comparing the results with flooding areas obtained by detailed hydraulic modeling in the basins where they are available.</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For the modeling based on </a:t>
            </a:r>
            <a:r>
              <a:rPr lang="en-US" sz="2200" b="1" u="sng" dirty="0" smtClean="0">
                <a:latin typeface="Calibri" pitchFamily="34" charset="0"/>
                <a:cs typeface="Calibri" pitchFamily="34" charset="0"/>
              </a:rPr>
              <a:t>Fuzzy systems</a:t>
            </a:r>
            <a:r>
              <a:rPr lang="en-US" sz="2200" b="1" dirty="0" smtClean="0">
                <a:latin typeface="Calibri" pitchFamily="34" charset="0"/>
                <a:cs typeface="Calibri" pitchFamily="34" charset="0"/>
              </a:rPr>
              <a:t>, some indicators obtained by the GIS processing were used as fuzzy variables: </a:t>
            </a:r>
          </a:p>
          <a:p>
            <a:pPr lvl="1" indent="-365760" algn="just">
              <a:spcBef>
                <a:spcPts val="600"/>
              </a:spcBef>
              <a:buSzPct val="90000"/>
              <a:buFont typeface="Calibri" pitchFamily="34" charset="0"/>
              <a:buChar char="─"/>
              <a:defRPr/>
            </a:pPr>
            <a:r>
              <a:rPr lang="en-US" sz="2000" b="1" dirty="0" smtClean="0">
                <a:latin typeface="Calibri" pitchFamily="34" charset="0"/>
                <a:cs typeface="Calibri" pitchFamily="34" charset="0"/>
              </a:rPr>
              <a:t>Modified Topographic Index (MTI), proposed by </a:t>
            </a:r>
            <a:r>
              <a:rPr lang="en-US" sz="2000" b="1" dirty="0" err="1" smtClean="0">
                <a:latin typeface="Calibri" pitchFamily="34" charset="0"/>
                <a:cs typeface="Calibri" pitchFamily="34" charset="0"/>
              </a:rPr>
              <a:t>Manfreda</a:t>
            </a:r>
            <a:r>
              <a:rPr lang="en-US" sz="2000" b="1" dirty="0" smtClean="0">
                <a:latin typeface="Calibri" pitchFamily="34" charset="0"/>
                <a:cs typeface="Calibri" pitchFamily="34" charset="0"/>
              </a:rPr>
              <a:t> in 2008; </a:t>
            </a:r>
          </a:p>
          <a:p>
            <a:pPr lvl="1" indent="-365760" algn="just">
              <a:spcBef>
                <a:spcPts val="600"/>
              </a:spcBef>
              <a:buSzPct val="90000"/>
              <a:buFont typeface="Calibri" pitchFamily="34" charset="0"/>
              <a:buChar char="─"/>
              <a:defRPr/>
            </a:pPr>
            <a:r>
              <a:rPr lang="en-US" sz="2000" b="1" dirty="0" smtClean="0">
                <a:latin typeface="Calibri" pitchFamily="34" charset="0"/>
                <a:cs typeface="Calibri" pitchFamily="34" charset="0"/>
              </a:rPr>
              <a:t>height above the watercourse (relative elevation); </a:t>
            </a:r>
          </a:p>
          <a:p>
            <a:pPr lvl="1" indent="-365760" algn="just">
              <a:spcBef>
                <a:spcPts val="600"/>
              </a:spcBef>
              <a:buSzPct val="90000"/>
              <a:buFont typeface="Calibri" pitchFamily="34" charset="0"/>
              <a:buChar char="─"/>
              <a:defRPr/>
            </a:pPr>
            <a:r>
              <a:rPr lang="en-US" sz="2000" b="1" dirty="0" smtClean="0">
                <a:latin typeface="Calibri" pitchFamily="34" charset="0"/>
                <a:cs typeface="Calibri" pitchFamily="34" charset="0"/>
              </a:rPr>
              <a:t>distance from the watercourse; </a:t>
            </a:r>
          </a:p>
          <a:p>
            <a:pPr lvl="1" indent="-365760" algn="just">
              <a:spcBef>
                <a:spcPts val="600"/>
              </a:spcBef>
              <a:buSzPct val="90000"/>
              <a:buFont typeface="Calibri" pitchFamily="34" charset="0"/>
              <a:buChar char="─"/>
              <a:defRPr/>
            </a:pPr>
            <a:r>
              <a:rPr lang="en-US" sz="2000" b="1" dirty="0" smtClean="0">
                <a:latin typeface="Calibri" pitchFamily="34" charset="0"/>
                <a:cs typeface="Calibri" pitchFamily="34" charset="0"/>
              </a:rPr>
              <a:t>minimum curvature of the land.</a:t>
            </a:r>
            <a:endParaRPr lang="en-GB" sz="2000" b="1" dirty="0" smtClean="0">
              <a:latin typeface="Calibri" pitchFamily="34" charset="0"/>
              <a:cs typeface="Calibri" pitchFamily="34" charset="0"/>
            </a:endParaRPr>
          </a:p>
        </p:txBody>
      </p:sp>
      <p:sp>
        <p:nvSpPr>
          <p:cNvPr id="6" name="Title 5"/>
          <p:cNvSpPr>
            <a:spLocks noGrp="1"/>
          </p:cNvSpPr>
          <p:nvPr>
            <p:ph type="title"/>
          </p:nvPr>
        </p:nvSpPr>
        <p:spPr>
          <a:xfrm>
            <a:off x="182880" y="0"/>
            <a:ext cx="8507288" cy="822960"/>
          </a:xfrm>
          <a:ln w="25400"/>
        </p:spPr>
        <p:txBody>
          <a:bodyPr>
            <a:normAutofit/>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FLOOD-PRONE AREAS - GRASS PROCEDURE</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L:\Deggendorf\ff_srtm.jpg"/>
          <p:cNvPicPr>
            <a:picLocks noChangeAspect="1" noChangeArrowheads="1"/>
          </p:cNvPicPr>
          <p:nvPr/>
        </p:nvPicPr>
        <p:blipFill>
          <a:blip r:embed="rId2" cstate="print"/>
          <a:srcRect l="3204" t="6231" r="3204" b="6923"/>
          <a:stretch>
            <a:fillRect/>
          </a:stretch>
        </p:blipFill>
        <p:spPr bwMode="auto">
          <a:xfrm>
            <a:off x="44244" y="1546092"/>
            <a:ext cx="7343151" cy="5256000"/>
          </a:xfrm>
          <a:prstGeom prst="rect">
            <a:avLst/>
          </a:prstGeom>
          <a:noFill/>
          <a:ln w="12700">
            <a:solidFill>
              <a:schemeClr val="tx1"/>
            </a:solidFill>
          </a:ln>
        </p:spPr>
      </p:pic>
      <p:graphicFrame>
        <p:nvGraphicFramePr>
          <p:cNvPr id="4" name="Table 3"/>
          <p:cNvGraphicFramePr>
            <a:graphicFrameLocks noGrp="1"/>
          </p:cNvGraphicFramePr>
          <p:nvPr/>
        </p:nvGraphicFramePr>
        <p:xfrm>
          <a:off x="5181601" y="0"/>
          <a:ext cx="3962399" cy="1933575"/>
        </p:xfrm>
        <a:graphic>
          <a:graphicData uri="http://schemas.openxmlformats.org/drawingml/2006/table">
            <a:tbl>
              <a:tblPr/>
              <a:tblGrid>
                <a:gridCol w="645908"/>
                <a:gridCol w="770122"/>
                <a:gridCol w="645908"/>
                <a:gridCol w="645908"/>
                <a:gridCol w="645908"/>
                <a:gridCol w="608645"/>
              </a:tblGrid>
              <a:tr h="238125">
                <a:tc rowSpan="2" gridSpan="2">
                  <a:txBody>
                    <a:bodyPr/>
                    <a:lstStyle/>
                    <a:p>
                      <a:pPr algn="ctr" fontAlgn="ctr"/>
                      <a:r>
                        <a:rPr lang="ro-RO" sz="1400" b="1" i="0" u="none" strike="noStrike">
                          <a:solidFill>
                            <a:srgbClr val="000000"/>
                          </a:solidFill>
                          <a:latin typeface="Calibri"/>
                        </a:rPr>
                        <a:t>Index value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rowSpan="2" hMerge="1">
                  <a:txBody>
                    <a:bodyPr/>
                    <a:lstStyle/>
                    <a:p>
                      <a:endParaRPr lang="ro-RO"/>
                    </a:p>
                  </a:txBody>
                  <a:tcPr/>
                </a:tc>
                <a:tc gridSpan="2">
                  <a:txBody>
                    <a:bodyPr/>
                    <a:lstStyle/>
                    <a:p>
                      <a:pPr algn="ctr" fontAlgn="ctr"/>
                      <a:r>
                        <a:rPr lang="ro-RO" sz="1400" b="1" i="0" u="none" strike="noStrike">
                          <a:solidFill>
                            <a:srgbClr val="000000"/>
                          </a:solidFill>
                          <a:latin typeface="Calibri"/>
                        </a:rPr>
                        <a:t>SRTM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lang="ro-RO"/>
                    </a:p>
                  </a:txBody>
                  <a:tcPr/>
                </a:tc>
                <a:tc gridSpan="2">
                  <a:txBody>
                    <a:bodyPr/>
                    <a:lstStyle/>
                    <a:p>
                      <a:pPr algn="ctr" fontAlgn="ctr"/>
                      <a:r>
                        <a:rPr lang="ro-RO" sz="1400" b="1" i="0" u="none" strike="noStrike">
                          <a:solidFill>
                            <a:srgbClr val="000000"/>
                          </a:solidFill>
                          <a:latin typeface="Calibri"/>
                        </a:rPr>
                        <a:t>Topo maps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hMerge="1">
                  <a:txBody>
                    <a:bodyPr/>
                    <a:lstStyle/>
                    <a:p>
                      <a:endParaRPr lang="ro-RO"/>
                    </a:p>
                  </a:txBody>
                  <a:tcPr/>
                </a:tc>
              </a:tr>
              <a:tr h="247650">
                <a:tc gridSpan="2" vMerge="1">
                  <a:txBody>
                    <a:bodyPr/>
                    <a:lstStyle/>
                    <a:p>
                      <a:endParaRPr lang="ro-RO"/>
                    </a:p>
                  </a:txBody>
                  <a:tcPr/>
                </a:tc>
                <a:tc hMerge="1" vMerge="1">
                  <a:txBody>
                    <a:bodyPr/>
                    <a:lstStyle/>
                    <a:p>
                      <a:endParaRPr lang="ro-RO"/>
                    </a:p>
                  </a:txBody>
                  <a:tcPr/>
                </a:tc>
                <a:tc>
                  <a:txBody>
                    <a:bodyPr/>
                    <a:lstStyle/>
                    <a:p>
                      <a:pPr algn="ctr" fontAlgn="ctr"/>
                      <a:r>
                        <a:rPr lang="ro-RO" sz="1400" b="1" i="0" u="none" strike="noStrike">
                          <a:solidFill>
                            <a:srgbClr val="000000"/>
                          </a:solidFill>
                          <a:latin typeface="Calibri"/>
                        </a:rPr>
                        <a:t>kmp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o-RO" sz="1400" b="1" i="0" u="none" strike="noStrike">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o-RO" sz="1400" b="1" i="0" u="none" strike="noStrike">
                          <a:solidFill>
                            <a:srgbClr val="000000"/>
                          </a:solidFill>
                          <a:latin typeface="Calibri"/>
                        </a:rPr>
                        <a:t>kmp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ctr"/>
                      <a:r>
                        <a:rPr lang="ro-RO" sz="1400" b="1" i="0" u="none" strike="noStrike">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247650">
                <a:tc>
                  <a:txBody>
                    <a:bodyPr/>
                    <a:lstStyle/>
                    <a:p>
                      <a:pPr algn="l" fontAlgn="b"/>
                      <a:r>
                        <a:rPr lang="ro-RO" sz="1400" b="1" i="0" u="none" strike="noStrike">
                          <a:solidFill>
                            <a:srgbClr val="000000"/>
                          </a:solidFill>
                          <a:latin typeface="Calibri"/>
                        </a:rPr>
                        <a:t>20-41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l" fontAlgn="b"/>
                      <a:r>
                        <a:rPr lang="ro-RO" sz="1400" b="1"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ro-RO" sz="1400" b="1" i="0" u="none" strike="noStrike">
                          <a:solidFill>
                            <a:srgbClr val="000000"/>
                          </a:solidFill>
                          <a:latin typeface="Calibri"/>
                        </a:rPr>
                        <a:t>184040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l" fontAlgn="b"/>
                      <a:r>
                        <a:rPr lang="ro-RO" sz="1400" b="1"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r" fontAlgn="b"/>
                      <a:r>
                        <a:rPr lang="ro-RO" sz="1400" b="1" i="0" u="none" strike="noStrike">
                          <a:solidFill>
                            <a:srgbClr val="000000"/>
                          </a:solidFill>
                          <a:latin typeface="Calibri"/>
                        </a:rPr>
                        <a:t>188914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l" fontAlgn="b"/>
                      <a:r>
                        <a:rPr lang="ro-RO" sz="1400" b="1"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238125">
                <a:tc>
                  <a:txBody>
                    <a:bodyPr/>
                    <a:lstStyle/>
                    <a:p>
                      <a:pPr algn="l" fontAlgn="b"/>
                      <a:r>
                        <a:rPr lang="ro-RO" sz="1400" b="1" i="0" u="none" strike="noStrike">
                          <a:solidFill>
                            <a:srgbClr val="FF0000"/>
                          </a:solidFill>
                          <a:latin typeface="Calibri"/>
                        </a:rPr>
                        <a:t>41-51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fontAlgn="b"/>
                      <a:r>
                        <a:rPr lang="ro-RO" sz="1400" b="1" i="0" u="none" strike="noStrike">
                          <a:solidFill>
                            <a:srgbClr val="FF0000"/>
                          </a:solidFill>
                          <a:latin typeface="Calibri"/>
                        </a:rPr>
                        <a:t>low</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ro-RO" sz="1400" b="1" i="0" u="none" strike="noStrike">
                          <a:solidFill>
                            <a:srgbClr val="FF0000"/>
                          </a:solidFill>
                          <a:latin typeface="Calibri"/>
                        </a:rPr>
                        <a:t>6740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ro-RO" sz="1400" b="1" i="0" u="none" strike="noStrike">
                          <a:solidFill>
                            <a:srgbClr val="FF0000"/>
                          </a:solidFill>
                          <a:latin typeface="Calibri"/>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ro-RO" sz="1400" b="1" i="0" u="none" strike="noStrike">
                          <a:solidFill>
                            <a:srgbClr val="FF0000"/>
                          </a:solidFill>
                          <a:latin typeface="Calibri"/>
                        </a:rPr>
                        <a:t>2856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r" fontAlgn="b"/>
                      <a:r>
                        <a:rPr lang="ro-RO" sz="1400" b="1" i="0" u="none" strike="noStrike">
                          <a:solidFill>
                            <a:srgbClr val="FF0000"/>
                          </a:solidFill>
                          <a:latin typeface="Calibri"/>
                        </a:rPr>
                        <a:t>1.2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38125">
                <a:tc>
                  <a:txBody>
                    <a:bodyPr/>
                    <a:lstStyle/>
                    <a:p>
                      <a:pPr algn="l" fontAlgn="b"/>
                      <a:r>
                        <a:rPr lang="ro-RO" sz="1400" b="1" i="0" u="none" strike="noStrike">
                          <a:solidFill>
                            <a:srgbClr val="FF0000"/>
                          </a:solidFill>
                          <a:latin typeface="Calibri"/>
                        </a:rPr>
                        <a:t>51-55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fontAlgn="b"/>
                      <a:r>
                        <a:rPr lang="ro-RO" sz="1400" b="1" i="0" u="none" strike="noStrike">
                          <a:solidFill>
                            <a:srgbClr val="FF0000"/>
                          </a:solidFill>
                          <a:latin typeface="Calibri"/>
                        </a:rPr>
                        <a:t>medium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ro-RO" sz="1400" b="1" i="0" u="none" strike="noStrike">
                          <a:solidFill>
                            <a:srgbClr val="FF0000"/>
                          </a:solidFill>
                          <a:latin typeface="Calibri"/>
                        </a:rPr>
                        <a:t>7677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ro-RO" sz="1400" b="1" i="0" u="none" strike="noStrike">
                          <a:solidFill>
                            <a:srgbClr val="FF0000"/>
                          </a:solidFill>
                          <a:latin typeface="Calibri"/>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ro-RO" sz="1400" b="1" i="0" u="none" strike="noStrike">
                          <a:solidFill>
                            <a:srgbClr val="FF0000"/>
                          </a:solidFill>
                          <a:latin typeface="Calibri"/>
                        </a:rPr>
                        <a:t>1507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r" fontAlgn="b"/>
                      <a:r>
                        <a:rPr lang="ro-RO" sz="1400" b="1" i="0" u="none" strike="noStrike">
                          <a:solidFill>
                            <a:srgbClr val="FF0000"/>
                          </a:solidFill>
                          <a:latin typeface="Calibri"/>
                        </a:rPr>
                        <a:t>0.6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38125">
                <a:tc>
                  <a:txBody>
                    <a:bodyPr/>
                    <a:lstStyle/>
                    <a:p>
                      <a:pPr algn="l" fontAlgn="b"/>
                      <a:r>
                        <a:rPr lang="ro-RO" sz="1400" b="1" i="0" u="none" strike="noStrike">
                          <a:solidFill>
                            <a:srgbClr val="FF0000"/>
                          </a:solidFill>
                          <a:latin typeface="Calibri"/>
                        </a:rPr>
                        <a:t>55-60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fontAlgn="b"/>
                      <a:r>
                        <a:rPr lang="ro-RO" sz="1400" b="1" i="0" u="none" strike="noStrike">
                          <a:solidFill>
                            <a:srgbClr val="FF0000"/>
                          </a:solidFill>
                          <a:latin typeface="Calibri"/>
                        </a:rPr>
                        <a:t>high</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ro-RO" sz="1400" b="1" i="0" u="none" strike="noStrike">
                          <a:solidFill>
                            <a:srgbClr val="FF0000"/>
                          </a:solidFill>
                          <a:latin typeface="Calibri"/>
                        </a:rPr>
                        <a:t>19876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ro-RO" sz="1400" b="1" i="0" u="none" strike="noStrike">
                          <a:solidFill>
                            <a:srgbClr val="FF0000"/>
                          </a:solidFill>
                          <a:latin typeface="Calibri"/>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ro-RO" sz="1400" b="1" i="0" u="none" strike="noStrike">
                          <a:solidFill>
                            <a:srgbClr val="FF0000"/>
                          </a:solidFill>
                          <a:latin typeface="Calibri"/>
                        </a:rPr>
                        <a:t>27811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r" fontAlgn="b"/>
                      <a:r>
                        <a:rPr lang="ro-RO" sz="1400" b="1" i="0" u="none" strike="noStrike">
                          <a:solidFill>
                            <a:srgbClr val="FF0000"/>
                          </a:solidFill>
                          <a:latin typeface="Calibri"/>
                        </a:rPr>
                        <a:t>11.7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38125">
                <a:tc>
                  <a:txBody>
                    <a:bodyPr/>
                    <a:lstStyle/>
                    <a:p>
                      <a:pPr algn="l" fontAlgn="b"/>
                      <a:r>
                        <a:rPr lang="ro-RO" sz="1400" b="1" i="0" u="none" strike="noStrike">
                          <a:solidFill>
                            <a:srgbClr val="FF0000"/>
                          </a:solidFill>
                          <a:latin typeface="Calibri"/>
                        </a:rPr>
                        <a:t>60-79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fontAlgn="b"/>
                      <a:r>
                        <a:rPr lang="ro-RO" sz="1400" b="1" i="0" u="none" strike="noStrike">
                          <a:solidFill>
                            <a:srgbClr val="FF0000"/>
                          </a:solidFill>
                          <a:latin typeface="Calibri"/>
                        </a:rPr>
                        <a:t>very high</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ro-RO" sz="1400" b="1" i="0" u="none" strike="noStrike">
                          <a:solidFill>
                            <a:srgbClr val="FF0000"/>
                          </a:solidFill>
                          <a:latin typeface="Calibri"/>
                        </a:rPr>
                        <a:t>16819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ro-RO" sz="1400" b="1" i="0" u="none" strike="noStrike">
                          <a:solidFill>
                            <a:srgbClr val="FF0000"/>
                          </a:solidFill>
                          <a:latin typeface="Calibri"/>
                        </a:rPr>
                        <a: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ro-RO" sz="1400" b="1" i="0" u="none" strike="noStrike">
                          <a:solidFill>
                            <a:srgbClr val="FF0000"/>
                          </a:solidFill>
                          <a:latin typeface="Calibri"/>
                        </a:rPr>
                        <a:t>16340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r" fontAlgn="b"/>
                      <a:r>
                        <a:rPr lang="ro-RO" sz="1400" b="1" i="0" u="none" strike="noStrike">
                          <a:solidFill>
                            <a:srgbClr val="FF0000"/>
                          </a:solidFill>
                          <a:latin typeface="Calibri"/>
                        </a:rPr>
                        <a:t>6.9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47650">
                <a:tc>
                  <a:txBody>
                    <a:bodyPr/>
                    <a:lstStyle/>
                    <a:p>
                      <a:pPr algn="l" fontAlgn="b"/>
                      <a:r>
                        <a:rPr lang="ro-RO" sz="1400" b="1" i="0" u="none" strike="noStrike">
                          <a:solidFill>
                            <a:srgbClr val="FF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l" fontAlgn="b"/>
                      <a:r>
                        <a:rPr lang="ro-RO" sz="1400" b="1" i="0" u="none" strike="noStrike">
                          <a:solidFill>
                            <a:srgbClr val="FF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fontAlgn="b"/>
                      <a:r>
                        <a:rPr lang="ro-RO" sz="1400" b="1" i="0" u="none" strike="noStrike">
                          <a:solidFill>
                            <a:srgbClr val="FF0000"/>
                          </a:solidFill>
                          <a:latin typeface="Calibri"/>
                        </a:rPr>
                        <a:t>51112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r" fontAlgn="b"/>
                      <a:r>
                        <a:rPr lang="ro-RO" sz="1400" b="1" i="0" u="none" strike="noStrike">
                          <a:solidFill>
                            <a:srgbClr val="FF0000"/>
                          </a:solidFill>
                          <a:latin typeface="Calibri"/>
                        </a:rPr>
                        <a:t>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ro-RO" sz="1400" b="1" i="0" u="none" strike="noStrike">
                          <a:solidFill>
                            <a:srgbClr val="FF0000"/>
                          </a:solidFill>
                          <a:latin typeface="Calibri"/>
                        </a:rPr>
                        <a:t>48514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r" fontAlgn="b"/>
                      <a:r>
                        <a:rPr lang="ro-RO" sz="1400" b="1" i="0" u="none" strike="noStrike" dirty="0">
                          <a:solidFill>
                            <a:srgbClr val="FF0000"/>
                          </a:solidFill>
                          <a:latin typeface="Calibri"/>
                        </a:rPr>
                        <a:t>20.4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bl>
          </a:graphicData>
        </a:graphic>
      </p:graphicFrame>
      <p:sp>
        <p:nvSpPr>
          <p:cNvPr id="6" name="Title 5"/>
          <p:cNvSpPr>
            <a:spLocks noGrp="1"/>
          </p:cNvSpPr>
          <p:nvPr>
            <p:ph type="title"/>
          </p:nvPr>
        </p:nvSpPr>
        <p:spPr>
          <a:xfrm>
            <a:off x="182880" y="188640"/>
            <a:ext cx="8507288" cy="822960"/>
          </a:xfrm>
          <a:ln w="25400"/>
        </p:spPr>
        <p:txBody>
          <a:bodyPr>
            <a:normAutofit fontScale="90000"/>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FLOOD-PRONE AREAS </a:t>
            </a: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 </a:t>
            </a:r>
            <a:b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b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GRASS </a:t>
            </a: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PROCEDURE</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pic>
        <p:nvPicPr>
          <p:cNvPr id="94210" name="Picture 2"/>
          <p:cNvPicPr>
            <a:picLocks noChangeAspect="1" noChangeArrowheads="1"/>
          </p:cNvPicPr>
          <p:nvPr/>
        </p:nvPicPr>
        <p:blipFill>
          <a:blip r:embed="rId2" cstate="print"/>
          <a:srcRect/>
          <a:stretch>
            <a:fillRect/>
          </a:stretch>
        </p:blipFill>
        <p:spPr bwMode="auto">
          <a:xfrm>
            <a:off x="2513760" y="3438000"/>
            <a:ext cx="6630240" cy="3420000"/>
          </a:xfrm>
          <a:prstGeom prst="rect">
            <a:avLst/>
          </a:prstGeom>
          <a:noFill/>
          <a:ln w="9525">
            <a:noFill/>
            <a:miter lim="800000"/>
            <a:headEnd/>
            <a:tailEnd/>
          </a:ln>
          <a:effectLst/>
        </p:spPr>
      </p:pic>
      <p:pic>
        <p:nvPicPr>
          <p:cNvPr id="94211" name="Picture 3"/>
          <p:cNvPicPr>
            <a:picLocks noChangeAspect="1" noChangeArrowheads="1"/>
          </p:cNvPicPr>
          <p:nvPr/>
        </p:nvPicPr>
        <p:blipFill>
          <a:blip r:embed="rId3" cstate="print"/>
          <a:srcRect/>
          <a:stretch>
            <a:fillRect/>
          </a:stretch>
        </p:blipFill>
        <p:spPr bwMode="auto">
          <a:xfrm>
            <a:off x="0" y="0"/>
            <a:ext cx="6596361" cy="3420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idx="1"/>
          </p:nvPr>
        </p:nvSpPr>
        <p:spPr>
          <a:xfrm>
            <a:off x="137160" y="914400"/>
            <a:ext cx="8869680" cy="2954655"/>
          </a:xfrm>
        </p:spPr>
        <p:txBody>
          <a:bodyPr wrap="square">
            <a:spAutoFit/>
          </a:bodyPr>
          <a:lstStyle/>
          <a:p>
            <a:pPr indent="-365760" algn="just">
              <a:spcBef>
                <a:spcPts val="600"/>
              </a:spcBef>
              <a:buSzPct val="90000"/>
              <a:buFont typeface="Wingdings" pitchFamily="2" charset="2"/>
              <a:buChar char="Ü"/>
              <a:defRPr/>
            </a:pPr>
            <a:r>
              <a:rPr lang="en-US" altLang="en-US" sz="2200" b="1" dirty="0" smtClean="0">
                <a:latin typeface="Calibri" pitchFamily="34" charset="0"/>
                <a:cs typeface="Calibri" pitchFamily="34" charset="0"/>
              </a:rPr>
              <a:t>Romania is highly exposed to natural disasters. </a:t>
            </a:r>
            <a:r>
              <a:rPr lang="en-GB" sz="2200" b="1" dirty="0" smtClean="0">
                <a:latin typeface="Calibri" pitchFamily="34" charset="0"/>
                <a:cs typeface="Calibri" pitchFamily="34" charset="0"/>
              </a:rPr>
              <a:t>Hydrological hazards mostly include </a:t>
            </a:r>
            <a:r>
              <a:rPr lang="en-GB" sz="2200" b="1" i="1" dirty="0" smtClean="0">
                <a:latin typeface="Calibri" pitchFamily="34" charset="0"/>
                <a:cs typeface="Calibri" pitchFamily="34" charset="0"/>
              </a:rPr>
              <a:t>floods,</a:t>
            </a:r>
            <a:r>
              <a:rPr lang="en-GB" sz="2200" b="1" dirty="0" smtClean="0">
                <a:latin typeface="Calibri" pitchFamily="34" charset="0"/>
                <a:cs typeface="Calibri" pitchFamily="34" charset="0"/>
              </a:rPr>
              <a:t> </a:t>
            </a:r>
            <a:r>
              <a:rPr lang="en-GB" sz="2200" b="1" i="1" dirty="0" smtClean="0">
                <a:latin typeface="Calibri" pitchFamily="34" charset="0"/>
                <a:cs typeface="Calibri" pitchFamily="34" charset="0"/>
              </a:rPr>
              <a:t>flash-floods </a:t>
            </a:r>
            <a:r>
              <a:rPr lang="en-GB" sz="2200" b="1" dirty="0" smtClean="0">
                <a:latin typeface="Calibri" pitchFamily="34" charset="0"/>
                <a:cs typeface="Calibri" pitchFamily="34" charset="0"/>
              </a:rPr>
              <a:t>and </a:t>
            </a:r>
            <a:r>
              <a:rPr lang="en-GB" sz="2200" b="1" i="1" dirty="0" smtClean="0">
                <a:latin typeface="Calibri" pitchFamily="34" charset="0"/>
                <a:cs typeface="Calibri" pitchFamily="34" charset="0"/>
              </a:rPr>
              <a:t>slope</a:t>
            </a:r>
            <a:r>
              <a:rPr lang="en-GB" sz="2200" b="1" dirty="0" smtClean="0">
                <a:latin typeface="Calibri" pitchFamily="34" charset="0"/>
                <a:cs typeface="Calibri" pitchFamily="34" charset="0"/>
              </a:rPr>
              <a:t> </a:t>
            </a:r>
            <a:r>
              <a:rPr lang="en-GB" sz="2200" b="1" i="1" dirty="0" smtClean="0">
                <a:latin typeface="Calibri" pitchFamily="34" charset="0"/>
                <a:cs typeface="Calibri" pitchFamily="34" charset="0"/>
              </a:rPr>
              <a:t>overflows</a:t>
            </a:r>
            <a:r>
              <a:rPr lang="en-GB" sz="2200" b="1" dirty="0" smtClean="0">
                <a:latin typeface="Calibri" pitchFamily="34" charset="0"/>
                <a:cs typeface="Calibri" pitchFamily="34" charset="0"/>
              </a:rPr>
              <a:t>, frequently registered in Romania. </a:t>
            </a:r>
          </a:p>
          <a:p>
            <a:pPr indent="-365760" algn="just" eaLnBrk="1" hangingPunct="1">
              <a:spcBef>
                <a:spcPts val="600"/>
              </a:spcBef>
              <a:buSzPct val="90000"/>
              <a:buFont typeface="Wingdings" pitchFamily="2" charset="2"/>
              <a:buChar char="Ü"/>
              <a:defRPr/>
            </a:pPr>
            <a:r>
              <a:rPr lang="en-GB" sz="2200" b="1" dirty="0" smtClean="0">
                <a:latin typeface="Calibri" pitchFamily="34" charset="0"/>
                <a:cs typeface="Calibri" pitchFamily="34" charset="0"/>
              </a:rPr>
              <a:t>According to EM-DAT (Emergency Events Database, </a:t>
            </a:r>
            <a:r>
              <a:rPr lang="en-GB" sz="2200" b="1" dirty="0" smtClean="0">
                <a:latin typeface="Calibri" pitchFamily="34" charset="0"/>
                <a:cs typeface="Calibri" pitchFamily="34" charset="0"/>
                <a:hlinkClick r:id="rId2"/>
              </a:rPr>
              <a:t>http://www.emdat.be/</a:t>
            </a:r>
            <a:r>
              <a:rPr lang="en-GB" sz="2200" b="1" dirty="0" smtClean="0">
                <a:latin typeface="Calibri" pitchFamily="34" charset="0"/>
                <a:cs typeface="Calibri" pitchFamily="34" charset="0"/>
              </a:rPr>
              <a:t>), in terms of numbers of total affected people, 9 of top 10 natural disasters in Romania are floods, they producing the greatest economic damage. The exception is the 1977 earthquake, which had the biggest economic impact and drought in June 2000. </a:t>
            </a:r>
          </a:p>
        </p:txBody>
      </p:sp>
      <p:sp>
        <p:nvSpPr>
          <p:cNvPr id="6" name="Title 5"/>
          <p:cNvSpPr>
            <a:spLocks noGrp="1"/>
          </p:cNvSpPr>
          <p:nvPr>
            <p:ph type="title"/>
          </p:nvPr>
        </p:nvSpPr>
        <p:spPr>
          <a:xfrm>
            <a:off x="182880" y="0"/>
            <a:ext cx="8507288" cy="822960"/>
          </a:xfrm>
          <a:ln w="25400"/>
        </p:spPr>
        <p:txBody>
          <a:bodyPr>
            <a:normAutofit/>
          </a:bodyPr>
          <a:lstStyle/>
          <a:p>
            <a:pPr eaLnBrk="1" hangingPunct="1">
              <a:defRPr/>
            </a:pPr>
            <a:r>
              <a:rPr lang="en-US" sz="3400" b="1"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HISTORICAL FLOODS IN ROMANIA</a:t>
            </a:r>
          </a:p>
        </p:txBody>
      </p:sp>
      <p:grpSp>
        <p:nvGrpSpPr>
          <p:cNvPr id="10" name="Group 9"/>
          <p:cNvGrpSpPr/>
          <p:nvPr/>
        </p:nvGrpSpPr>
        <p:grpSpPr>
          <a:xfrm>
            <a:off x="4788024" y="3733800"/>
            <a:ext cx="4211637" cy="3124200"/>
            <a:chOff x="4932363" y="990600"/>
            <a:chExt cx="4211637" cy="3124200"/>
          </a:xfrm>
        </p:grpSpPr>
        <p:pic>
          <p:nvPicPr>
            <p:cNvPr id="11" name="Picture 12"/>
            <p:cNvPicPr>
              <a:picLocks noChangeAspect="1" noChangeArrowheads="1"/>
            </p:cNvPicPr>
            <p:nvPr/>
          </p:nvPicPr>
          <p:blipFill>
            <a:blip r:embed="rId3" cstate="print"/>
            <a:srcRect/>
            <a:stretch>
              <a:fillRect/>
            </a:stretch>
          </p:blipFill>
          <p:spPr bwMode="auto">
            <a:xfrm>
              <a:off x="4932363" y="990600"/>
              <a:ext cx="4211637" cy="3124200"/>
            </a:xfrm>
            <a:prstGeom prst="rect">
              <a:avLst/>
            </a:prstGeom>
            <a:noFill/>
            <a:ln w="9525">
              <a:noFill/>
              <a:miter lim="800000"/>
              <a:headEnd/>
              <a:tailEnd/>
            </a:ln>
          </p:spPr>
        </p:pic>
        <p:sp>
          <p:nvSpPr>
            <p:cNvPr id="12" name="Rectangle 15"/>
            <p:cNvSpPr>
              <a:spLocks noChangeArrowheads="1"/>
            </p:cNvSpPr>
            <p:nvPr/>
          </p:nvSpPr>
          <p:spPr bwMode="auto">
            <a:xfrm>
              <a:off x="7543800" y="1371600"/>
              <a:ext cx="772616" cy="2514600"/>
            </a:xfrm>
            <a:prstGeom prst="rect">
              <a:avLst/>
            </a:prstGeom>
            <a:noFill/>
            <a:ln w="9525">
              <a:solidFill>
                <a:schemeClr val="tx1"/>
              </a:solidFill>
              <a:miter lim="800000"/>
              <a:headEnd/>
              <a:tailEnd/>
            </a:ln>
          </p:spPr>
          <p:txBody>
            <a:bodyPr wrap="none" anchor="ctr"/>
            <a:lstStyle/>
            <a:p>
              <a:endParaRPr lang="en-US"/>
            </a:p>
          </p:txBody>
        </p:sp>
      </p:grpSp>
      <p:pic>
        <p:nvPicPr>
          <p:cNvPr id="13" name="Picture 11"/>
          <p:cNvPicPr>
            <a:picLocks noChangeAspect="1" noChangeArrowheads="1"/>
          </p:cNvPicPr>
          <p:nvPr/>
        </p:nvPicPr>
        <p:blipFill>
          <a:blip r:embed="rId4" cstate="print"/>
          <a:srcRect/>
          <a:stretch>
            <a:fillRect/>
          </a:stretch>
        </p:blipFill>
        <p:spPr bwMode="auto">
          <a:xfrm>
            <a:off x="159643" y="4376738"/>
            <a:ext cx="4124325" cy="1752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68954" y="0"/>
            <a:ext cx="6875046" cy="4886736"/>
          </a:xfrm>
          <a:prstGeom prst="rect">
            <a:avLst/>
          </a:prstGeom>
        </p:spPr>
      </p:pic>
      <p:pic>
        <p:nvPicPr>
          <p:cNvPr id="3" name="Picture 2" descr="harta evenimente"/>
          <p:cNvPicPr>
            <a:picLocks noChangeAspect="1" noChangeArrowheads="1"/>
          </p:cNvPicPr>
          <p:nvPr/>
        </p:nvPicPr>
        <p:blipFill>
          <a:blip r:embed="rId3" cstate="print"/>
          <a:srcRect/>
          <a:stretch>
            <a:fillRect/>
          </a:stretch>
        </p:blipFill>
        <p:spPr bwMode="auto">
          <a:xfrm>
            <a:off x="0" y="4245131"/>
            <a:ext cx="3707904" cy="2612869"/>
          </a:xfrm>
          <a:prstGeom prst="rect">
            <a:avLst/>
          </a:prstGeom>
          <a:noFill/>
          <a:ln w="12700">
            <a:solidFill>
              <a:schemeClr val="tx1"/>
            </a:solidFill>
            <a:miter lim="800000"/>
            <a:headEnd/>
            <a:tailEnd/>
          </a:ln>
        </p:spPr>
      </p:pic>
      <p:sp>
        <p:nvSpPr>
          <p:cNvPr id="4" name="Rectangle 3"/>
          <p:cNvSpPr/>
          <p:nvPr/>
        </p:nvSpPr>
        <p:spPr>
          <a:xfrm>
            <a:off x="3779912" y="5036983"/>
            <a:ext cx="5112568" cy="1323439"/>
          </a:xfrm>
          <a:prstGeom prst="rect">
            <a:avLst/>
          </a:prstGeom>
        </p:spPr>
        <p:txBody>
          <a:bodyPr wrap="square">
            <a:spAutoFit/>
          </a:bodyPr>
          <a:lstStyle/>
          <a:p>
            <a:pPr marL="342900" indent="-342900" algn="just">
              <a:buFontTx/>
              <a:buBlip>
                <a:blip r:embed="rId4"/>
              </a:buBlip>
              <a:defRPr/>
            </a:pPr>
            <a:r>
              <a:rPr lang="en-US" sz="2000" b="1" dirty="0" smtClean="0">
                <a:latin typeface="Calibri" pitchFamily="34" charset="0"/>
                <a:cs typeface="Calibri" pitchFamily="34" charset="0"/>
              </a:rPr>
              <a:t>The main flash floods in Romania: selection based on geomorphic criteria, runoff more than 900 l/s/km</a:t>
            </a:r>
            <a:r>
              <a:rPr lang="en-US" sz="2000" b="1" baseline="30000" dirty="0" smtClean="0">
                <a:latin typeface="Calibri" pitchFamily="34" charset="0"/>
                <a:cs typeface="Calibri" pitchFamily="34" charset="0"/>
              </a:rPr>
              <a:t>2</a:t>
            </a:r>
            <a:r>
              <a:rPr lang="en-US" sz="2000" b="1" dirty="0" smtClean="0">
                <a:latin typeface="Calibri" pitchFamily="34" charset="0"/>
                <a:cs typeface="Calibri" pitchFamily="34" charset="0"/>
              </a:rPr>
              <a:t> and peak flow over the 10-year return period flow (</a:t>
            </a:r>
            <a:r>
              <a:rPr lang="en-US" sz="2000" b="1" dirty="0" err="1" smtClean="0">
                <a:latin typeface="Calibri" pitchFamily="34" charset="0"/>
                <a:cs typeface="Calibri" pitchFamily="34" charset="0"/>
              </a:rPr>
              <a:t>Qmax</a:t>
            </a:r>
            <a:r>
              <a:rPr lang="en-US" sz="2000" b="1" dirty="0" smtClean="0">
                <a:latin typeface="Calibri" pitchFamily="34" charset="0"/>
                <a:cs typeface="Calibri" pitchFamily="34" charset="0"/>
              </a:rPr>
              <a:t> &gt; Q10%). </a:t>
            </a:r>
            <a:endParaRPr lang="en-US" sz="2000" b="1" dirty="0">
              <a:latin typeface="Calibri" pitchFamily="34" charset="0"/>
              <a:cs typeface="Calibri" pitchFamily="34" charset="0"/>
            </a:endParaRPr>
          </a:p>
        </p:txBody>
      </p:sp>
      <p:sp>
        <p:nvSpPr>
          <p:cNvPr id="5" name="Title 5"/>
          <p:cNvSpPr>
            <a:spLocks noGrp="1"/>
          </p:cNvSpPr>
          <p:nvPr>
            <p:ph type="title"/>
          </p:nvPr>
        </p:nvSpPr>
        <p:spPr>
          <a:xfrm>
            <a:off x="182880" y="85760"/>
            <a:ext cx="8507288" cy="822960"/>
          </a:xfrm>
          <a:ln w="25400"/>
        </p:spPr>
        <p:txBody>
          <a:bodyPr>
            <a:normAutofit fontScale="90000"/>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IDENTIFICATION OF RIVER SECTORS WITH POTENTIAL FLASH FLOODS</a:t>
            </a:r>
          </a:p>
        </p:txBody>
      </p:sp>
    </p:spTree>
    <p:extLst>
      <p:ext uri="{BB962C8B-B14F-4D97-AF65-F5344CB8AC3E}">
        <p14:creationId xmlns="" xmlns:p14="http://schemas.microsoft.com/office/powerpoint/2010/main" val="30852406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idx="1"/>
          </p:nvPr>
        </p:nvSpPr>
        <p:spPr>
          <a:xfrm>
            <a:off x="137160" y="914400"/>
            <a:ext cx="8869680" cy="3631763"/>
          </a:xfrm>
        </p:spPr>
        <p:txBody>
          <a:bodyPr wrap="square">
            <a:spAutoFit/>
          </a:bodyPr>
          <a:lstStyle/>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In the first cycle of the Floods Directive implementation, the Romanian did not include, in flood hazard mapping nor in the design of flood protection projects, the impact of climate change.</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increase of the maximum flow of the Danube has been highlighted especially for its last stretch, due to the flood wave overlapping of </a:t>
            </a:r>
            <a:r>
              <a:rPr lang="en-US" sz="2200" b="1" dirty="0" err="1" smtClean="0">
                <a:latin typeface="Calibri" pitchFamily="34" charset="0"/>
                <a:cs typeface="Calibri" pitchFamily="34" charset="0"/>
              </a:rPr>
              <a:t>Siret</a:t>
            </a:r>
            <a:r>
              <a:rPr lang="en-US" sz="2200" b="1" dirty="0" smtClean="0">
                <a:latin typeface="Calibri" pitchFamily="34" charset="0"/>
                <a:cs typeface="Calibri" pitchFamily="34" charset="0"/>
              </a:rPr>
              <a:t> and Prut Rivers.</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Black Sea level increase since 1860: +33 cm in 145 years at </a:t>
            </a:r>
            <a:r>
              <a:rPr lang="en-US" sz="2200" b="1" dirty="0" err="1" smtClean="0">
                <a:latin typeface="Calibri" pitchFamily="34" charset="0"/>
                <a:cs typeface="Calibri" pitchFamily="34" charset="0"/>
              </a:rPr>
              <a:t>Sulina</a:t>
            </a:r>
            <a:r>
              <a:rPr lang="en-US" sz="2200" b="1" dirty="0" smtClean="0">
                <a:latin typeface="Calibri" pitchFamily="34" charset="0"/>
                <a:cs typeface="Calibri" pitchFamily="34" charset="0"/>
              </a:rPr>
              <a:t> and +13 cm in 70 years at Constanta. According to the EEA, the global sea level rise could reach 0.47 m (0.32-0.63 m) in 2100 in the case of a medium emissions scenario (RCP4.5, +2.4°C).</a:t>
            </a:r>
          </a:p>
        </p:txBody>
      </p:sp>
      <p:sp>
        <p:nvSpPr>
          <p:cNvPr id="6" name="Title 5"/>
          <p:cNvSpPr>
            <a:spLocks noGrp="1"/>
          </p:cNvSpPr>
          <p:nvPr>
            <p:ph type="title"/>
          </p:nvPr>
        </p:nvSpPr>
        <p:spPr>
          <a:xfrm>
            <a:off x="182880" y="0"/>
            <a:ext cx="8507288" cy="822960"/>
          </a:xfrm>
          <a:ln w="25400"/>
        </p:spPr>
        <p:txBody>
          <a:bodyPr>
            <a:normAutofit/>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CLIMATE CHANGE IMPACT ON FLOOD RISK</a:t>
            </a:r>
          </a:p>
        </p:txBody>
      </p:sp>
      <p:pic>
        <p:nvPicPr>
          <p:cNvPr id="1027" name="Picture 3"/>
          <p:cNvPicPr>
            <a:picLocks noChangeAspect="1" noChangeArrowheads="1"/>
          </p:cNvPicPr>
          <p:nvPr/>
        </p:nvPicPr>
        <p:blipFill>
          <a:blip r:embed="rId2" cstate="print"/>
          <a:srcRect/>
          <a:stretch>
            <a:fillRect/>
          </a:stretch>
        </p:blipFill>
        <p:spPr bwMode="auto">
          <a:xfrm>
            <a:off x="4644008" y="4555732"/>
            <a:ext cx="4499992" cy="2302268"/>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251520" y="4562292"/>
            <a:ext cx="4176465" cy="229570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idx="1"/>
          </p:nvPr>
        </p:nvSpPr>
        <p:spPr>
          <a:xfrm>
            <a:off x="137160" y="914400"/>
            <a:ext cx="8869680" cy="2954655"/>
          </a:xfrm>
        </p:spPr>
        <p:txBody>
          <a:bodyPr wrap="square">
            <a:spAutoFit/>
          </a:bodyPr>
          <a:lstStyle/>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assessment of climate change impact on maximum flow is achieved by NIHWM (the team coordinated by </a:t>
            </a:r>
            <a:r>
              <a:rPr lang="en-US" sz="2200" b="1" dirty="0" err="1" smtClean="0">
                <a:latin typeface="Calibri" pitchFamily="34" charset="0"/>
                <a:cs typeface="Calibri" pitchFamily="34" charset="0"/>
              </a:rPr>
              <a:t>Corbus</a:t>
            </a:r>
            <a:r>
              <a:rPr lang="en-US" sz="2200" b="1" dirty="0" smtClean="0">
                <a:latin typeface="Calibri" pitchFamily="34" charset="0"/>
                <a:cs typeface="Calibri" pitchFamily="34" charset="0"/>
              </a:rPr>
              <a:t> &amp; </a:t>
            </a:r>
            <a:r>
              <a:rPr lang="en-US" sz="2200" b="1" dirty="0" err="1" smtClean="0">
                <a:latin typeface="Calibri" pitchFamily="34" charset="0"/>
                <a:cs typeface="Calibri" pitchFamily="34" charset="0"/>
              </a:rPr>
              <a:t>Mic</a:t>
            </a:r>
            <a:r>
              <a:rPr lang="en-US" sz="2200" b="1" dirty="0" smtClean="0">
                <a:latin typeface="Calibri" pitchFamily="34" charset="0"/>
                <a:cs typeface="Calibri" pitchFamily="34" charset="0"/>
              </a:rPr>
              <a:t>)</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hydrological simulations were carried out for the reference and the future periods, respectively: 1971-2000 (Scenario 0) and 2021-2050 (Scenario 1), for 50 % of the country).</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A deterministic hydrological model that allows the simulation of flow in small or in large and complex river basins, which are divided into homogeneous units (river sub-basins) is used.</a:t>
            </a:r>
          </a:p>
        </p:txBody>
      </p:sp>
      <p:sp>
        <p:nvSpPr>
          <p:cNvPr id="6" name="Title 5"/>
          <p:cNvSpPr>
            <a:spLocks noGrp="1"/>
          </p:cNvSpPr>
          <p:nvPr>
            <p:ph type="title"/>
          </p:nvPr>
        </p:nvSpPr>
        <p:spPr>
          <a:xfrm>
            <a:off x="182880" y="0"/>
            <a:ext cx="8507288" cy="822960"/>
          </a:xfrm>
          <a:ln w="25400"/>
        </p:spPr>
        <p:txBody>
          <a:bodyPr>
            <a:normAutofit/>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CLIMATE CHANGE IMPACT ON FLOOD RISK</a:t>
            </a:r>
          </a:p>
        </p:txBody>
      </p:sp>
      <p:pic>
        <p:nvPicPr>
          <p:cNvPr id="7" name="Picture 2"/>
          <p:cNvPicPr>
            <a:picLocks noChangeAspect="1"/>
          </p:cNvPicPr>
          <p:nvPr/>
        </p:nvPicPr>
        <p:blipFill>
          <a:blip r:embed="rId2" cstate="print"/>
          <a:srcRect/>
          <a:stretch>
            <a:fillRect/>
          </a:stretch>
        </p:blipFill>
        <p:spPr bwMode="auto">
          <a:xfrm>
            <a:off x="4788024" y="3831063"/>
            <a:ext cx="4195192" cy="3026937"/>
          </a:xfrm>
          <a:prstGeom prst="rect">
            <a:avLst/>
          </a:prstGeom>
          <a:noFill/>
          <a:ln w="9525">
            <a:noFill/>
            <a:miter lim="800000"/>
            <a:headEnd/>
            <a:tailEnd/>
          </a:ln>
        </p:spPr>
      </p:pic>
      <p:pic>
        <p:nvPicPr>
          <p:cNvPr id="8" name="Picture 36"/>
          <p:cNvPicPr>
            <a:picLocks noChangeAspect="1" noChangeArrowheads="1"/>
          </p:cNvPicPr>
          <p:nvPr/>
        </p:nvPicPr>
        <p:blipFill>
          <a:blip r:embed="rId3" cstate="print"/>
          <a:srcRect/>
          <a:stretch>
            <a:fillRect/>
          </a:stretch>
        </p:blipFill>
        <p:spPr bwMode="auto">
          <a:xfrm>
            <a:off x="395536" y="4653136"/>
            <a:ext cx="3124200" cy="1838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216024" y="-32320"/>
            <a:ext cx="3563888" cy="1077218"/>
          </a:xfrm>
          <a:prstGeom prst="rect">
            <a:avLst/>
          </a:prstGeom>
          <a:noFill/>
          <a:ln w="9525">
            <a:noFill/>
            <a:miter lim="800000"/>
            <a:headEnd/>
            <a:tailEnd/>
          </a:ln>
        </p:spPr>
        <p:txBody>
          <a:bodyPr wrap="square" anchor="ctr">
            <a:spAutoFit/>
          </a:bodyPr>
          <a:lstStyle/>
          <a:p>
            <a:pPr indent="-273050" eaLnBrk="1" hangingPunct="1"/>
            <a:r>
              <a:rPr lang="en-GB" altLang="en-US" sz="1600" b="1" i="1" dirty="0">
                <a:latin typeface="Calibri" pitchFamily="34" charset="0"/>
                <a:cs typeface="Calibri" pitchFamily="34" charset="0"/>
              </a:rPr>
              <a:t>The variation of the relative deviation of the monthly peaks, multiannual averages, for 2021 ÷ 2050 compared to the reference </a:t>
            </a:r>
            <a:r>
              <a:rPr lang="en-GB" altLang="en-US" sz="1600" b="1" i="1" dirty="0" smtClean="0">
                <a:latin typeface="Calibri" pitchFamily="34" charset="0"/>
                <a:cs typeface="Calibri" pitchFamily="34" charset="0"/>
              </a:rPr>
              <a:t>period</a:t>
            </a:r>
            <a:endParaRPr lang="en-US" altLang="en-US" sz="1600" b="1" i="1" dirty="0">
              <a:latin typeface="Calibri" pitchFamily="34" charset="0"/>
              <a:cs typeface="Calibri" pitchFamily="34" charset="0"/>
            </a:endParaRPr>
          </a:p>
        </p:txBody>
      </p:sp>
      <p:grpSp>
        <p:nvGrpSpPr>
          <p:cNvPr id="19" name="Group 18"/>
          <p:cNvGrpSpPr>
            <a:grpSpLocks noChangeAspect="1"/>
          </p:cNvGrpSpPr>
          <p:nvPr/>
        </p:nvGrpSpPr>
        <p:grpSpPr>
          <a:xfrm>
            <a:off x="216024" y="1005601"/>
            <a:ext cx="3058234" cy="1815541"/>
            <a:chOff x="0" y="1005596"/>
            <a:chExt cx="3219188" cy="2011680"/>
          </a:xfrm>
        </p:grpSpPr>
        <p:pic>
          <p:nvPicPr>
            <p:cNvPr id="4" name="Picture 1"/>
            <p:cNvPicPr>
              <a:picLocks noChangeAspect="1"/>
            </p:cNvPicPr>
            <p:nvPr/>
          </p:nvPicPr>
          <p:blipFill>
            <a:blip r:embed="rId3" cstate="print"/>
            <a:srcRect/>
            <a:stretch>
              <a:fillRect/>
            </a:stretch>
          </p:blipFill>
          <p:spPr bwMode="auto">
            <a:xfrm>
              <a:off x="0" y="1005596"/>
              <a:ext cx="3217853" cy="2011680"/>
            </a:xfrm>
            <a:prstGeom prst="rect">
              <a:avLst/>
            </a:prstGeom>
            <a:noFill/>
            <a:ln w="9525">
              <a:noFill/>
              <a:miter lim="800000"/>
              <a:headEnd/>
              <a:tailEnd/>
            </a:ln>
          </p:spPr>
        </p:pic>
        <p:sp>
          <p:nvSpPr>
            <p:cNvPr id="11" name="Rectangle 4"/>
            <p:cNvSpPr>
              <a:spLocks noChangeArrowheads="1"/>
            </p:cNvSpPr>
            <p:nvPr/>
          </p:nvSpPr>
          <p:spPr bwMode="auto">
            <a:xfrm>
              <a:off x="2129426" y="2670036"/>
              <a:ext cx="1089762" cy="341027"/>
            </a:xfrm>
            <a:prstGeom prst="rect">
              <a:avLst/>
            </a:prstGeom>
            <a:noFill/>
            <a:ln w="9525">
              <a:noFill/>
              <a:miter lim="800000"/>
              <a:headEnd/>
              <a:tailEnd/>
            </a:ln>
          </p:spPr>
          <p:txBody>
            <a:bodyPr wrap="square" anchor="ctr">
              <a:spAutoFit/>
            </a:bodyPr>
            <a:lstStyle/>
            <a:p>
              <a:pPr indent="-273050" algn="ctr" eaLnBrk="1" hangingPunct="1"/>
              <a:r>
                <a:rPr lang="vi-VN" altLang="en-US" sz="1400" b="1" i="1" dirty="0">
                  <a:solidFill>
                    <a:srgbClr val="FF0000"/>
                  </a:solidFill>
                  <a:latin typeface="Calibri" pitchFamily="34" charset="0"/>
                  <a:cs typeface="Calibri" pitchFamily="34" charset="0"/>
                </a:rPr>
                <a:t>Crişul Alb</a:t>
              </a:r>
              <a:endParaRPr lang="en-US" altLang="en-US" sz="1400" b="1" i="1" dirty="0">
                <a:solidFill>
                  <a:srgbClr val="FF0000"/>
                </a:solidFill>
                <a:latin typeface="Calibri" pitchFamily="34" charset="0"/>
                <a:cs typeface="Calibri" pitchFamily="34" charset="0"/>
              </a:endParaRPr>
            </a:p>
          </p:txBody>
        </p:sp>
      </p:grpSp>
      <p:grpSp>
        <p:nvGrpSpPr>
          <p:cNvPr id="20" name="Group 19"/>
          <p:cNvGrpSpPr>
            <a:grpSpLocks noChangeAspect="1"/>
          </p:cNvGrpSpPr>
          <p:nvPr/>
        </p:nvGrpSpPr>
        <p:grpSpPr>
          <a:xfrm>
            <a:off x="216024" y="4902280"/>
            <a:ext cx="3063174" cy="1911096"/>
            <a:chOff x="0" y="4846320"/>
            <a:chExt cx="3224393" cy="2011680"/>
          </a:xfrm>
        </p:grpSpPr>
        <p:pic>
          <p:nvPicPr>
            <p:cNvPr id="13" name="Picture 1"/>
            <p:cNvPicPr>
              <a:picLocks noChangeAspect="1"/>
            </p:cNvPicPr>
            <p:nvPr/>
          </p:nvPicPr>
          <p:blipFill>
            <a:blip r:embed="rId4" cstate="print"/>
            <a:srcRect/>
            <a:stretch>
              <a:fillRect/>
            </a:stretch>
          </p:blipFill>
          <p:spPr bwMode="auto">
            <a:xfrm>
              <a:off x="0" y="4846320"/>
              <a:ext cx="3224393" cy="2011680"/>
            </a:xfrm>
            <a:prstGeom prst="rect">
              <a:avLst/>
            </a:prstGeom>
            <a:noFill/>
            <a:ln w="9525">
              <a:noFill/>
              <a:miter lim="800000"/>
              <a:headEnd/>
              <a:tailEnd/>
            </a:ln>
          </p:spPr>
        </p:pic>
        <p:sp>
          <p:nvSpPr>
            <p:cNvPr id="15" name="Rectangle 4"/>
            <p:cNvSpPr>
              <a:spLocks noChangeArrowheads="1"/>
            </p:cNvSpPr>
            <p:nvPr/>
          </p:nvSpPr>
          <p:spPr bwMode="auto">
            <a:xfrm>
              <a:off x="2422727" y="6534835"/>
              <a:ext cx="801666" cy="323165"/>
            </a:xfrm>
            <a:prstGeom prst="rect">
              <a:avLst/>
            </a:prstGeom>
            <a:noFill/>
            <a:ln w="9525">
              <a:noFill/>
              <a:miter lim="800000"/>
              <a:headEnd/>
              <a:tailEnd/>
            </a:ln>
          </p:spPr>
          <p:txBody>
            <a:bodyPr wrap="square" anchor="ctr">
              <a:spAutoFit/>
            </a:bodyPr>
            <a:lstStyle/>
            <a:p>
              <a:pPr indent="-273050" algn="ctr" eaLnBrk="1" hangingPunct="1"/>
              <a:r>
                <a:rPr lang="en-US" altLang="en-US" sz="1400" b="1" i="1" dirty="0" err="1">
                  <a:solidFill>
                    <a:srgbClr val="FF0000"/>
                  </a:solidFill>
                  <a:latin typeface="Calibri" pitchFamily="34" charset="0"/>
                  <a:cs typeface="Calibri" pitchFamily="34" charset="0"/>
                </a:rPr>
                <a:t>Siret</a:t>
              </a:r>
              <a:endParaRPr lang="en-US" altLang="en-US" sz="1400" b="1" i="1" dirty="0">
                <a:solidFill>
                  <a:srgbClr val="FF0000"/>
                </a:solidFill>
                <a:latin typeface="Calibri" pitchFamily="34" charset="0"/>
                <a:cs typeface="Calibri" pitchFamily="34" charset="0"/>
              </a:endParaRPr>
            </a:p>
          </p:txBody>
        </p:sp>
      </p:grpSp>
      <p:grpSp>
        <p:nvGrpSpPr>
          <p:cNvPr id="21" name="Group 20"/>
          <p:cNvGrpSpPr>
            <a:grpSpLocks noChangeAspect="1"/>
          </p:cNvGrpSpPr>
          <p:nvPr/>
        </p:nvGrpSpPr>
        <p:grpSpPr>
          <a:xfrm>
            <a:off x="216024" y="2904710"/>
            <a:ext cx="3079049" cy="1914003"/>
            <a:chOff x="3491880" y="2564904"/>
            <a:chExt cx="3241104" cy="2014740"/>
          </a:xfrm>
        </p:grpSpPr>
        <p:pic>
          <p:nvPicPr>
            <p:cNvPr id="17" name="Picture 9"/>
            <p:cNvPicPr>
              <a:picLocks noChangeAspect="1"/>
            </p:cNvPicPr>
            <p:nvPr/>
          </p:nvPicPr>
          <p:blipFill>
            <a:blip r:embed="rId5" cstate="print"/>
            <a:srcRect/>
            <a:stretch>
              <a:fillRect/>
            </a:stretch>
          </p:blipFill>
          <p:spPr bwMode="auto">
            <a:xfrm>
              <a:off x="3491880" y="2564904"/>
              <a:ext cx="3224925" cy="2011680"/>
            </a:xfrm>
            <a:prstGeom prst="rect">
              <a:avLst/>
            </a:prstGeom>
            <a:noFill/>
            <a:ln w="9525">
              <a:noFill/>
              <a:miter lim="800000"/>
              <a:headEnd/>
              <a:tailEnd/>
            </a:ln>
          </p:spPr>
        </p:pic>
        <p:sp>
          <p:nvSpPr>
            <p:cNvPr id="18" name="Rectangle 4"/>
            <p:cNvSpPr>
              <a:spLocks noChangeArrowheads="1"/>
            </p:cNvSpPr>
            <p:nvPr/>
          </p:nvSpPr>
          <p:spPr bwMode="auto">
            <a:xfrm>
              <a:off x="5931318" y="4256479"/>
              <a:ext cx="801666" cy="323165"/>
            </a:xfrm>
            <a:prstGeom prst="rect">
              <a:avLst/>
            </a:prstGeom>
            <a:noFill/>
            <a:ln w="9525">
              <a:noFill/>
              <a:miter lim="800000"/>
              <a:headEnd/>
              <a:tailEnd/>
            </a:ln>
          </p:spPr>
          <p:txBody>
            <a:bodyPr wrap="square" anchor="ctr">
              <a:spAutoFit/>
            </a:bodyPr>
            <a:lstStyle/>
            <a:p>
              <a:pPr indent="-273050" algn="ctr" eaLnBrk="1" hangingPunct="1"/>
              <a:r>
                <a:rPr lang="en-US" altLang="en-US" sz="1400" b="1" i="1" dirty="0" err="1">
                  <a:solidFill>
                    <a:srgbClr val="FF0000"/>
                  </a:solidFill>
                  <a:latin typeface="Calibri" pitchFamily="34" charset="0"/>
                  <a:cs typeface="Calibri" pitchFamily="34" charset="0"/>
                </a:rPr>
                <a:t>Olt</a:t>
              </a:r>
              <a:endParaRPr lang="en-US" altLang="en-US" sz="1400" b="1" i="1" dirty="0">
                <a:solidFill>
                  <a:srgbClr val="FF0000"/>
                </a:solidFill>
                <a:latin typeface="Calibri" pitchFamily="34" charset="0"/>
                <a:cs typeface="Calibri" pitchFamily="34" charset="0"/>
              </a:endParaRPr>
            </a:p>
          </p:txBody>
        </p:sp>
      </p:grpSp>
      <p:sp>
        <p:nvSpPr>
          <p:cNvPr id="22" name="Rectangle 4"/>
          <p:cNvSpPr>
            <a:spLocks noChangeArrowheads="1"/>
          </p:cNvSpPr>
          <p:nvPr/>
        </p:nvSpPr>
        <p:spPr bwMode="auto">
          <a:xfrm>
            <a:off x="5004048" y="0"/>
            <a:ext cx="3914482" cy="1077218"/>
          </a:xfrm>
          <a:prstGeom prst="rect">
            <a:avLst/>
          </a:prstGeom>
          <a:noFill/>
          <a:ln w="9525">
            <a:noFill/>
            <a:miter lim="800000"/>
            <a:headEnd/>
            <a:tailEnd/>
          </a:ln>
        </p:spPr>
        <p:txBody>
          <a:bodyPr wrap="square" anchor="ctr">
            <a:spAutoFit/>
          </a:bodyPr>
          <a:lstStyle/>
          <a:p>
            <a:pPr indent="-273050" algn="r" eaLnBrk="1" hangingPunct="1"/>
            <a:r>
              <a:rPr lang="en-US" altLang="en-US" sz="1600" b="1" i="1" dirty="0" smtClean="0">
                <a:latin typeface="Calibri" pitchFamily="34" charset="0"/>
                <a:cs typeface="Calibri" pitchFamily="34" charset="0"/>
              </a:rPr>
              <a:t>Relative variation (%) for the maximum discharges with 100 years return period (1%), computed for the future period 2021-2050 comparing to the reference period</a:t>
            </a:r>
            <a:endParaRPr lang="en-US" altLang="en-US" sz="1600" b="1" i="1" dirty="0">
              <a:latin typeface="Calibri" pitchFamily="34" charset="0"/>
              <a:cs typeface="Calibri" pitchFamily="34" charset="0"/>
            </a:endParaRPr>
          </a:p>
        </p:txBody>
      </p:sp>
      <p:grpSp>
        <p:nvGrpSpPr>
          <p:cNvPr id="33" name="Group 32"/>
          <p:cNvGrpSpPr>
            <a:grpSpLocks noChangeAspect="1"/>
          </p:cNvGrpSpPr>
          <p:nvPr/>
        </p:nvGrpSpPr>
        <p:grpSpPr>
          <a:xfrm>
            <a:off x="5641346" y="1126652"/>
            <a:ext cx="3277184" cy="1861530"/>
            <a:chOff x="0" y="1036871"/>
            <a:chExt cx="4045906" cy="2298185"/>
          </a:xfrm>
        </p:grpSpPr>
        <p:pic>
          <p:nvPicPr>
            <p:cNvPr id="26" name="Picture 6"/>
            <p:cNvPicPr>
              <a:picLocks noChangeAspect="1"/>
            </p:cNvPicPr>
            <p:nvPr/>
          </p:nvPicPr>
          <p:blipFill>
            <a:blip r:embed="rId6" cstate="print"/>
            <a:srcRect/>
            <a:stretch>
              <a:fillRect/>
            </a:stretch>
          </p:blipFill>
          <p:spPr bwMode="auto">
            <a:xfrm>
              <a:off x="0" y="1049056"/>
              <a:ext cx="4024939" cy="2286000"/>
            </a:xfrm>
            <a:prstGeom prst="rect">
              <a:avLst/>
            </a:prstGeom>
            <a:noFill/>
            <a:ln w="9525">
              <a:noFill/>
              <a:miter lim="800000"/>
              <a:headEnd/>
              <a:tailEnd/>
            </a:ln>
          </p:spPr>
        </p:pic>
        <p:sp>
          <p:nvSpPr>
            <p:cNvPr id="29" name="Rectangle 4"/>
            <p:cNvSpPr>
              <a:spLocks noChangeArrowheads="1"/>
            </p:cNvSpPr>
            <p:nvPr/>
          </p:nvSpPr>
          <p:spPr bwMode="auto">
            <a:xfrm>
              <a:off x="2956144" y="1036871"/>
              <a:ext cx="1089762" cy="379972"/>
            </a:xfrm>
            <a:prstGeom prst="rect">
              <a:avLst/>
            </a:prstGeom>
            <a:noFill/>
            <a:ln w="9525">
              <a:noFill/>
              <a:miter lim="800000"/>
              <a:headEnd/>
              <a:tailEnd/>
            </a:ln>
          </p:spPr>
          <p:txBody>
            <a:bodyPr wrap="square" anchor="ctr">
              <a:spAutoFit/>
            </a:bodyPr>
            <a:lstStyle/>
            <a:p>
              <a:pPr indent="-273050" algn="ctr" eaLnBrk="1" hangingPunct="1"/>
              <a:r>
                <a:rPr lang="vi-VN" altLang="en-US" sz="1400" b="1" i="1" dirty="0">
                  <a:solidFill>
                    <a:srgbClr val="FF0000"/>
                  </a:solidFill>
                  <a:latin typeface="Calibri" pitchFamily="34" charset="0"/>
                  <a:cs typeface="Calibri" pitchFamily="34" charset="0"/>
                </a:rPr>
                <a:t>Crişul Alb</a:t>
              </a:r>
              <a:endParaRPr lang="en-US" altLang="en-US" sz="1400" b="1" i="1" dirty="0">
                <a:solidFill>
                  <a:srgbClr val="FF0000"/>
                </a:solidFill>
                <a:latin typeface="Calibri" pitchFamily="34" charset="0"/>
                <a:cs typeface="Calibri" pitchFamily="34" charset="0"/>
              </a:endParaRPr>
            </a:p>
          </p:txBody>
        </p:sp>
      </p:grpSp>
      <p:grpSp>
        <p:nvGrpSpPr>
          <p:cNvPr id="35" name="Group 34"/>
          <p:cNvGrpSpPr>
            <a:grpSpLocks noChangeAspect="1"/>
          </p:cNvGrpSpPr>
          <p:nvPr/>
        </p:nvGrpSpPr>
        <p:grpSpPr>
          <a:xfrm>
            <a:off x="5664582" y="4938710"/>
            <a:ext cx="3253948" cy="1874666"/>
            <a:chOff x="5126780" y="4572000"/>
            <a:chExt cx="4017220" cy="2314402"/>
          </a:xfrm>
        </p:grpSpPr>
        <p:pic>
          <p:nvPicPr>
            <p:cNvPr id="23" name="Picture 4"/>
            <p:cNvPicPr>
              <a:picLocks noChangeAspect="1"/>
            </p:cNvPicPr>
            <p:nvPr/>
          </p:nvPicPr>
          <p:blipFill>
            <a:blip r:embed="rId7" cstate="print"/>
            <a:srcRect/>
            <a:stretch>
              <a:fillRect/>
            </a:stretch>
          </p:blipFill>
          <p:spPr bwMode="auto">
            <a:xfrm>
              <a:off x="5126780" y="4572000"/>
              <a:ext cx="4017220" cy="2286000"/>
            </a:xfrm>
            <a:prstGeom prst="rect">
              <a:avLst/>
            </a:prstGeom>
            <a:noFill/>
            <a:ln w="9525">
              <a:noFill/>
              <a:miter lim="800000"/>
              <a:headEnd/>
              <a:tailEnd/>
            </a:ln>
          </p:spPr>
        </p:pic>
        <p:sp>
          <p:nvSpPr>
            <p:cNvPr id="30" name="Rectangle 4"/>
            <p:cNvSpPr>
              <a:spLocks noChangeArrowheads="1"/>
            </p:cNvSpPr>
            <p:nvPr/>
          </p:nvSpPr>
          <p:spPr bwMode="auto">
            <a:xfrm>
              <a:off x="8342335" y="6506430"/>
              <a:ext cx="801665" cy="379972"/>
            </a:xfrm>
            <a:prstGeom prst="rect">
              <a:avLst/>
            </a:prstGeom>
            <a:noFill/>
            <a:ln w="9525">
              <a:noFill/>
              <a:miter lim="800000"/>
              <a:headEnd/>
              <a:tailEnd/>
            </a:ln>
          </p:spPr>
          <p:txBody>
            <a:bodyPr wrap="square" anchor="ctr">
              <a:spAutoFit/>
            </a:bodyPr>
            <a:lstStyle/>
            <a:p>
              <a:pPr indent="-273050" algn="ctr" eaLnBrk="1" hangingPunct="1"/>
              <a:r>
                <a:rPr lang="en-US" altLang="en-US" sz="1400" b="1" i="1" dirty="0" err="1">
                  <a:solidFill>
                    <a:srgbClr val="FF0000"/>
                  </a:solidFill>
                  <a:latin typeface="Calibri" pitchFamily="34" charset="0"/>
                  <a:cs typeface="Calibri" pitchFamily="34" charset="0"/>
                </a:rPr>
                <a:t>Siret</a:t>
              </a:r>
              <a:endParaRPr lang="en-US" altLang="en-US" sz="1400" b="1" i="1" dirty="0">
                <a:solidFill>
                  <a:srgbClr val="FF0000"/>
                </a:solidFill>
                <a:latin typeface="Calibri" pitchFamily="34" charset="0"/>
                <a:cs typeface="Calibri" pitchFamily="34" charset="0"/>
              </a:endParaRPr>
            </a:p>
          </p:txBody>
        </p:sp>
      </p:grpSp>
      <p:grpSp>
        <p:nvGrpSpPr>
          <p:cNvPr id="34" name="Group 33"/>
          <p:cNvGrpSpPr>
            <a:grpSpLocks noChangeAspect="1"/>
          </p:cNvGrpSpPr>
          <p:nvPr/>
        </p:nvGrpSpPr>
        <p:grpSpPr>
          <a:xfrm>
            <a:off x="5664584" y="3037616"/>
            <a:ext cx="3253946" cy="1851660"/>
            <a:chOff x="3688923" y="2489550"/>
            <a:chExt cx="4017217" cy="2286000"/>
          </a:xfrm>
        </p:grpSpPr>
        <p:pic>
          <p:nvPicPr>
            <p:cNvPr id="31" name="Picture 4"/>
            <p:cNvPicPr>
              <a:picLocks noChangeAspect="1"/>
            </p:cNvPicPr>
            <p:nvPr/>
          </p:nvPicPr>
          <p:blipFill>
            <a:blip r:embed="rId8" cstate="print"/>
            <a:srcRect/>
            <a:stretch>
              <a:fillRect/>
            </a:stretch>
          </p:blipFill>
          <p:spPr bwMode="auto">
            <a:xfrm>
              <a:off x="3688923" y="2489550"/>
              <a:ext cx="4017217" cy="2286000"/>
            </a:xfrm>
            <a:prstGeom prst="rect">
              <a:avLst/>
            </a:prstGeom>
            <a:noFill/>
            <a:ln w="9525">
              <a:noFill/>
              <a:miter lim="800000"/>
              <a:headEnd/>
              <a:tailEnd/>
            </a:ln>
          </p:spPr>
        </p:pic>
        <p:sp>
          <p:nvSpPr>
            <p:cNvPr id="32" name="Rectangle 4"/>
            <p:cNvSpPr>
              <a:spLocks noChangeArrowheads="1"/>
            </p:cNvSpPr>
            <p:nvPr/>
          </p:nvSpPr>
          <p:spPr bwMode="auto">
            <a:xfrm>
              <a:off x="4073046" y="4180904"/>
              <a:ext cx="801667" cy="379972"/>
            </a:xfrm>
            <a:prstGeom prst="rect">
              <a:avLst/>
            </a:prstGeom>
            <a:noFill/>
            <a:ln w="9525">
              <a:noFill/>
              <a:miter lim="800000"/>
              <a:headEnd/>
              <a:tailEnd/>
            </a:ln>
          </p:spPr>
          <p:txBody>
            <a:bodyPr wrap="square" anchor="ctr">
              <a:spAutoFit/>
            </a:bodyPr>
            <a:lstStyle/>
            <a:p>
              <a:pPr indent="-273050" algn="ctr" eaLnBrk="1" hangingPunct="1"/>
              <a:r>
                <a:rPr lang="en-US" altLang="en-US" sz="1400" b="1" i="1" dirty="0" err="1">
                  <a:solidFill>
                    <a:srgbClr val="FF0000"/>
                  </a:solidFill>
                  <a:latin typeface="Calibri" pitchFamily="34" charset="0"/>
                  <a:cs typeface="Calibri" pitchFamily="34" charset="0"/>
                </a:rPr>
                <a:t>Olt</a:t>
              </a:r>
              <a:endParaRPr lang="en-US" altLang="en-US" sz="1400" b="1" i="1" dirty="0">
                <a:solidFill>
                  <a:srgbClr val="FF0000"/>
                </a:solidFill>
                <a:latin typeface="Calibri" pitchFamily="34" charset="0"/>
                <a:cs typeface="Calibri" pitchFamily="34" charset="0"/>
              </a:endParaRPr>
            </a:p>
          </p:txBody>
        </p:sp>
      </p:grpSp>
      <p:sp>
        <p:nvSpPr>
          <p:cNvPr id="36" name="Rectangle 35"/>
          <p:cNvSpPr/>
          <p:nvPr/>
        </p:nvSpPr>
        <p:spPr>
          <a:xfrm>
            <a:off x="3275856" y="1294596"/>
            <a:ext cx="2304256" cy="4924425"/>
          </a:xfrm>
          <a:prstGeom prst="rect">
            <a:avLst/>
          </a:prstGeom>
        </p:spPr>
        <p:txBody>
          <a:bodyPr wrap="square">
            <a:spAutoFit/>
          </a:bodyPr>
          <a:lstStyle/>
          <a:p>
            <a:pPr algn="just">
              <a:spcAft>
                <a:spcPts val="600"/>
              </a:spcAft>
            </a:pPr>
            <a:r>
              <a:rPr lang="en-US" sz="1600" b="1" dirty="0" smtClean="0">
                <a:solidFill>
                  <a:schemeClr val="tx1">
                    <a:lumMod val="65000"/>
                    <a:lumOff val="35000"/>
                  </a:schemeClr>
                </a:solidFill>
                <a:latin typeface="Calibri" pitchFamily="34" charset="0"/>
                <a:cs typeface="Calibri" pitchFamily="34" charset="0"/>
              </a:rPr>
              <a:t>The climate change signal is different from one model to another. But generally the models estimation are in line with actual trends.</a:t>
            </a:r>
          </a:p>
          <a:p>
            <a:pPr algn="just">
              <a:spcAft>
                <a:spcPts val="600"/>
              </a:spcAft>
            </a:pPr>
            <a:r>
              <a:rPr lang="en-US" sz="1600" b="1" dirty="0" smtClean="0">
                <a:solidFill>
                  <a:schemeClr val="tx1">
                    <a:lumMod val="65000"/>
                    <a:lumOff val="35000"/>
                  </a:schemeClr>
                </a:solidFill>
                <a:latin typeface="Calibri" pitchFamily="34" charset="0"/>
                <a:cs typeface="Calibri" pitchFamily="34" charset="0"/>
              </a:rPr>
              <a:t>The models estimate a significant change of runoff values and annual hydrograph by shifting the maximum monthly average discharge value to the beginning of the year.</a:t>
            </a:r>
          </a:p>
          <a:p>
            <a:pPr algn="just">
              <a:spcAft>
                <a:spcPts val="600"/>
              </a:spcAft>
            </a:pPr>
            <a:r>
              <a:rPr lang="en-US" sz="1600" b="1" dirty="0" smtClean="0">
                <a:solidFill>
                  <a:schemeClr val="tx1">
                    <a:lumMod val="65000"/>
                    <a:lumOff val="35000"/>
                  </a:schemeClr>
                </a:solidFill>
                <a:latin typeface="Calibri" pitchFamily="34" charset="0"/>
                <a:cs typeface="Calibri" pitchFamily="34" charset="0"/>
              </a:rPr>
              <a:t>The climate change could especially impact upstream and small basins subject to flash floods and pluvial floods</a:t>
            </a:r>
          </a:p>
        </p:txBody>
      </p:sp>
    </p:spTree>
    <p:extLst>
      <p:ext uri="{BB962C8B-B14F-4D97-AF65-F5344CB8AC3E}">
        <p14:creationId xmlns="" xmlns:p14="http://schemas.microsoft.com/office/powerpoint/2010/main" val="256188314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idx="1"/>
          </p:nvPr>
        </p:nvSpPr>
        <p:spPr>
          <a:xfrm>
            <a:off x="137160" y="914400"/>
            <a:ext cx="8869680" cy="4955203"/>
          </a:xfrm>
        </p:spPr>
        <p:txBody>
          <a:bodyPr wrap="square">
            <a:spAutoFit/>
          </a:bodyPr>
          <a:lstStyle/>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There are several methodological approaches for flood risk, with various degrees of complexity. </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Under the Floods Directive, flood risk is defined by the association between the probability of a flood and potential adverse consequences for human health, environment, cultural heritage and economic activities.</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Other approaches quantify the effects using two distinct elements, namely exposure and vulnerability. </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own developed method is based on an international report, the risk assessment using a matrix as a function of the hazard level (P1, P2, P3) and exposure class (E0, E1, E2, E3). </a:t>
            </a:r>
          </a:p>
          <a:p>
            <a:pPr indent="-365760" algn="just">
              <a:spcBef>
                <a:spcPts val="600"/>
              </a:spcBef>
              <a:buSzPct val="95000"/>
              <a:buFont typeface="Wingdings" pitchFamily="2" charset="2"/>
              <a:buChar char="Ü"/>
              <a:defRPr/>
            </a:pPr>
            <a:endParaRPr lang="en-US" sz="2200" b="1" dirty="0" smtClean="0">
              <a:latin typeface="Calibri" pitchFamily="34" charset="0"/>
              <a:cs typeface="Calibri" pitchFamily="34" charset="0"/>
            </a:endParaRPr>
          </a:p>
          <a:p>
            <a:pPr indent="-365760" algn="just">
              <a:spcBef>
                <a:spcPts val="600"/>
              </a:spcBef>
              <a:buSzPct val="95000"/>
              <a:buFont typeface="Wingdings" pitchFamily="2" charset="2"/>
              <a:buChar char="Ü"/>
              <a:defRPr/>
            </a:pPr>
            <a:endParaRPr lang="en-US" sz="2200" b="1" dirty="0" smtClean="0">
              <a:latin typeface="Calibri" pitchFamily="34" charset="0"/>
              <a:cs typeface="Calibri" pitchFamily="34" charset="0"/>
            </a:endParaRPr>
          </a:p>
        </p:txBody>
      </p:sp>
      <p:sp>
        <p:nvSpPr>
          <p:cNvPr id="6" name="Title 5"/>
          <p:cNvSpPr>
            <a:spLocks noGrp="1"/>
          </p:cNvSpPr>
          <p:nvPr>
            <p:ph type="title"/>
          </p:nvPr>
        </p:nvSpPr>
        <p:spPr>
          <a:xfrm>
            <a:off x="182880" y="0"/>
            <a:ext cx="8507288" cy="822960"/>
          </a:xfrm>
          <a:ln w="25400"/>
        </p:spPr>
        <p:txBody>
          <a:bodyPr>
            <a:normAutofit/>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RISK MAPS</a:t>
            </a:r>
          </a:p>
        </p:txBody>
      </p:sp>
      <p:graphicFrame>
        <p:nvGraphicFramePr>
          <p:cNvPr id="4" name="Table 3"/>
          <p:cNvGraphicFramePr>
            <a:graphicFrameLocks noGrp="1"/>
          </p:cNvGraphicFramePr>
          <p:nvPr/>
        </p:nvGraphicFramePr>
        <p:xfrm>
          <a:off x="4139952" y="5085184"/>
          <a:ext cx="4882515" cy="1725168"/>
        </p:xfrm>
        <a:graphic>
          <a:graphicData uri="http://schemas.openxmlformats.org/drawingml/2006/table">
            <a:tbl>
              <a:tblPr/>
              <a:tblGrid>
                <a:gridCol w="756285"/>
                <a:gridCol w="680085"/>
                <a:gridCol w="756285"/>
                <a:gridCol w="896620"/>
                <a:gridCol w="896620"/>
                <a:gridCol w="896620"/>
              </a:tblGrid>
              <a:tr h="0">
                <a:tc rowSpan="3" gridSpan="3">
                  <a:txBody>
                    <a:bodyPr/>
                    <a:lstStyle/>
                    <a:p>
                      <a:pPr algn="ctr">
                        <a:lnSpc>
                          <a:spcPct val="110000"/>
                        </a:lnSpc>
                        <a:spcAft>
                          <a:spcPts val="0"/>
                        </a:spcAft>
                      </a:pPr>
                      <a:r>
                        <a:rPr lang="en-GB" sz="1100" b="1" dirty="0">
                          <a:latin typeface="Arial"/>
                          <a:ea typeface="Times New Roman"/>
                          <a:cs typeface="Arial"/>
                        </a:rPr>
                        <a:t>RISK</a:t>
                      </a:r>
                      <a:endParaRPr lang="en-US" sz="1100" dirty="0">
                        <a:latin typeface="Arial"/>
                        <a:ea typeface="Times New Roman"/>
                        <a:cs typeface="Times New Roman"/>
                      </a:endParaRPr>
                    </a:p>
                  </a:txBody>
                  <a:tcPr marL="36195" marR="36195" marT="36195" marB="3619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rowSpan="3" hMerge="1">
                  <a:txBody>
                    <a:bodyPr/>
                    <a:lstStyle/>
                    <a:p>
                      <a:endParaRPr lang="en-US"/>
                    </a:p>
                  </a:txBody>
                  <a:tcPr/>
                </a:tc>
                <a:tc rowSpan="3" hMerge="1">
                  <a:txBody>
                    <a:bodyPr/>
                    <a:lstStyle/>
                    <a:p>
                      <a:endParaRPr lang="en-US"/>
                    </a:p>
                  </a:txBody>
                  <a:tcPr/>
                </a:tc>
                <a:tc gridSpan="3">
                  <a:txBody>
                    <a:bodyPr/>
                    <a:lstStyle/>
                    <a:p>
                      <a:pPr algn="ctr">
                        <a:lnSpc>
                          <a:spcPct val="110000"/>
                        </a:lnSpc>
                        <a:spcAft>
                          <a:spcPts val="0"/>
                        </a:spcAft>
                      </a:pPr>
                      <a:r>
                        <a:rPr lang="en-GB" sz="1100" b="1">
                          <a:latin typeface="Arial"/>
                          <a:ea typeface="Times New Roman"/>
                          <a:cs typeface="Arial"/>
                        </a:rPr>
                        <a:t>Hazard class</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r>
              <a:tr h="0">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a:lnSpc>
                          <a:spcPct val="110000"/>
                        </a:lnSpc>
                        <a:spcAft>
                          <a:spcPts val="0"/>
                        </a:spcAft>
                      </a:pPr>
                      <a:r>
                        <a:rPr lang="en-GB" sz="1100" b="1">
                          <a:latin typeface="Arial"/>
                          <a:ea typeface="Times New Roman"/>
                          <a:cs typeface="Arial"/>
                        </a:rPr>
                        <a:t>H1</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ctr">
                        <a:lnSpc>
                          <a:spcPct val="110000"/>
                        </a:lnSpc>
                        <a:spcAft>
                          <a:spcPts val="0"/>
                        </a:spcAft>
                      </a:pPr>
                      <a:r>
                        <a:rPr lang="en-GB" sz="1100" b="1">
                          <a:latin typeface="Arial"/>
                          <a:ea typeface="Times New Roman"/>
                          <a:cs typeface="Arial"/>
                        </a:rPr>
                        <a:t>H2</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ctr">
                        <a:lnSpc>
                          <a:spcPct val="110000"/>
                        </a:lnSpc>
                        <a:spcAft>
                          <a:spcPts val="0"/>
                        </a:spcAft>
                      </a:pPr>
                      <a:r>
                        <a:rPr lang="en-GB" sz="1100" b="1">
                          <a:latin typeface="Arial"/>
                          <a:ea typeface="Times New Roman"/>
                          <a:cs typeface="Arial"/>
                        </a:rPr>
                        <a:t>H3</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r>
              <a:tr h="0">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a:lnSpc>
                          <a:spcPct val="110000"/>
                        </a:lnSpc>
                        <a:spcAft>
                          <a:spcPts val="0"/>
                        </a:spcAft>
                      </a:pPr>
                      <a:r>
                        <a:rPr lang="en-GB" sz="1100" b="1">
                          <a:latin typeface="Arial"/>
                          <a:ea typeface="Times New Roman"/>
                          <a:cs typeface="Arial"/>
                        </a:rPr>
                        <a:t>Low </a:t>
                      </a:r>
                      <a:endParaRPr lang="en-US" sz="1100">
                        <a:latin typeface="Arial"/>
                        <a:ea typeface="Times New Roman"/>
                        <a:cs typeface="Times New Roman"/>
                      </a:endParaRPr>
                    </a:p>
                    <a:p>
                      <a:pPr algn="ctr">
                        <a:lnSpc>
                          <a:spcPct val="110000"/>
                        </a:lnSpc>
                        <a:spcAft>
                          <a:spcPts val="0"/>
                        </a:spcAft>
                      </a:pPr>
                      <a:r>
                        <a:rPr lang="en-GB" sz="1100" b="1">
                          <a:latin typeface="Arial"/>
                          <a:ea typeface="Times New Roman"/>
                          <a:cs typeface="Arial"/>
                        </a:rPr>
                        <a:t>(&lt;0.5)</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0"/>
                        </a:spcAft>
                      </a:pPr>
                      <a:r>
                        <a:rPr lang="en-GB" sz="1100" b="1">
                          <a:latin typeface="Arial"/>
                          <a:ea typeface="Times New Roman"/>
                          <a:cs typeface="Arial"/>
                        </a:rPr>
                        <a:t>Medium</a:t>
                      </a:r>
                      <a:endParaRPr lang="en-US" sz="1100">
                        <a:latin typeface="Arial"/>
                        <a:ea typeface="Times New Roman"/>
                        <a:cs typeface="Times New Roman"/>
                      </a:endParaRPr>
                    </a:p>
                    <a:p>
                      <a:pPr algn="ctr">
                        <a:lnSpc>
                          <a:spcPct val="110000"/>
                        </a:lnSpc>
                        <a:spcAft>
                          <a:spcPts val="0"/>
                        </a:spcAft>
                      </a:pPr>
                      <a:r>
                        <a:rPr lang="en-GB" sz="1100" b="1">
                          <a:latin typeface="Arial"/>
                          <a:ea typeface="Times New Roman"/>
                          <a:cs typeface="Arial"/>
                        </a:rPr>
                        <a:t>(</a:t>
                      </a:r>
                      <a:r>
                        <a:rPr lang="fr-FR" sz="1100" b="1">
                          <a:latin typeface="Arial"/>
                          <a:ea typeface="Times New Roman"/>
                          <a:cs typeface="Times New Roman"/>
                        </a:rPr>
                        <a:t>0.5-1.5</a:t>
                      </a:r>
                      <a:r>
                        <a:rPr lang="en-GB" sz="1100" b="1">
                          <a:latin typeface="Arial"/>
                          <a:ea typeface="Times New Roman"/>
                          <a:cs typeface="Arial"/>
                        </a:rPr>
                        <a:t>)</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0"/>
                        </a:spcAft>
                      </a:pPr>
                      <a:r>
                        <a:rPr lang="en-GB" sz="1100" b="1">
                          <a:latin typeface="Arial"/>
                          <a:ea typeface="Times New Roman"/>
                          <a:cs typeface="Arial"/>
                        </a:rPr>
                        <a:t>High</a:t>
                      </a:r>
                      <a:endParaRPr lang="en-US" sz="1100">
                        <a:latin typeface="Arial"/>
                        <a:ea typeface="Times New Roman"/>
                        <a:cs typeface="Times New Roman"/>
                      </a:endParaRPr>
                    </a:p>
                    <a:p>
                      <a:pPr algn="ctr">
                        <a:lnSpc>
                          <a:spcPct val="110000"/>
                        </a:lnSpc>
                        <a:spcAft>
                          <a:spcPts val="0"/>
                        </a:spcAft>
                      </a:pPr>
                      <a:r>
                        <a:rPr lang="en-GB" sz="1100" b="1">
                          <a:latin typeface="Arial"/>
                          <a:ea typeface="Times New Roman"/>
                          <a:cs typeface="Arial"/>
                        </a:rPr>
                        <a:t>(&gt;1.5)</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r>
              <a:tr h="0">
                <a:tc rowSpan="3">
                  <a:txBody>
                    <a:bodyPr/>
                    <a:lstStyle/>
                    <a:p>
                      <a:pPr algn="ctr">
                        <a:lnSpc>
                          <a:spcPct val="110000"/>
                        </a:lnSpc>
                        <a:spcAft>
                          <a:spcPts val="0"/>
                        </a:spcAft>
                      </a:pPr>
                      <a:r>
                        <a:rPr lang="en-GB" sz="1100" b="1">
                          <a:latin typeface="Arial"/>
                          <a:ea typeface="Times New Roman"/>
                          <a:cs typeface="Arial"/>
                        </a:rPr>
                        <a:t>Vulnerability</a:t>
                      </a:r>
                      <a:endParaRPr lang="en-US" sz="1100">
                        <a:latin typeface="Arial"/>
                        <a:ea typeface="Times New Roman"/>
                        <a:cs typeface="Times New Roman"/>
                      </a:endParaRPr>
                    </a:p>
                  </a:txBody>
                  <a:tcPr marL="36195" marR="36195" marT="36195" marB="36195"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Bef>
                          <a:spcPts val="200"/>
                        </a:spcBef>
                        <a:spcAft>
                          <a:spcPts val="200"/>
                        </a:spcAft>
                      </a:pPr>
                      <a:r>
                        <a:rPr lang="en-GB" sz="1100" b="1">
                          <a:latin typeface="Arial"/>
                          <a:ea typeface="Times New Roman"/>
                          <a:cs typeface="Arial"/>
                        </a:rPr>
                        <a:t>V1</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ctr">
                        <a:lnSpc>
                          <a:spcPct val="110000"/>
                        </a:lnSpc>
                        <a:spcBef>
                          <a:spcPts val="200"/>
                        </a:spcBef>
                        <a:spcAft>
                          <a:spcPts val="200"/>
                        </a:spcAft>
                      </a:pPr>
                      <a:r>
                        <a:rPr lang="en-GB" sz="1100" b="1">
                          <a:latin typeface="Arial"/>
                          <a:ea typeface="Times New Roman"/>
                          <a:cs typeface="Arial"/>
                        </a:rPr>
                        <a:t>Low</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Bef>
                          <a:spcPts val="200"/>
                        </a:spcBef>
                        <a:spcAft>
                          <a:spcPts val="200"/>
                        </a:spcAft>
                      </a:pPr>
                      <a:r>
                        <a:rPr lang="en-GB" sz="1100">
                          <a:latin typeface="Arial"/>
                          <a:ea typeface="Times New Roman"/>
                          <a:cs typeface="Arial"/>
                        </a:rPr>
                        <a:t>R0</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10000"/>
                        </a:lnSpc>
                        <a:spcBef>
                          <a:spcPts val="200"/>
                        </a:spcBef>
                        <a:spcAft>
                          <a:spcPts val="200"/>
                        </a:spcAft>
                      </a:pPr>
                      <a:r>
                        <a:rPr lang="en-GB" sz="1100">
                          <a:latin typeface="Arial"/>
                          <a:ea typeface="Times New Roman"/>
                          <a:cs typeface="Arial"/>
                        </a:rPr>
                        <a:t>R0</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10000"/>
                        </a:lnSpc>
                        <a:spcBef>
                          <a:spcPts val="200"/>
                        </a:spcBef>
                        <a:spcAft>
                          <a:spcPts val="200"/>
                        </a:spcAft>
                      </a:pPr>
                      <a:r>
                        <a:rPr lang="en-GB" sz="1100">
                          <a:latin typeface="Arial"/>
                          <a:ea typeface="Times New Roman"/>
                          <a:cs typeface="Arial"/>
                        </a:rPr>
                        <a:t>R1</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r>
              <a:tr h="0">
                <a:tc vMerge="1">
                  <a:txBody>
                    <a:bodyPr/>
                    <a:lstStyle/>
                    <a:p>
                      <a:endParaRPr lang="en-US"/>
                    </a:p>
                  </a:txBody>
                  <a:tcPr/>
                </a:tc>
                <a:tc>
                  <a:txBody>
                    <a:bodyPr/>
                    <a:lstStyle/>
                    <a:p>
                      <a:pPr algn="ctr">
                        <a:lnSpc>
                          <a:spcPct val="110000"/>
                        </a:lnSpc>
                        <a:spcBef>
                          <a:spcPts val="200"/>
                        </a:spcBef>
                        <a:spcAft>
                          <a:spcPts val="200"/>
                        </a:spcAft>
                      </a:pPr>
                      <a:r>
                        <a:rPr lang="en-GB" sz="1100" b="1" dirty="0" smtClean="0">
                          <a:latin typeface="Arial"/>
                          <a:ea typeface="Times New Roman"/>
                          <a:cs typeface="Arial"/>
                        </a:rPr>
                        <a:t>V2</a:t>
                      </a:r>
                      <a:endParaRPr lang="en-US" sz="1100" dirty="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ctr">
                        <a:lnSpc>
                          <a:spcPct val="110000"/>
                        </a:lnSpc>
                        <a:spcBef>
                          <a:spcPts val="200"/>
                        </a:spcBef>
                        <a:spcAft>
                          <a:spcPts val="200"/>
                        </a:spcAft>
                      </a:pPr>
                      <a:r>
                        <a:rPr lang="en-GB" sz="1100" b="1">
                          <a:latin typeface="Arial"/>
                          <a:ea typeface="Times New Roman"/>
                          <a:cs typeface="Arial"/>
                        </a:rPr>
                        <a:t>Medium</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Bef>
                          <a:spcPts val="200"/>
                        </a:spcBef>
                        <a:spcAft>
                          <a:spcPts val="200"/>
                        </a:spcAft>
                      </a:pPr>
                      <a:r>
                        <a:rPr lang="en-GB" sz="1100">
                          <a:latin typeface="Arial"/>
                          <a:ea typeface="Times New Roman"/>
                          <a:cs typeface="Arial"/>
                        </a:rPr>
                        <a:t>R1</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a:lnSpc>
                          <a:spcPct val="110000"/>
                        </a:lnSpc>
                        <a:spcBef>
                          <a:spcPts val="200"/>
                        </a:spcBef>
                        <a:spcAft>
                          <a:spcPts val="200"/>
                        </a:spcAft>
                      </a:pPr>
                      <a:r>
                        <a:rPr lang="en-GB" sz="1100">
                          <a:latin typeface="Arial"/>
                          <a:ea typeface="Times New Roman"/>
                          <a:cs typeface="Arial"/>
                        </a:rPr>
                        <a:t>R1</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a:lnSpc>
                          <a:spcPct val="110000"/>
                        </a:lnSpc>
                        <a:spcBef>
                          <a:spcPts val="200"/>
                        </a:spcBef>
                        <a:spcAft>
                          <a:spcPts val="200"/>
                        </a:spcAft>
                      </a:pPr>
                      <a:r>
                        <a:rPr lang="en-GB" sz="1100">
                          <a:latin typeface="Arial"/>
                          <a:ea typeface="Times New Roman"/>
                          <a:cs typeface="Arial"/>
                        </a:rPr>
                        <a:t>R2</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33"/>
                    </a:solidFill>
                  </a:tcPr>
                </a:tc>
              </a:tr>
              <a:tr h="0">
                <a:tc vMerge="1">
                  <a:txBody>
                    <a:bodyPr/>
                    <a:lstStyle/>
                    <a:p>
                      <a:endParaRPr lang="en-US"/>
                    </a:p>
                  </a:txBody>
                  <a:tcPr/>
                </a:tc>
                <a:tc>
                  <a:txBody>
                    <a:bodyPr/>
                    <a:lstStyle/>
                    <a:p>
                      <a:pPr algn="ctr">
                        <a:lnSpc>
                          <a:spcPct val="110000"/>
                        </a:lnSpc>
                        <a:spcBef>
                          <a:spcPts val="200"/>
                        </a:spcBef>
                        <a:spcAft>
                          <a:spcPts val="200"/>
                        </a:spcAft>
                      </a:pPr>
                      <a:r>
                        <a:rPr lang="en-GB" sz="1100" b="1" dirty="0" smtClean="0">
                          <a:latin typeface="Arial"/>
                          <a:ea typeface="Times New Roman"/>
                          <a:cs typeface="Arial"/>
                        </a:rPr>
                        <a:t>V3</a:t>
                      </a:r>
                      <a:endParaRPr lang="en-US" sz="1100" dirty="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4BC96"/>
                    </a:solidFill>
                  </a:tcPr>
                </a:tc>
                <a:tc>
                  <a:txBody>
                    <a:bodyPr/>
                    <a:lstStyle/>
                    <a:p>
                      <a:pPr algn="ctr">
                        <a:lnSpc>
                          <a:spcPct val="110000"/>
                        </a:lnSpc>
                        <a:spcBef>
                          <a:spcPts val="200"/>
                        </a:spcBef>
                        <a:spcAft>
                          <a:spcPts val="200"/>
                        </a:spcAft>
                      </a:pPr>
                      <a:r>
                        <a:rPr lang="en-GB" sz="1100" b="1">
                          <a:latin typeface="Arial"/>
                          <a:ea typeface="Times New Roman"/>
                          <a:cs typeface="Arial"/>
                        </a:rPr>
                        <a:t>High</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Bef>
                          <a:spcPts val="200"/>
                        </a:spcBef>
                        <a:spcAft>
                          <a:spcPts val="200"/>
                        </a:spcAft>
                      </a:pPr>
                      <a:r>
                        <a:rPr lang="en-GB" sz="1100">
                          <a:latin typeface="Arial"/>
                          <a:ea typeface="Times New Roman"/>
                          <a:cs typeface="Arial"/>
                        </a:rPr>
                        <a:t>R1</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99"/>
                    </a:solidFill>
                  </a:tcPr>
                </a:tc>
                <a:tc>
                  <a:txBody>
                    <a:bodyPr/>
                    <a:lstStyle/>
                    <a:p>
                      <a:pPr algn="ctr">
                        <a:lnSpc>
                          <a:spcPct val="110000"/>
                        </a:lnSpc>
                        <a:spcBef>
                          <a:spcPts val="200"/>
                        </a:spcBef>
                        <a:spcAft>
                          <a:spcPts val="200"/>
                        </a:spcAft>
                      </a:pPr>
                      <a:r>
                        <a:rPr lang="en-GB" sz="1100">
                          <a:latin typeface="Arial"/>
                          <a:ea typeface="Times New Roman"/>
                          <a:cs typeface="Arial"/>
                        </a:rPr>
                        <a:t>R2</a:t>
                      </a:r>
                      <a:endParaRPr lang="en-US" sz="110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lnSpc>
                          <a:spcPct val="110000"/>
                        </a:lnSpc>
                        <a:spcBef>
                          <a:spcPts val="200"/>
                        </a:spcBef>
                        <a:spcAft>
                          <a:spcPts val="200"/>
                        </a:spcAft>
                      </a:pPr>
                      <a:r>
                        <a:rPr lang="en-GB" sz="1100" dirty="0">
                          <a:latin typeface="Arial"/>
                          <a:ea typeface="Times New Roman"/>
                          <a:cs typeface="Arial"/>
                        </a:rPr>
                        <a:t>R3</a:t>
                      </a:r>
                      <a:endParaRPr lang="en-US" sz="1100" dirty="0">
                        <a:latin typeface="Arial"/>
                        <a:ea typeface="Times New Roman"/>
                        <a:cs typeface="Times New Roman"/>
                      </a:endParaRPr>
                    </a:p>
                  </a:txBody>
                  <a:tcPr marL="36195" marR="36195" marT="36195" marB="36195"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tr>
            </a:tbl>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l="20660" t="6720" r="26684" b="9281"/>
          <a:stretch>
            <a:fillRect/>
          </a:stretch>
        </p:blipFill>
        <p:spPr bwMode="auto">
          <a:xfrm>
            <a:off x="298808" y="1124744"/>
            <a:ext cx="409652" cy="731520"/>
          </a:xfrm>
          <a:prstGeom prst="rect">
            <a:avLst/>
          </a:prstGeom>
          <a:noFill/>
          <a:ln w="9525">
            <a:noFill/>
            <a:miter lim="800000"/>
            <a:headEnd/>
            <a:tailEnd/>
          </a:ln>
        </p:spPr>
      </p:pic>
      <p:pic>
        <p:nvPicPr>
          <p:cNvPr id="49155" name="Picture 3"/>
          <p:cNvPicPr>
            <a:picLocks noChangeAspect="1" noChangeArrowheads="1"/>
          </p:cNvPicPr>
          <p:nvPr/>
        </p:nvPicPr>
        <p:blipFill>
          <a:blip r:embed="rId3" cstate="print"/>
          <a:srcRect/>
          <a:stretch>
            <a:fillRect/>
          </a:stretch>
        </p:blipFill>
        <p:spPr bwMode="auto">
          <a:xfrm>
            <a:off x="107504" y="4497680"/>
            <a:ext cx="792260" cy="731520"/>
          </a:xfrm>
          <a:prstGeom prst="rect">
            <a:avLst/>
          </a:prstGeom>
          <a:noFill/>
          <a:ln w="9525">
            <a:noFill/>
            <a:miter lim="800000"/>
            <a:headEnd/>
            <a:tailEnd/>
          </a:ln>
        </p:spPr>
      </p:pic>
      <p:pic>
        <p:nvPicPr>
          <p:cNvPr id="49156" name="Picture 4"/>
          <p:cNvPicPr>
            <a:picLocks noChangeAspect="1" noChangeArrowheads="1"/>
          </p:cNvPicPr>
          <p:nvPr/>
        </p:nvPicPr>
        <p:blipFill>
          <a:blip r:embed="rId4" cstate="print"/>
          <a:srcRect/>
          <a:stretch>
            <a:fillRect/>
          </a:stretch>
        </p:blipFill>
        <p:spPr bwMode="auto">
          <a:xfrm>
            <a:off x="5004048" y="836712"/>
            <a:ext cx="736148" cy="792088"/>
          </a:xfrm>
          <a:prstGeom prst="rect">
            <a:avLst/>
          </a:prstGeom>
          <a:noFill/>
          <a:ln w="9525">
            <a:noFill/>
            <a:miter lim="800000"/>
            <a:headEnd/>
            <a:tailEnd/>
          </a:ln>
        </p:spPr>
      </p:pic>
      <p:pic>
        <p:nvPicPr>
          <p:cNvPr id="49160" name="Picture 8" descr="https://upload.wikimedia.org/wikipedia/commons/thumb/1/18/Sight_symbol_black.svg/200px-Sight_symbol_black.svg.png"/>
          <p:cNvPicPr>
            <a:picLocks noChangeAspect="1" noChangeArrowheads="1"/>
          </p:cNvPicPr>
          <p:nvPr/>
        </p:nvPicPr>
        <p:blipFill>
          <a:blip r:embed="rId5" cstate="print"/>
          <a:srcRect/>
          <a:stretch>
            <a:fillRect/>
          </a:stretch>
        </p:blipFill>
        <p:spPr bwMode="auto">
          <a:xfrm>
            <a:off x="5724128" y="2769488"/>
            <a:ext cx="602076" cy="731520"/>
          </a:xfrm>
          <a:prstGeom prst="rect">
            <a:avLst/>
          </a:prstGeom>
          <a:noFill/>
        </p:spPr>
      </p:pic>
      <p:sp>
        <p:nvSpPr>
          <p:cNvPr id="16" name="Content Placeholder 2"/>
          <p:cNvSpPr txBox="1">
            <a:spLocks/>
          </p:cNvSpPr>
          <p:nvPr/>
        </p:nvSpPr>
        <p:spPr>
          <a:xfrm>
            <a:off x="683568" y="980728"/>
            <a:ext cx="4032448" cy="3016210"/>
          </a:xfrm>
          <a:prstGeom prst="rect">
            <a:avLst/>
          </a:prstGeom>
        </p:spPr>
        <p:txBody>
          <a:bodyPr vert="horz" wrap="square">
            <a:spAutoFit/>
          </a:bodyPr>
          <a:lstStyle/>
          <a:p>
            <a:pPr marL="252000" lvl="0" indent="-252000">
              <a:spcBef>
                <a:spcPts val="400"/>
              </a:spcBef>
              <a:buClr>
                <a:schemeClr val="accent1"/>
              </a:buClr>
              <a:buSzPct val="68000"/>
              <a:buFont typeface="Wingdings 3"/>
              <a:buChar char=""/>
              <a:tabLst>
                <a:tab pos="252000" algn="l"/>
              </a:tabLst>
            </a:pPr>
            <a:r>
              <a:rPr lang="en-US" sz="2000" b="1" dirty="0" smtClean="0">
                <a:latin typeface="Calibri" pitchFamily="34" charset="0"/>
                <a:cs typeface="Calibri" pitchFamily="34" charset="0"/>
              </a:rPr>
              <a:t>Population:</a:t>
            </a:r>
            <a:endParaRPr kumimoji="0" lang="en-US" sz="2000" b="1" i="0" u="none" strike="noStrike" kern="1200" cap="none" spc="0" normalizeH="0" baseline="0" noProof="0" dirty="0" smtClean="0">
              <a:ln>
                <a:noFill/>
              </a:ln>
              <a:effectLst/>
              <a:uLnTx/>
              <a:uFillTx/>
              <a:latin typeface="Calibri" pitchFamily="34" charset="0"/>
              <a:ea typeface="+mn-ea"/>
              <a:cs typeface="Calibri" pitchFamily="34" charset="0"/>
            </a:endParaRPr>
          </a:p>
          <a:p>
            <a:pPr marL="508032" marR="0" lvl="1" indent="-252000" defTabSz="914400" rtl="0" eaLnBrk="1" fontAlgn="auto" latinLnBrk="0" hangingPunct="1">
              <a:lnSpc>
                <a:spcPct val="100000"/>
              </a:lnSpc>
              <a:spcBef>
                <a:spcPts val="324"/>
              </a:spcBef>
              <a:spcAft>
                <a:spcPts val="0"/>
              </a:spcAft>
              <a:buClr>
                <a:schemeClr val="accent1"/>
              </a:buClr>
              <a:buSzTx/>
              <a:buFont typeface="Verdana"/>
              <a:buChar char="◦"/>
              <a:tabLst>
                <a:tab pos="252000" algn="l"/>
              </a:tabLst>
              <a:defRPr/>
            </a:pPr>
            <a:r>
              <a:rPr kumimoji="0" lang="en-US" sz="2000" b="1" i="0" u="none" strike="noStrike" kern="1200" cap="none" spc="0" normalizeH="0" baseline="0" noProof="0" dirty="0" smtClean="0">
                <a:ln>
                  <a:noFill/>
                </a:ln>
                <a:effectLst/>
                <a:uLnTx/>
                <a:uFillTx/>
                <a:latin typeface="Calibri" pitchFamily="34" charset="0"/>
                <a:ea typeface="+mn-ea"/>
                <a:cs typeface="Calibri" pitchFamily="34" charset="0"/>
              </a:rPr>
              <a:t>Number of affected inhabitants</a:t>
            </a:r>
          </a:p>
          <a:p>
            <a:pPr marL="508032" marR="0" lvl="1" indent="-252000" defTabSz="914400" rtl="0" eaLnBrk="1" fontAlgn="auto" latinLnBrk="0" hangingPunct="1">
              <a:lnSpc>
                <a:spcPct val="100000"/>
              </a:lnSpc>
              <a:spcBef>
                <a:spcPts val="324"/>
              </a:spcBef>
              <a:spcAft>
                <a:spcPts val="0"/>
              </a:spcAft>
              <a:buClr>
                <a:schemeClr val="accent1"/>
              </a:buClr>
              <a:buSzTx/>
              <a:buFont typeface="Verdana"/>
              <a:buChar char="◦"/>
              <a:tabLst>
                <a:tab pos="252000" algn="l"/>
              </a:tabLst>
              <a:defRPr/>
            </a:pPr>
            <a:r>
              <a:rPr lang="en-US" sz="2000" b="1" dirty="0" smtClean="0">
                <a:latin typeface="Calibri" pitchFamily="34" charset="0"/>
                <a:cs typeface="Calibri" pitchFamily="34" charset="0"/>
              </a:rPr>
              <a:t>Number of inhabitants located in the area of maximum water depth</a:t>
            </a:r>
          </a:p>
          <a:p>
            <a:pPr marL="508032" marR="0" lvl="1" indent="-252000" defTabSz="914400" rtl="0" eaLnBrk="1" fontAlgn="auto" latinLnBrk="0" hangingPunct="1">
              <a:lnSpc>
                <a:spcPct val="100000"/>
              </a:lnSpc>
              <a:spcBef>
                <a:spcPts val="324"/>
              </a:spcBef>
              <a:spcAft>
                <a:spcPts val="0"/>
              </a:spcAft>
              <a:buClr>
                <a:schemeClr val="accent1"/>
              </a:buClr>
              <a:buSzTx/>
              <a:buFont typeface="Verdana"/>
              <a:buChar char="◦"/>
              <a:tabLst>
                <a:tab pos="252000" algn="l"/>
              </a:tabLst>
              <a:defRPr/>
            </a:pPr>
            <a:r>
              <a:rPr kumimoji="0" lang="en-US" sz="2000" b="1" i="0" u="none" strike="noStrike" kern="1200" cap="none" spc="0" normalizeH="0" baseline="0" noProof="0" dirty="0" smtClean="0">
                <a:ln>
                  <a:noFill/>
                </a:ln>
                <a:effectLst/>
                <a:uLnTx/>
                <a:uFillTx/>
                <a:latin typeface="Calibri" pitchFamily="34" charset="0"/>
                <a:ea typeface="+mn-ea"/>
                <a:cs typeface="Calibri" pitchFamily="34" charset="0"/>
              </a:rPr>
              <a:t>Health: hospitals, water supply</a:t>
            </a:r>
          </a:p>
          <a:p>
            <a:pPr marL="508032" lvl="1" indent="-252000">
              <a:spcBef>
                <a:spcPts val="324"/>
              </a:spcBef>
              <a:buClr>
                <a:schemeClr val="accent1"/>
              </a:buClr>
              <a:buFont typeface="Verdana"/>
              <a:buChar char="◦"/>
              <a:tabLst>
                <a:tab pos="252000" algn="l"/>
              </a:tabLst>
            </a:pPr>
            <a:r>
              <a:rPr lang="en-US" sz="2000" b="1" dirty="0" smtClean="0">
                <a:latin typeface="Calibri" pitchFamily="34" charset="0"/>
                <a:cs typeface="Calibri" pitchFamily="34" charset="0"/>
              </a:rPr>
              <a:t>Community: kindergartens, universities, </a:t>
            </a:r>
            <a:r>
              <a:rPr kumimoji="0" lang="en-US" sz="2000" b="1" i="0" u="none" strike="noStrike" kern="1200" cap="none" spc="0" normalizeH="0" baseline="0" noProof="0" dirty="0" smtClean="0">
                <a:ln>
                  <a:noFill/>
                </a:ln>
                <a:effectLst/>
                <a:uLnTx/>
                <a:uFillTx/>
                <a:latin typeface="Calibri" pitchFamily="34" charset="0"/>
                <a:ea typeface="+mn-ea"/>
                <a:cs typeface="Calibri" pitchFamily="34" charset="0"/>
              </a:rPr>
              <a:t>schools</a:t>
            </a:r>
            <a:r>
              <a:rPr lang="en-US" sz="2000" b="1" dirty="0" smtClean="0">
                <a:latin typeface="Calibri" pitchFamily="34" charset="0"/>
                <a:cs typeface="Calibri" pitchFamily="34" charset="0"/>
              </a:rPr>
              <a:t>, town halls, police offices</a:t>
            </a:r>
            <a:endParaRPr kumimoji="0" lang="en-US" sz="2000" b="1" i="0" u="none" strike="noStrike" kern="1200" cap="none" spc="0" normalizeH="0" baseline="0" noProof="0" dirty="0" smtClean="0">
              <a:ln>
                <a:noFill/>
              </a:ln>
              <a:effectLst/>
              <a:uLnTx/>
              <a:uFillTx/>
              <a:latin typeface="Calibri" pitchFamily="34" charset="0"/>
              <a:ea typeface="+mn-ea"/>
              <a:cs typeface="Calibri" pitchFamily="34" charset="0"/>
            </a:endParaRPr>
          </a:p>
        </p:txBody>
      </p:sp>
      <p:sp>
        <p:nvSpPr>
          <p:cNvPr id="10" name="Content Placeholder 2"/>
          <p:cNvSpPr txBox="1">
            <a:spLocks/>
          </p:cNvSpPr>
          <p:nvPr/>
        </p:nvSpPr>
        <p:spPr>
          <a:xfrm>
            <a:off x="5687616" y="692696"/>
            <a:ext cx="3456384" cy="1438855"/>
          </a:xfrm>
          <a:prstGeom prst="rect">
            <a:avLst/>
          </a:prstGeom>
        </p:spPr>
        <p:txBody>
          <a:bodyPr vert="horz" wrap="square">
            <a:spAutoFit/>
          </a:bodyPr>
          <a:lstStyle/>
          <a:p>
            <a:pPr marL="252000" lvl="0" indent="-252000" algn="just">
              <a:spcBef>
                <a:spcPts val="400"/>
              </a:spcBef>
              <a:buClr>
                <a:schemeClr val="accent1"/>
              </a:buClr>
              <a:buSzPct val="68000"/>
              <a:buFont typeface="Wingdings 3"/>
              <a:buChar char=""/>
              <a:tabLst>
                <a:tab pos="252000" algn="l"/>
              </a:tabLst>
            </a:pPr>
            <a:r>
              <a:rPr lang="en-US" sz="2000" b="1" dirty="0" smtClean="0">
                <a:latin typeface="Calibri" pitchFamily="34" charset="0"/>
                <a:cs typeface="Calibri" pitchFamily="34" charset="0"/>
              </a:rPr>
              <a:t>Economic activity:</a:t>
            </a:r>
            <a:endParaRPr kumimoji="0" lang="en-US" sz="2000" b="1" i="0" u="none" strike="noStrike" kern="1200" cap="none" spc="0" normalizeH="0" baseline="0" noProof="0" dirty="0" smtClean="0">
              <a:ln>
                <a:noFill/>
              </a:ln>
              <a:effectLst/>
              <a:uLnTx/>
              <a:uFillTx/>
              <a:latin typeface="Calibri" pitchFamily="34" charset="0"/>
              <a:ea typeface="+mn-ea"/>
              <a:cs typeface="Calibri" pitchFamily="34" charset="0"/>
            </a:endParaRPr>
          </a:p>
          <a:p>
            <a:pPr marL="508032" marR="0" lvl="1" indent="-252000" algn="just" defTabSz="914400" rtl="0" eaLnBrk="1" fontAlgn="auto" latinLnBrk="0" hangingPunct="1">
              <a:lnSpc>
                <a:spcPct val="100000"/>
              </a:lnSpc>
              <a:spcBef>
                <a:spcPts val="324"/>
              </a:spcBef>
              <a:spcAft>
                <a:spcPts val="0"/>
              </a:spcAft>
              <a:buClr>
                <a:schemeClr val="accent1"/>
              </a:buClr>
              <a:buSzTx/>
              <a:buFont typeface="Verdana"/>
              <a:buChar char="◦"/>
              <a:tabLst>
                <a:tab pos="252000" algn="l"/>
              </a:tabLst>
              <a:defRPr/>
            </a:pPr>
            <a:r>
              <a:rPr lang="en-US" sz="2000" b="1" dirty="0" smtClean="0">
                <a:latin typeface="Calibri" pitchFamily="34" charset="0"/>
                <a:cs typeface="Calibri" pitchFamily="34" charset="0"/>
              </a:rPr>
              <a:t>Arable land</a:t>
            </a:r>
          </a:p>
          <a:p>
            <a:pPr marL="508032" marR="0" lvl="1" indent="-252000" algn="just" defTabSz="914400" rtl="0" eaLnBrk="1" fontAlgn="auto" latinLnBrk="0" hangingPunct="1">
              <a:lnSpc>
                <a:spcPct val="100000"/>
              </a:lnSpc>
              <a:spcBef>
                <a:spcPts val="324"/>
              </a:spcBef>
              <a:spcAft>
                <a:spcPts val="0"/>
              </a:spcAft>
              <a:buClr>
                <a:schemeClr val="accent1"/>
              </a:buClr>
              <a:buSzTx/>
              <a:buFont typeface="Verdana"/>
              <a:buChar char="◦"/>
              <a:tabLst>
                <a:tab pos="252000" algn="l"/>
              </a:tabLst>
              <a:defRPr/>
            </a:pPr>
            <a:r>
              <a:rPr lang="en-US" sz="2000" b="1" dirty="0" smtClean="0">
                <a:latin typeface="Calibri" pitchFamily="34" charset="0"/>
                <a:cs typeface="Calibri" pitchFamily="34" charset="0"/>
              </a:rPr>
              <a:t>Major industrial activity</a:t>
            </a:r>
          </a:p>
          <a:p>
            <a:pPr marL="508032" marR="0" lvl="1" indent="-252000" algn="just" defTabSz="914400" rtl="0" eaLnBrk="1" fontAlgn="auto" latinLnBrk="0" hangingPunct="1">
              <a:lnSpc>
                <a:spcPct val="100000"/>
              </a:lnSpc>
              <a:spcBef>
                <a:spcPts val="324"/>
              </a:spcBef>
              <a:spcAft>
                <a:spcPts val="0"/>
              </a:spcAft>
              <a:buClr>
                <a:schemeClr val="accent1"/>
              </a:buClr>
              <a:buSzTx/>
              <a:buFont typeface="Verdana"/>
              <a:buChar char="◦"/>
              <a:tabLst>
                <a:tab pos="252000" algn="l"/>
              </a:tabLst>
              <a:defRPr/>
            </a:pPr>
            <a:r>
              <a:rPr lang="en-US" sz="2000" b="1" dirty="0" smtClean="0">
                <a:latin typeface="Calibri" pitchFamily="34" charset="0"/>
                <a:cs typeface="Calibri" pitchFamily="34" charset="0"/>
              </a:rPr>
              <a:t>Small economic activity</a:t>
            </a:r>
          </a:p>
        </p:txBody>
      </p:sp>
      <p:sp>
        <p:nvSpPr>
          <p:cNvPr id="11" name="Content Placeholder 2"/>
          <p:cNvSpPr txBox="1">
            <a:spLocks/>
          </p:cNvSpPr>
          <p:nvPr/>
        </p:nvSpPr>
        <p:spPr>
          <a:xfrm>
            <a:off x="6263680" y="2708920"/>
            <a:ext cx="2880320" cy="1846659"/>
          </a:xfrm>
          <a:prstGeom prst="rect">
            <a:avLst/>
          </a:prstGeom>
        </p:spPr>
        <p:txBody>
          <a:bodyPr vert="horz" wrap="square">
            <a:spAutoFit/>
          </a:bodyPr>
          <a:lstStyle/>
          <a:p>
            <a:pPr marL="252000" lvl="0" indent="-252000" algn="just">
              <a:spcBef>
                <a:spcPts val="400"/>
              </a:spcBef>
              <a:buClr>
                <a:schemeClr val="accent1"/>
              </a:buClr>
              <a:buSzPct val="68000"/>
              <a:buFont typeface="Wingdings 3"/>
              <a:buChar char=""/>
              <a:tabLst>
                <a:tab pos="252000" algn="l"/>
              </a:tabLst>
            </a:pPr>
            <a:r>
              <a:rPr lang="en-US" sz="2000" b="1" dirty="0" smtClean="0">
                <a:latin typeface="Calibri" pitchFamily="34" charset="0"/>
                <a:cs typeface="Calibri" pitchFamily="34" charset="0"/>
              </a:rPr>
              <a:t>Cultural heritages:</a:t>
            </a:r>
            <a:endParaRPr kumimoji="0" lang="en-US" sz="2000" b="1" i="0" u="none" strike="noStrike" kern="1200" cap="none" spc="0" normalizeH="0" baseline="0" noProof="0" dirty="0" smtClean="0">
              <a:ln>
                <a:noFill/>
              </a:ln>
              <a:effectLst/>
              <a:uLnTx/>
              <a:uFillTx/>
              <a:latin typeface="Calibri" pitchFamily="34" charset="0"/>
              <a:ea typeface="+mn-ea"/>
              <a:cs typeface="Calibri" pitchFamily="34" charset="0"/>
            </a:endParaRPr>
          </a:p>
          <a:p>
            <a:pPr marL="508032" lvl="1" indent="-252000" algn="just">
              <a:spcBef>
                <a:spcPts val="324"/>
              </a:spcBef>
              <a:buClr>
                <a:schemeClr val="accent1"/>
              </a:buClr>
              <a:buFont typeface="Verdana"/>
              <a:buChar char="◦"/>
              <a:tabLst>
                <a:tab pos="252000" algn="l"/>
              </a:tabLst>
            </a:pPr>
            <a:r>
              <a:rPr lang="en-US" sz="2000" b="1" dirty="0" smtClean="0">
                <a:latin typeface="Calibri" pitchFamily="34" charset="0"/>
                <a:cs typeface="Calibri" pitchFamily="34" charset="0"/>
              </a:rPr>
              <a:t>Churches</a:t>
            </a:r>
          </a:p>
          <a:p>
            <a:pPr marL="508032" lvl="1" indent="-252000" algn="just">
              <a:spcBef>
                <a:spcPts val="324"/>
              </a:spcBef>
              <a:buClr>
                <a:schemeClr val="accent1"/>
              </a:buClr>
              <a:buFont typeface="Verdana"/>
              <a:buChar char="◦"/>
              <a:tabLst>
                <a:tab pos="252000" algn="l"/>
              </a:tabLst>
            </a:pPr>
            <a:r>
              <a:rPr lang="en-US" sz="2000" b="1" dirty="0" smtClean="0">
                <a:latin typeface="Calibri" pitchFamily="34" charset="0"/>
                <a:cs typeface="Calibri" pitchFamily="34" charset="0"/>
              </a:rPr>
              <a:t>Monuments</a:t>
            </a:r>
          </a:p>
          <a:p>
            <a:pPr marL="508032" lvl="1" indent="-252000" algn="just">
              <a:spcBef>
                <a:spcPts val="324"/>
              </a:spcBef>
              <a:buClr>
                <a:schemeClr val="accent1"/>
              </a:buClr>
              <a:buFont typeface="Verdana"/>
              <a:buChar char="◦"/>
              <a:tabLst>
                <a:tab pos="252000" algn="l"/>
              </a:tabLst>
            </a:pPr>
            <a:r>
              <a:rPr lang="en-US" sz="2000" b="1" dirty="0" smtClean="0">
                <a:latin typeface="Calibri" pitchFamily="34" charset="0"/>
                <a:cs typeface="Calibri" pitchFamily="34" charset="0"/>
              </a:rPr>
              <a:t>Museums </a:t>
            </a:r>
          </a:p>
          <a:p>
            <a:pPr marL="508032" lvl="1" indent="-252000" algn="just">
              <a:spcBef>
                <a:spcPts val="324"/>
              </a:spcBef>
              <a:buClr>
                <a:schemeClr val="accent1"/>
              </a:buClr>
              <a:buFont typeface="Verdana"/>
              <a:buChar char="◦"/>
              <a:tabLst>
                <a:tab pos="252000" algn="l"/>
              </a:tabLst>
            </a:pPr>
            <a:r>
              <a:rPr kumimoji="0" lang="en-US" sz="2000" b="1" i="0" u="none" strike="noStrike" kern="1200" cap="none" spc="0" normalizeH="0" baseline="0" noProof="0" dirty="0" smtClean="0">
                <a:ln>
                  <a:noFill/>
                </a:ln>
                <a:effectLst/>
                <a:uLnTx/>
                <a:uFillTx/>
                <a:latin typeface="Calibri" pitchFamily="34" charset="0"/>
                <a:ea typeface="+mn-ea"/>
                <a:cs typeface="Calibri" pitchFamily="34" charset="0"/>
              </a:rPr>
              <a:t>UNESCO sites</a:t>
            </a:r>
          </a:p>
        </p:txBody>
      </p:sp>
      <p:sp>
        <p:nvSpPr>
          <p:cNvPr id="12" name="Content Placeholder 2"/>
          <p:cNvSpPr txBox="1">
            <a:spLocks/>
          </p:cNvSpPr>
          <p:nvPr/>
        </p:nvSpPr>
        <p:spPr>
          <a:xfrm>
            <a:off x="899592" y="4437112"/>
            <a:ext cx="4248472" cy="2362185"/>
          </a:xfrm>
          <a:prstGeom prst="rect">
            <a:avLst/>
          </a:prstGeom>
        </p:spPr>
        <p:txBody>
          <a:bodyPr vert="horz" wrap="square">
            <a:spAutoFit/>
          </a:bodyPr>
          <a:lstStyle/>
          <a:p>
            <a:pPr marL="252000" lvl="0" indent="-252000" algn="just">
              <a:spcBef>
                <a:spcPts val="400"/>
              </a:spcBef>
              <a:buClr>
                <a:schemeClr val="accent1"/>
              </a:buClr>
              <a:buSzPct val="68000"/>
              <a:buFont typeface="Wingdings 3"/>
              <a:buChar char=""/>
              <a:tabLst>
                <a:tab pos="252000" algn="l"/>
              </a:tabLst>
            </a:pPr>
            <a:r>
              <a:rPr lang="en-US" sz="2000" b="1" dirty="0" smtClean="0">
                <a:latin typeface="Calibri" pitchFamily="34" charset="0"/>
                <a:cs typeface="Calibri" pitchFamily="34" charset="0"/>
              </a:rPr>
              <a:t>Infrastructure:</a:t>
            </a:r>
            <a:endParaRPr kumimoji="0" lang="en-US" sz="2000" b="1" i="0" u="none" strike="noStrike" kern="1200" cap="none" spc="0" normalizeH="0" baseline="0" noProof="0" dirty="0" smtClean="0">
              <a:ln>
                <a:noFill/>
              </a:ln>
              <a:effectLst/>
              <a:uLnTx/>
              <a:uFillTx/>
              <a:latin typeface="Calibri" pitchFamily="34" charset="0"/>
              <a:ea typeface="+mn-ea"/>
              <a:cs typeface="Calibri" pitchFamily="34" charset="0"/>
            </a:endParaRPr>
          </a:p>
          <a:p>
            <a:pPr marL="508032" marR="0" lvl="1" indent="-252000" algn="just" defTabSz="914400" rtl="0" eaLnBrk="1" fontAlgn="auto" latinLnBrk="0" hangingPunct="1">
              <a:lnSpc>
                <a:spcPct val="100000"/>
              </a:lnSpc>
              <a:spcBef>
                <a:spcPts val="324"/>
              </a:spcBef>
              <a:spcAft>
                <a:spcPts val="0"/>
              </a:spcAft>
              <a:buClr>
                <a:schemeClr val="accent1"/>
              </a:buClr>
              <a:buSzTx/>
              <a:buFont typeface="Verdana"/>
              <a:buChar char="◦"/>
              <a:tabLst>
                <a:tab pos="252000" algn="l"/>
              </a:tabLst>
              <a:defRPr/>
            </a:pPr>
            <a:r>
              <a:rPr lang="en-US" sz="2000" b="1" dirty="0" smtClean="0">
                <a:latin typeface="Calibri" pitchFamily="34" charset="0"/>
                <a:cs typeface="Calibri" pitchFamily="34" charset="0"/>
              </a:rPr>
              <a:t>Railway -  type: electric and nonelectric, international routes etc.</a:t>
            </a:r>
          </a:p>
          <a:p>
            <a:pPr marL="508032" marR="0" lvl="1" indent="-252000" algn="just" defTabSz="914400" rtl="0" eaLnBrk="1" fontAlgn="auto" latinLnBrk="0" hangingPunct="1">
              <a:lnSpc>
                <a:spcPct val="100000"/>
              </a:lnSpc>
              <a:spcBef>
                <a:spcPts val="324"/>
              </a:spcBef>
              <a:spcAft>
                <a:spcPts val="0"/>
              </a:spcAft>
              <a:buClr>
                <a:schemeClr val="accent1"/>
              </a:buClr>
              <a:buSzTx/>
              <a:buFont typeface="Verdana"/>
              <a:buChar char="◦"/>
              <a:tabLst>
                <a:tab pos="252000" algn="l"/>
              </a:tabLst>
              <a:defRPr/>
            </a:pPr>
            <a:r>
              <a:rPr lang="en-US" sz="2000" b="1" dirty="0" smtClean="0">
                <a:latin typeface="Calibri" pitchFamily="34" charset="0"/>
                <a:cs typeface="Calibri" pitchFamily="34" charset="0"/>
              </a:rPr>
              <a:t>Railway stations  </a:t>
            </a:r>
          </a:p>
          <a:p>
            <a:pPr marL="508032" marR="0" lvl="1" indent="-252000" algn="just" defTabSz="914400" rtl="0" eaLnBrk="1" fontAlgn="auto" latinLnBrk="0" hangingPunct="1">
              <a:lnSpc>
                <a:spcPct val="100000"/>
              </a:lnSpc>
              <a:spcBef>
                <a:spcPts val="324"/>
              </a:spcBef>
              <a:spcAft>
                <a:spcPts val="0"/>
              </a:spcAft>
              <a:buClr>
                <a:schemeClr val="accent1"/>
              </a:buClr>
              <a:buSzTx/>
              <a:buFont typeface="Verdana"/>
              <a:buChar char="◦"/>
              <a:tabLst>
                <a:tab pos="252000" algn="l"/>
              </a:tabLst>
              <a:defRPr/>
            </a:pPr>
            <a:r>
              <a:rPr lang="en-US" sz="2000" b="1" dirty="0" smtClean="0">
                <a:latin typeface="Calibri" pitchFamily="34" charset="0"/>
                <a:cs typeface="Calibri" pitchFamily="34" charset="0"/>
              </a:rPr>
              <a:t>Roads – type: motorways, </a:t>
            </a:r>
            <a:r>
              <a:rPr lang="en-US" sz="2000" b="1" dirty="0" err="1" smtClean="0">
                <a:latin typeface="Calibri" pitchFamily="34" charset="0"/>
                <a:cs typeface="Calibri" pitchFamily="34" charset="0"/>
              </a:rPr>
              <a:t>european</a:t>
            </a:r>
            <a:r>
              <a:rPr lang="en-US" sz="2000" b="1" dirty="0" smtClean="0">
                <a:latin typeface="Calibri" pitchFamily="34" charset="0"/>
                <a:cs typeface="Calibri" pitchFamily="34" charset="0"/>
              </a:rPr>
              <a:t>, national, local etc.  </a:t>
            </a:r>
          </a:p>
        </p:txBody>
      </p:sp>
      <p:pic>
        <p:nvPicPr>
          <p:cNvPr id="13" name="Picture 10" descr="http://www.technologystudent.com/prddes1/renault2a.png"/>
          <p:cNvPicPr>
            <a:picLocks noChangeAspect="1" noChangeArrowheads="1"/>
          </p:cNvPicPr>
          <p:nvPr/>
        </p:nvPicPr>
        <p:blipFill>
          <a:blip r:embed="rId6" cstate="print"/>
          <a:srcRect/>
          <a:stretch>
            <a:fillRect/>
          </a:stretch>
        </p:blipFill>
        <p:spPr bwMode="auto">
          <a:xfrm>
            <a:off x="5652120" y="5113691"/>
            <a:ext cx="792088" cy="907597"/>
          </a:xfrm>
          <a:prstGeom prst="rect">
            <a:avLst/>
          </a:prstGeom>
          <a:noFill/>
        </p:spPr>
      </p:pic>
      <p:sp>
        <p:nvSpPr>
          <p:cNvPr id="14" name="Content Placeholder 2"/>
          <p:cNvSpPr txBox="1">
            <a:spLocks/>
          </p:cNvSpPr>
          <p:nvPr/>
        </p:nvSpPr>
        <p:spPr>
          <a:xfrm>
            <a:off x="6372200" y="5011341"/>
            <a:ext cx="2627784" cy="1708160"/>
          </a:xfrm>
          <a:prstGeom prst="rect">
            <a:avLst/>
          </a:prstGeom>
        </p:spPr>
        <p:txBody>
          <a:bodyPr vert="horz" wrap="square">
            <a:spAutoFit/>
          </a:bodyPr>
          <a:lstStyle/>
          <a:p>
            <a:pPr marL="252000" lvl="0" indent="-252000" algn="just">
              <a:spcBef>
                <a:spcPts val="400"/>
              </a:spcBef>
              <a:buClr>
                <a:schemeClr val="accent1"/>
              </a:buClr>
              <a:buSzPct val="68000"/>
              <a:buFont typeface="Wingdings 3"/>
              <a:buChar char=""/>
              <a:tabLst>
                <a:tab pos="252000" algn="l"/>
              </a:tabLst>
            </a:pPr>
            <a:r>
              <a:rPr lang="en-US" sz="2000" b="1" dirty="0" smtClean="0">
                <a:latin typeface="Calibri" pitchFamily="34" charset="0"/>
                <a:cs typeface="Calibri" pitchFamily="34" charset="0"/>
              </a:rPr>
              <a:t>Environment:</a:t>
            </a:r>
            <a:endParaRPr kumimoji="0" lang="en-US" sz="2000" b="1" i="0" u="none" strike="noStrike" kern="1200" cap="none" spc="0" normalizeH="0" baseline="0" noProof="0" dirty="0" smtClean="0">
              <a:ln>
                <a:noFill/>
              </a:ln>
              <a:effectLst/>
              <a:uLnTx/>
              <a:uFillTx/>
              <a:latin typeface="Calibri" pitchFamily="34" charset="0"/>
              <a:ea typeface="+mn-ea"/>
              <a:cs typeface="Calibri" pitchFamily="34" charset="0"/>
            </a:endParaRPr>
          </a:p>
          <a:p>
            <a:pPr marL="508032" lvl="1" indent="-252000" algn="just">
              <a:spcBef>
                <a:spcPts val="324"/>
              </a:spcBef>
              <a:buClr>
                <a:schemeClr val="accent1"/>
              </a:buClr>
              <a:buFont typeface="Verdana"/>
              <a:buChar char="◦"/>
              <a:tabLst>
                <a:tab pos="252000" algn="l"/>
              </a:tabLst>
            </a:pPr>
            <a:r>
              <a:rPr lang="en-US" sz="2000" b="1" dirty="0" smtClean="0">
                <a:latin typeface="Calibri" pitchFamily="34" charset="0"/>
                <a:cs typeface="Calibri" pitchFamily="34" charset="0"/>
              </a:rPr>
              <a:t>Nature protected areas</a:t>
            </a:r>
          </a:p>
          <a:p>
            <a:pPr marL="508032" lvl="1" indent="-252000" algn="just">
              <a:spcBef>
                <a:spcPts val="324"/>
              </a:spcBef>
              <a:buClr>
                <a:schemeClr val="accent1"/>
              </a:buClr>
              <a:buFont typeface="Verdana"/>
              <a:buChar char="◦"/>
              <a:tabLst>
                <a:tab pos="252000" algn="l"/>
              </a:tabLst>
            </a:pPr>
            <a:r>
              <a:rPr lang="en-US" sz="2000" b="1" dirty="0" smtClean="0">
                <a:latin typeface="Calibri" pitchFamily="34" charset="0"/>
                <a:cs typeface="Calibri" pitchFamily="34" charset="0"/>
              </a:rPr>
              <a:t>Drinking water </a:t>
            </a:r>
            <a:r>
              <a:rPr lang="en-US" sz="2000" b="1" dirty="0" err="1" smtClean="0">
                <a:latin typeface="Calibri" pitchFamily="34" charset="0"/>
                <a:cs typeface="Calibri" pitchFamily="34" charset="0"/>
              </a:rPr>
              <a:t>prot</a:t>
            </a:r>
            <a:r>
              <a:rPr lang="en-US" sz="2000" b="1" dirty="0" smtClean="0">
                <a:latin typeface="Calibri" pitchFamily="34" charset="0"/>
                <a:cs typeface="Calibri" pitchFamily="34" charset="0"/>
              </a:rPr>
              <a:t>. Areas.</a:t>
            </a:r>
            <a:endParaRPr kumimoji="0" lang="en-US" sz="2000" b="1" i="0" u="none" strike="noStrike" kern="1200" cap="none" spc="0" normalizeH="0" baseline="0" noProof="0" dirty="0" smtClean="0">
              <a:ln>
                <a:noFill/>
              </a:ln>
              <a:effectLst/>
              <a:uLnTx/>
              <a:uFillTx/>
              <a:latin typeface="Calibri" pitchFamily="34" charset="0"/>
              <a:ea typeface="+mn-ea"/>
              <a:cs typeface="Calibri" pitchFamily="34" charset="0"/>
            </a:endParaRPr>
          </a:p>
        </p:txBody>
      </p:sp>
      <p:sp>
        <p:nvSpPr>
          <p:cNvPr id="17" name="Title 5"/>
          <p:cNvSpPr>
            <a:spLocks noGrp="1"/>
          </p:cNvSpPr>
          <p:nvPr>
            <p:ph type="title"/>
          </p:nvPr>
        </p:nvSpPr>
        <p:spPr>
          <a:xfrm>
            <a:off x="182880" y="85760"/>
            <a:ext cx="8507288" cy="822960"/>
          </a:xfrm>
          <a:ln w="25400"/>
        </p:spPr>
        <p:txBody>
          <a:bodyPr>
            <a:normAutofit/>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FLOOD RISK RECEPTORS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564" y="836712"/>
            <a:ext cx="2232000" cy="1066959"/>
          </a:xfrm>
        </p:spPr>
        <p:style>
          <a:lnRef idx="1">
            <a:schemeClr val="accent1"/>
          </a:lnRef>
          <a:fillRef idx="3">
            <a:schemeClr val="accent1"/>
          </a:fillRef>
          <a:effectRef idx="2">
            <a:schemeClr val="accent1"/>
          </a:effectRef>
          <a:fontRef idx="minor">
            <a:schemeClr val="lt1"/>
          </a:fontRef>
        </p:style>
        <p:txBody>
          <a:bodyPr wrap="square">
            <a:spAutoFit/>
          </a:bodyPr>
          <a:lstStyle/>
          <a:p>
            <a:pPr marL="0" indent="0" algn="ctr">
              <a:buNone/>
            </a:pPr>
            <a:r>
              <a:rPr lang="en-US" sz="2000" b="1" u="sng" dirty="0" smtClean="0">
                <a:latin typeface="Calibri" pitchFamily="34" charset="0"/>
                <a:cs typeface="Calibri" pitchFamily="34" charset="0"/>
              </a:rPr>
              <a:t>Improved</a:t>
            </a:r>
            <a:r>
              <a:rPr lang="en-US" sz="2000" b="1" dirty="0" smtClean="0">
                <a:latin typeface="Calibri" pitchFamily="34" charset="0"/>
                <a:cs typeface="Calibri" pitchFamily="34" charset="0"/>
              </a:rPr>
              <a:t> CORINE Land Cover </a:t>
            </a:r>
          </a:p>
          <a:p>
            <a:pPr marL="0" indent="0" algn="ctr">
              <a:buNone/>
            </a:pPr>
            <a:r>
              <a:rPr lang="en-US" sz="2000" b="1" dirty="0" smtClean="0">
                <a:latin typeface="Calibri" pitchFamily="34" charset="0"/>
                <a:cs typeface="Calibri" pitchFamily="34" charset="0"/>
              </a:rPr>
              <a:t>dataset</a:t>
            </a:r>
            <a:endParaRPr lang="en-US" sz="2000" b="1" dirty="0">
              <a:latin typeface="Calibri" pitchFamily="34" charset="0"/>
              <a:cs typeface="Calibri" pitchFamily="34" charset="0"/>
            </a:endParaRPr>
          </a:p>
        </p:txBody>
      </p:sp>
      <p:sp>
        <p:nvSpPr>
          <p:cNvPr id="2" name="Title 1"/>
          <p:cNvSpPr>
            <a:spLocks noGrp="1"/>
          </p:cNvSpPr>
          <p:nvPr>
            <p:ph type="title"/>
          </p:nvPr>
        </p:nvSpPr>
        <p:spPr>
          <a:xfrm>
            <a:off x="251520" y="44624"/>
            <a:ext cx="8229600" cy="778098"/>
          </a:xfrm>
        </p:spPr>
        <p:txBody>
          <a:bodyPr>
            <a:normAutofit/>
          </a:bodyPr>
          <a:lstStyle/>
          <a:p>
            <a:r>
              <a:rPr lang="en-US" sz="28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Main data used</a:t>
            </a:r>
            <a:endParaRPr lang="en-US" sz="2800" dirty="0">
              <a:solidFill>
                <a:srgbClr val="0066FF"/>
              </a:solidFill>
              <a:effectLst>
                <a:outerShdw blurRad="38100" dist="38100" dir="2700000" algn="tl">
                  <a:srgbClr val="000000">
                    <a:alpha val="43137"/>
                  </a:srgbClr>
                </a:outerShdw>
              </a:effectLst>
              <a:latin typeface="Calibri" pitchFamily="34" charset="0"/>
              <a:cs typeface="Calibri" pitchFamily="34" charset="0"/>
            </a:endParaRPr>
          </a:p>
        </p:txBody>
      </p:sp>
      <p:sp>
        <p:nvSpPr>
          <p:cNvPr id="5" name="Content Placeholder 2"/>
          <p:cNvSpPr txBox="1">
            <a:spLocks/>
          </p:cNvSpPr>
          <p:nvPr/>
        </p:nvSpPr>
        <p:spPr>
          <a:xfrm>
            <a:off x="3131840" y="457895"/>
            <a:ext cx="1944216" cy="1426031"/>
          </a:xfrm>
          <a:prstGeom prst="rect">
            <a:avLst/>
          </a:prstGeom>
        </p:spPr>
        <p:style>
          <a:lnRef idx="1">
            <a:schemeClr val="accent1"/>
          </a:lnRef>
          <a:fillRef idx="3">
            <a:schemeClr val="accent1"/>
          </a:fillRef>
          <a:effectRef idx="2">
            <a:schemeClr val="accent1"/>
          </a:effectRef>
          <a:fontRef idx="minor">
            <a:schemeClr val="lt1"/>
          </a:fontRef>
        </p:style>
        <p:txBody>
          <a:bodyPr vert="horz" wrap="square">
            <a:spAutoFit/>
          </a:bodyPr>
          <a:lstStyle/>
          <a:p>
            <a:pPr marR="0" lvl="0" algn="ctr" defTabSz="914400" rtl="0" eaLnBrk="1" fontAlgn="auto" latinLnBrk="0" hangingPunct="1">
              <a:lnSpc>
                <a:spcPct val="100000"/>
              </a:lnSpc>
              <a:spcBef>
                <a:spcPts val="400"/>
              </a:spcBef>
              <a:spcAft>
                <a:spcPts val="0"/>
              </a:spcAft>
              <a:buClr>
                <a:schemeClr val="accent1"/>
              </a:buClr>
              <a:buSzPct val="68000"/>
              <a:buFont typeface="Wingdings 3"/>
              <a:buNone/>
              <a:defRPr/>
            </a:pPr>
            <a:r>
              <a:rPr kumimoji="0" lang="en-US" sz="2000" b="1" i="0" u="none" strike="noStrike" kern="1200" cap="none" spc="0" normalizeH="0" baseline="0" noProof="0" dirty="0" smtClean="0">
                <a:ln>
                  <a:noFill/>
                </a:ln>
                <a:solidFill>
                  <a:schemeClr val="lt1"/>
                </a:solidFill>
                <a:effectLst/>
                <a:uLnTx/>
                <a:uFillTx/>
                <a:latin typeface="Calibri" pitchFamily="34" charset="0"/>
                <a:ea typeface="+mn-ea"/>
                <a:cs typeface="Calibri" pitchFamily="34" charset="0"/>
              </a:rPr>
              <a:t>NAVTEQ </a:t>
            </a:r>
          </a:p>
          <a:p>
            <a:pPr marR="0" lvl="0" algn="ctr" defTabSz="914400" rtl="0" eaLnBrk="1" fontAlgn="auto" latinLnBrk="0" hangingPunct="1">
              <a:lnSpc>
                <a:spcPct val="100000"/>
              </a:lnSpc>
              <a:spcBef>
                <a:spcPts val="400"/>
              </a:spcBef>
              <a:spcAft>
                <a:spcPts val="0"/>
              </a:spcAft>
              <a:buClr>
                <a:schemeClr val="accent1"/>
              </a:buClr>
              <a:buSzPct val="68000"/>
              <a:buFont typeface="Wingdings 3"/>
              <a:buNone/>
              <a:defRPr/>
            </a:pPr>
            <a:r>
              <a:rPr kumimoji="0" lang="en-US" sz="2000" b="1" i="0" u="none" strike="noStrike" kern="1200" cap="none" spc="0" normalizeH="0" baseline="0" noProof="0" dirty="0" smtClean="0">
                <a:ln>
                  <a:noFill/>
                </a:ln>
                <a:solidFill>
                  <a:schemeClr val="lt1"/>
                </a:solidFill>
                <a:effectLst/>
                <a:uLnTx/>
                <a:uFillTx/>
                <a:latin typeface="Calibri" pitchFamily="34" charset="0"/>
                <a:ea typeface="+mn-ea"/>
                <a:cs typeface="Calibri" pitchFamily="34" charset="0"/>
              </a:rPr>
              <a:t>Dataset </a:t>
            </a:r>
            <a:r>
              <a:rPr lang="en-US" sz="2000" b="1" dirty="0" smtClean="0">
                <a:latin typeface="Calibri" pitchFamily="34" charset="0"/>
                <a:cs typeface="Calibri" pitchFamily="34" charset="0"/>
              </a:rPr>
              <a:t>/</a:t>
            </a:r>
          </a:p>
          <a:p>
            <a:pPr lvl="0" algn="ctr">
              <a:spcBef>
                <a:spcPts val="400"/>
              </a:spcBef>
              <a:buClr>
                <a:schemeClr val="accent1"/>
              </a:buClr>
              <a:buSzPct val="68000"/>
              <a:defRPr/>
            </a:pPr>
            <a:r>
              <a:rPr lang="en-US" sz="2000" b="1" dirty="0" smtClean="0">
                <a:latin typeface="Calibri" pitchFamily="34" charset="0"/>
                <a:cs typeface="Calibri" pitchFamily="34" charset="0"/>
              </a:rPr>
              <a:t>OSM - Open Street Map</a:t>
            </a:r>
            <a:endParaRPr kumimoji="0" lang="en-US" sz="2000" b="1" i="0" u="none" strike="noStrike" kern="1200" cap="none" spc="0" normalizeH="0" baseline="0" noProof="0" dirty="0">
              <a:ln>
                <a:noFill/>
              </a:ln>
              <a:solidFill>
                <a:schemeClr val="lt1"/>
              </a:solidFill>
              <a:effectLst/>
              <a:uLnTx/>
              <a:uFillTx/>
              <a:latin typeface="Calibri" pitchFamily="34" charset="0"/>
              <a:ea typeface="+mn-ea"/>
              <a:cs typeface="Calibri" pitchFamily="34" charset="0"/>
            </a:endParaRPr>
          </a:p>
        </p:txBody>
      </p:sp>
      <p:sp>
        <p:nvSpPr>
          <p:cNvPr id="7" name="Content Placeholder 2"/>
          <p:cNvSpPr txBox="1">
            <a:spLocks/>
          </p:cNvSpPr>
          <p:nvPr/>
        </p:nvSpPr>
        <p:spPr>
          <a:xfrm>
            <a:off x="35496" y="2527736"/>
            <a:ext cx="1440000" cy="584775"/>
          </a:xfrm>
          <a:prstGeom prst="rect">
            <a:avLst/>
          </a:prstGeom>
        </p:spPr>
        <p:style>
          <a:lnRef idx="1">
            <a:schemeClr val="accent2"/>
          </a:lnRef>
          <a:fillRef idx="2">
            <a:schemeClr val="accent2"/>
          </a:fillRef>
          <a:effectRef idx="1">
            <a:schemeClr val="accent2"/>
          </a:effectRef>
          <a:fontRef idx="minor">
            <a:schemeClr val="dk1"/>
          </a:fontRef>
        </p:style>
        <p:txBody>
          <a:bodyPr vert="horz" wrap="square">
            <a:spAutoFit/>
          </a:bodyPr>
          <a:lstStyle/>
          <a:p>
            <a:pPr marR="0" lvl="0" algn="ctr" defTabSz="914400" rtl="0" eaLnBrk="1" fontAlgn="auto" latinLnBrk="0" hangingPunct="1">
              <a:lnSpc>
                <a:spcPct val="100000"/>
              </a:lnSpc>
              <a:spcBef>
                <a:spcPts val="400"/>
              </a:spcBef>
              <a:spcAft>
                <a:spcPts val="0"/>
              </a:spcAft>
              <a:buClr>
                <a:schemeClr val="accent1"/>
              </a:buClr>
              <a:buSzPct val="68000"/>
              <a:buFont typeface="Wingdings 3"/>
              <a:buNone/>
              <a:defRPr/>
            </a:pPr>
            <a:r>
              <a:rPr kumimoji="0" lang="en-US" sz="1600" b="1" i="0" u="none" strike="noStrike" kern="1200" cap="none" spc="0" normalizeH="0" baseline="0" noProof="0" dirty="0" smtClean="0">
                <a:ln>
                  <a:noFill/>
                </a:ln>
                <a:solidFill>
                  <a:srgbClr val="474747"/>
                </a:solidFill>
                <a:effectLst/>
                <a:uLnTx/>
                <a:uFillTx/>
                <a:latin typeface="Calibri" pitchFamily="34" charset="0"/>
                <a:ea typeface="+mn-ea"/>
                <a:cs typeface="Calibri" pitchFamily="34" charset="0"/>
              </a:rPr>
              <a:t>Basic data for EU Reporting</a:t>
            </a:r>
            <a:endParaRPr kumimoji="0" lang="en-US" sz="1600" b="1" i="0" u="none" strike="noStrike" kern="1200" cap="none" spc="0" normalizeH="0" baseline="0" noProof="0" dirty="0">
              <a:ln>
                <a:noFill/>
              </a:ln>
              <a:solidFill>
                <a:srgbClr val="474747"/>
              </a:solidFill>
              <a:effectLst/>
              <a:uLnTx/>
              <a:uFillTx/>
              <a:latin typeface="Calibri" pitchFamily="34" charset="0"/>
              <a:ea typeface="+mn-ea"/>
              <a:cs typeface="Calibri" pitchFamily="34" charset="0"/>
            </a:endParaRPr>
          </a:p>
        </p:txBody>
      </p:sp>
      <p:sp>
        <p:nvSpPr>
          <p:cNvPr id="8" name="Content Placeholder 2"/>
          <p:cNvSpPr txBox="1">
            <a:spLocks/>
          </p:cNvSpPr>
          <p:nvPr/>
        </p:nvSpPr>
        <p:spPr>
          <a:xfrm>
            <a:off x="1619672" y="2527736"/>
            <a:ext cx="1295960" cy="1077218"/>
          </a:xfrm>
          <a:prstGeom prst="rect">
            <a:avLst/>
          </a:prstGeom>
        </p:spPr>
        <p:style>
          <a:lnRef idx="1">
            <a:schemeClr val="accent2"/>
          </a:lnRef>
          <a:fillRef idx="2">
            <a:schemeClr val="accent2"/>
          </a:fillRef>
          <a:effectRef idx="1">
            <a:schemeClr val="accent2"/>
          </a:effectRef>
          <a:fontRef idx="minor">
            <a:schemeClr val="dk1"/>
          </a:fontRef>
        </p:style>
        <p:txBody>
          <a:bodyPr vert="horz" wrap="square">
            <a:spAutoFit/>
          </a:bodyPr>
          <a:lstStyle/>
          <a:p>
            <a:pPr marR="0" lvl="0" algn="ctr" defTabSz="914400" rtl="0" eaLnBrk="1" fontAlgn="auto" latinLnBrk="0" hangingPunct="1">
              <a:lnSpc>
                <a:spcPct val="100000"/>
              </a:lnSpc>
              <a:spcBef>
                <a:spcPts val="400"/>
              </a:spcBef>
              <a:spcAft>
                <a:spcPts val="0"/>
              </a:spcAft>
              <a:buClr>
                <a:schemeClr val="accent1"/>
              </a:buClr>
              <a:buSzPct val="68000"/>
              <a:buFont typeface="Wingdings 3"/>
              <a:buNone/>
              <a:defRPr/>
            </a:pPr>
            <a:r>
              <a:rPr lang="en-US" sz="1600" b="1" dirty="0">
                <a:solidFill>
                  <a:srgbClr val="993300"/>
                </a:solidFill>
                <a:latin typeface="Calibri" pitchFamily="34" charset="0"/>
                <a:cs typeface="Calibri" pitchFamily="34" charset="0"/>
              </a:rPr>
              <a:t>Improved data for National level</a:t>
            </a:r>
          </a:p>
        </p:txBody>
      </p:sp>
      <p:sp>
        <p:nvSpPr>
          <p:cNvPr id="9" name="Striped Right Arrow 8"/>
          <p:cNvSpPr/>
          <p:nvPr/>
        </p:nvSpPr>
        <p:spPr>
          <a:xfrm rot="5400000">
            <a:off x="647472" y="2016000"/>
            <a:ext cx="504056" cy="360040"/>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Striped Right Arrow 9"/>
          <p:cNvSpPr/>
          <p:nvPr/>
        </p:nvSpPr>
        <p:spPr>
          <a:xfrm rot="5400000">
            <a:off x="1799600" y="2016000"/>
            <a:ext cx="504056" cy="360040"/>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Striped Right Arrow 15"/>
          <p:cNvSpPr/>
          <p:nvPr/>
        </p:nvSpPr>
        <p:spPr>
          <a:xfrm rot="5400000">
            <a:off x="481484" y="3550516"/>
            <a:ext cx="1053112" cy="288032"/>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0483" name="Picture 3"/>
          <p:cNvPicPr>
            <a:picLocks noChangeAspect="1" noChangeArrowheads="1"/>
          </p:cNvPicPr>
          <p:nvPr/>
        </p:nvPicPr>
        <p:blipFill>
          <a:blip r:embed="rId2" cstate="print"/>
          <a:srcRect l="9811" r="9785" b="8317"/>
          <a:stretch>
            <a:fillRect/>
          </a:stretch>
        </p:blipFill>
        <p:spPr bwMode="auto">
          <a:xfrm>
            <a:off x="0" y="4293096"/>
            <a:ext cx="4085903" cy="2564904"/>
          </a:xfrm>
          <a:prstGeom prst="rect">
            <a:avLst/>
          </a:prstGeom>
          <a:noFill/>
          <a:ln w="9525">
            <a:noFill/>
            <a:miter lim="800000"/>
            <a:headEnd/>
            <a:tailEnd/>
          </a:ln>
          <a:effectLst/>
        </p:spPr>
      </p:pic>
      <p:sp>
        <p:nvSpPr>
          <p:cNvPr id="6" name="Content Placeholder 2"/>
          <p:cNvSpPr txBox="1">
            <a:spLocks/>
          </p:cNvSpPr>
          <p:nvPr/>
        </p:nvSpPr>
        <p:spPr>
          <a:xfrm>
            <a:off x="5256176" y="1124744"/>
            <a:ext cx="1800000" cy="759182"/>
          </a:xfrm>
          <a:prstGeom prst="rect">
            <a:avLst/>
          </a:prstGeom>
        </p:spPr>
        <p:style>
          <a:lnRef idx="1">
            <a:schemeClr val="accent1"/>
          </a:lnRef>
          <a:fillRef idx="3">
            <a:schemeClr val="accent1"/>
          </a:fillRef>
          <a:effectRef idx="2">
            <a:schemeClr val="accent1"/>
          </a:effectRef>
          <a:fontRef idx="minor">
            <a:schemeClr val="lt1"/>
          </a:fontRef>
        </p:style>
        <p:txBody>
          <a:bodyPr vert="horz" wrap="square">
            <a:spAutoFit/>
          </a:bodyPr>
          <a:lstStyle/>
          <a:p>
            <a:pPr marR="0" lvl="0" algn="ctr" defTabSz="914400" rtl="0" eaLnBrk="1" fontAlgn="auto" latinLnBrk="0" hangingPunct="1">
              <a:lnSpc>
                <a:spcPct val="100000"/>
              </a:lnSpc>
              <a:spcBef>
                <a:spcPts val="400"/>
              </a:spcBef>
              <a:spcAft>
                <a:spcPts val="0"/>
              </a:spcAft>
              <a:buClr>
                <a:schemeClr val="accent1"/>
              </a:buClr>
              <a:buSzPct val="68000"/>
              <a:buFont typeface="Wingdings 3"/>
              <a:buNone/>
              <a:defRPr/>
            </a:pPr>
            <a:r>
              <a:rPr kumimoji="0" lang="en-US" sz="2000" b="1" i="0" u="none" strike="noStrike" kern="1200" cap="none" spc="0" normalizeH="0" baseline="0" noProof="0" dirty="0" smtClean="0">
                <a:ln>
                  <a:noFill/>
                </a:ln>
                <a:solidFill>
                  <a:schemeClr val="lt1"/>
                </a:solidFill>
                <a:effectLst/>
                <a:uLnTx/>
                <a:uFillTx/>
                <a:latin typeface="Calibri" pitchFamily="34" charset="0"/>
                <a:ea typeface="+mn-ea"/>
                <a:cs typeface="Calibri" pitchFamily="34" charset="0"/>
              </a:rPr>
              <a:t>WIMS (RWNA) </a:t>
            </a:r>
          </a:p>
          <a:p>
            <a:pPr marR="0" lvl="0" algn="ctr" defTabSz="914400" rtl="0" eaLnBrk="1" fontAlgn="auto" latinLnBrk="0" hangingPunct="1">
              <a:lnSpc>
                <a:spcPct val="100000"/>
              </a:lnSpc>
              <a:spcBef>
                <a:spcPts val="400"/>
              </a:spcBef>
              <a:spcAft>
                <a:spcPts val="0"/>
              </a:spcAft>
              <a:buClr>
                <a:schemeClr val="accent1"/>
              </a:buClr>
              <a:buSzPct val="68000"/>
              <a:buFont typeface="Wingdings 3"/>
              <a:buNone/>
              <a:defRPr/>
            </a:pPr>
            <a:r>
              <a:rPr kumimoji="0" lang="en-US" sz="2000" b="1" i="0" u="none" strike="noStrike" kern="1200" cap="none" spc="0" normalizeH="0" baseline="0" noProof="0" dirty="0" smtClean="0">
                <a:ln>
                  <a:noFill/>
                </a:ln>
                <a:solidFill>
                  <a:schemeClr val="lt1"/>
                </a:solidFill>
                <a:effectLst/>
                <a:uLnTx/>
                <a:uFillTx/>
                <a:latin typeface="Calibri" pitchFamily="34" charset="0"/>
                <a:ea typeface="+mn-ea"/>
                <a:cs typeface="Calibri" pitchFamily="34" charset="0"/>
              </a:rPr>
              <a:t>dataset</a:t>
            </a:r>
            <a:endParaRPr kumimoji="0" lang="en-US" sz="2000" b="1" i="0" u="none" strike="noStrike" kern="1200" cap="none" spc="0" normalizeH="0" baseline="0" noProof="0" dirty="0">
              <a:ln>
                <a:noFill/>
              </a:ln>
              <a:solidFill>
                <a:schemeClr val="lt1"/>
              </a:solidFill>
              <a:effectLst/>
              <a:uLnTx/>
              <a:uFillTx/>
              <a:latin typeface="Calibri" pitchFamily="34" charset="0"/>
              <a:ea typeface="+mn-ea"/>
              <a:cs typeface="Calibri" pitchFamily="34" charset="0"/>
            </a:endParaRPr>
          </a:p>
        </p:txBody>
      </p:sp>
      <p:sp>
        <p:nvSpPr>
          <p:cNvPr id="19" name="Content Placeholder 2"/>
          <p:cNvSpPr txBox="1">
            <a:spLocks/>
          </p:cNvSpPr>
          <p:nvPr/>
        </p:nvSpPr>
        <p:spPr>
          <a:xfrm>
            <a:off x="5220072" y="3319825"/>
            <a:ext cx="1872208" cy="1723549"/>
          </a:xfrm>
          <a:prstGeom prst="rect">
            <a:avLst/>
          </a:prstGeom>
        </p:spPr>
        <p:style>
          <a:lnRef idx="1">
            <a:schemeClr val="accent2"/>
          </a:lnRef>
          <a:fillRef idx="2">
            <a:schemeClr val="accent2"/>
          </a:fillRef>
          <a:effectRef idx="1">
            <a:schemeClr val="accent2"/>
          </a:effectRef>
          <a:fontRef idx="minor">
            <a:schemeClr val="dk1"/>
          </a:fontRef>
        </p:style>
        <p:txBody>
          <a:bodyPr vert="horz" wrap="square">
            <a:spAutoFit/>
          </a:bodyPr>
          <a:lstStyle/>
          <a:p>
            <a:pPr marR="0" lvl="0" defTabSz="914400" rtl="0" eaLnBrk="1" fontAlgn="auto" latinLnBrk="0" hangingPunct="1">
              <a:lnSpc>
                <a:spcPct val="100000"/>
              </a:lnSpc>
              <a:spcBef>
                <a:spcPts val="300"/>
              </a:spcBef>
              <a:spcAft>
                <a:spcPts val="0"/>
              </a:spcAft>
              <a:buClr>
                <a:schemeClr val="accent1"/>
              </a:buClr>
              <a:buSzPct val="68000"/>
              <a:buFont typeface="Wingdings 3"/>
              <a:buNone/>
              <a:defRPr/>
            </a:pPr>
            <a:r>
              <a:rPr lang="en-US" sz="1600" b="1" dirty="0">
                <a:solidFill>
                  <a:srgbClr val="474747"/>
                </a:solidFill>
                <a:latin typeface="Calibri" pitchFamily="34" charset="0"/>
                <a:cs typeface="Calibri" pitchFamily="34" charset="0"/>
              </a:rPr>
              <a:t>Localities</a:t>
            </a:r>
          </a:p>
          <a:p>
            <a:pPr marR="0" lvl="0" defTabSz="914400" rtl="0" eaLnBrk="1" fontAlgn="auto" latinLnBrk="0" hangingPunct="1">
              <a:lnSpc>
                <a:spcPct val="100000"/>
              </a:lnSpc>
              <a:spcBef>
                <a:spcPts val="300"/>
              </a:spcBef>
              <a:spcAft>
                <a:spcPts val="0"/>
              </a:spcAft>
              <a:buClr>
                <a:schemeClr val="accent1"/>
              </a:buClr>
              <a:buSzPct val="68000"/>
              <a:buFont typeface="Wingdings 3"/>
              <a:buNone/>
              <a:defRPr/>
            </a:pPr>
            <a:r>
              <a:rPr lang="en-US" sz="1600" b="1" dirty="0" smtClean="0">
                <a:solidFill>
                  <a:srgbClr val="474747"/>
                </a:solidFill>
                <a:latin typeface="Calibri" pitchFamily="34" charset="0"/>
                <a:cs typeface="Calibri" pitchFamily="34" charset="0"/>
              </a:rPr>
              <a:t>Roads and Railways</a:t>
            </a:r>
          </a:p>
          <a:p>
            <a:pPr marR="0" lvl="0" defTabSz="914400" rtl="0" eaLnBrk="1" fontAlgn="auto" latinLnBrk="0" hangingPunct="1">
              <a:lnSpc>
                <a:spcPct val="100000"/>
              </a:lnSpc>
              <a:spcBef>
                <a:spcPts val="300"/>
              </a:spcBef>
              <a:spcAft>
                <a:spcPts val="0"/>
              </a:spcAft>
              <a:buClr>
                <a:schemeClr val="accent1"/>
              </a:buClr>
              <a:buSzPct val="68000"/>
              <a:buFont typeface="Wingdings 3"/>
              <a:buNone/>
              <a:defRPr/>
            </a:pPr>
            <a:r>
              <a:rPr lang="en-US" sz="1600" b="1" dirty="0" smtClean="0">
                <a:solidFill>
                  <a:srgbClr val="474747"/>
                </a:solidFill>
                <a:latin typeface="Calibri" pitchFamily="34" charset="0"/>
                <a:cs typeface="Calibri" pitchFamily="34" charset="0"/>
              </a:rPr>
              <a:t>Railway stations</a:t>
            </a:r>
          </a:p>
          <a:p>
            <a:pPr marR="0" lvl="0" defTabSz="914400" rtl="0" eaLnBrk="1" fontAlgn="auto" latinLnBrk="0" hangingPunct="1">
              <a:lnSpc>
                <a:spcPct val="100000"/>
              </a:lnSpc>
              <a:spcBef>
                <a:spcPts val="300"/>
              </a:spcBef>
              <a:spcAft>
                <a:spcPts val="0"/>
              </a:spcAft>
              <a:buClr>
                <a:schemeClr val="accent1"/>
              </a:buClr>
              <a:buSzPct val="68000"/>
              <a:buFont typeface="Wingdings 3"/>
              <a:buNone/>
              <a:defRPr/>
            </a:pPr>
            <a:r>
              <a:rPr lang="en-US" sz="1600" b="1" dirty="0" smtClean="0">
                <a:solidFill>
                  <a:srgbClr val="474747"/>
                </a:solidFill>
                <a:latin typeface="Calibri" pitchFamily="34" charset="0"/>
                <a:cs typeface="Calibri" pitchFamily="34" charset="0"/>
              </a:rPr>
              <a:t>Bridges</a:t>
            </a:r>
          </a:p>
          <a:p>
            <a:pPr marR="0" lvl="0" defTabSz="914400" rtl="0" eaLnBrk="1" fontAlgn="auto" latinLnBrk="0" hangingPunct="1">
              <a:lnSpc>
                <a:spcPct val="100000"/>
              </a:lnSpc>
              <a:spcBef>
                <a:spcPts val="300"/>
              </a:spcBef>
              <a:spcAft>
                <a:spcPts val="0"/>
              </a:spcAft>
              <a:buClr>
                <a:schemeClr val="accent1"/>
              </a:buClr>
              <a:buSzPct val="68000"/>
              <a:buFont typeface="Wingdings 3"/>
              <a:buNone/>
              <a:defRPr/>
            </a:pPr>
            <a:r>
              <a:rPr lang="en-US" sz="1600" b="1" dirty="0" smtClean="0">
                <a:solidFill>
                  <a:srgbClr val="474747"/>
                </a:solidFill>
                <a:latin typeface="Calibri" pitchFamily="34" charset="0"/>
                <a:cs typeface="Calibri" pitchFamily="34" charset="0"/>
              </a:rPr>
              <a:t>Protected Areas etc.</a:t>
            </a:r>
            <a:endParaRPr kumimoji="0" lang="en-US" sz="1600" b="1" i="0" u="none" strike="noStrike" kern="1200" cap="none" spc="0" normalizeH="0" baseline="0" noProof="0" dirty="0">
              <a:ln>
                <a:noFill/>
              </a:ln>
              <a:solidFill>
                <a:srgbClr val="474747"/>
              </a:solidFill>
              <a:effectLst/>
              <a:uLnTx/>
              <a:uFillTx/>
              <a:latin typeface="Calibri" pitchFamily="34" charset="0"/>
              <a:ea typeface="+mn-ea"/>
              <a:cs typeface="Calibri" pitchFamily="34" charset="0"/>
            </a:endParaRPr>
          </a:p>
        </p:txBody>
      </p:sp>
      <p:sp>
        <p:nvSpPr>
          <p:cNvPr id="20" name="Content Placeholder 2"/>
          <p:cNvSpPr txBox="1">
            <a:spLocks/>
          </p:cNvSpPr>
          <p:nvPr/>
        </p:nvSpPr>
        <p:spPr>
          <a:xfrm>
            <a:off x="7254144" y="1124744"/>
            <a:ext cx="1800000" cy="759182"/>
          </a:xfrm>
          <a:prstGeom prst="rect">
            <a:avLst/>
          </a:prstGeom>
        </p:spPr>
        <p:style>
          <a:lnRef idx="1">
            <a:schemeClr val="accent1"/>
          </a:lnRef>
          <a:fillRef idx="3">
            <a:schemeClr val="accent1"/>
          </a:fillRef>
          <a:effectRef idx="2">
            <a:schemeClr val="accent1"/>
          </a:effectRef>
          <a:fontRef idx="minor">
            <a:schemeClr val="lt1"/>
          </a:fontRef>
        </p:style>
        <p:txBody>
          <a:bodyPr vert="horz" wrap="square">
            <a:spAutoFit/>
          </a:bodyPr>
          <a:lstStyle/>
          <a:p>
            <a:pPr marR="0" lvl="0" algn="ctr" defTabSz="914400" rtl="0" eaLnBrk="1" fontAlgn="auto" latinLnBrk="0" hangingPunct="1">
              <a:lnSpc>
                <a:spcPct val="100000"/>
              </a:lnSpc>
              <a:spcBef>
                <a:spcPts val="400"/>
              </a:spcBef>
              <a:spcAft>
                <a:spcPts val="0"/>
              </a:spcAft>
              <a:buClr>
                <a:schemeClr val="accent1"/>
              </a:buClr>
              <a:buSzPct val="68000"/>
              <a:buFont typeface="Wingdings 3"/>
              <a:buNone/>
              <a:defRPr/>
            </a:pPr>
            <a:r>
              <a:rPr kumimoji="0" lang="en-US" sz="2000" b="1" i="0" u="none" strike="noStrike" kern="1200" cap="none" spc="0" normalizeH="0" baseline="0" noProof="0" dirty="0" smtClean="0">
                <a:ln>
                  <a:noFill/>
                </a:ln>
                <a:solidFill>
                  <a:schemeClr val="lt1"/>
                </a:solidFill>
                <a:effectLst/>
                <a:uLnTx/>
                <a:uFillTx/>
                <a:latin typeface="Calibri" pitchFamily="34" charset="0"/>
                <a:ea typeface="+mn-ea"/>
                <a:cs typeface="Calibri" pitchFamily="34" charset="0"/>
              </a:rPr>
              <a:t>NIHWM</a:t>
            </a:r>
          </a:p>
          <a:p>
            <a:pPr marR="0" lvl="0" algn="ctr" defTabSz="914400" rtl="0" eaLnBrk="1" fontAlgn="auto" latinLnBrk="0" hangingPunct="1">
              <a:lnSpc>
                <a:spcPct val="100000"/>
              </a:lnSpc>
              <a:spcBef>
                <a:spcPts val="400"/>
              </a:spcBef>
              <a:spcAft>
                <a:spcPts val="0"/>
              </a:spcAft>
              <a:buClr>
                <a:schemeClr val="accent1"/>
              </a:buClr>
              <a:buSzPct val="68000"/>
              <a:buFont typeface="Wingdings 3"/>
              <a:buNone/>
              <a:defRPr/>
            </a:pPr>
            <a:r>
              <a:rPr kumimoji="0" lang="en-US" sz="2000" b="1" i="0" u="none" strike="noStrike" kern="1200" cap="none" spc="0" normalizeH="0" baseline="0" noProof="0" dirty="0" smtClean="0">
                <a:ln>
                  <a:noFill/>
                </a:ln>
                <a:solidFill>
                  <a:schemeClr val="lt1"/>
                </a:solidFill>
                <a:effectLst/>
                <a:uLnTx/>
                <a:uFillTx/>
                <a:latin typeface="Calibri" pitchFamily="34" charset="0"/>
                <a:ea typeface="+mn-ea"/>
                <a:cs typeface="Calibri" pitchFamily="34" charset="0"/>
              </a:rPr>
              <a:t>datasets</a:t>
            </a:r>
            <a:endParaRPr kumimoji="0" lang="en-US" sz="2000" b="1" i="0" u="none" strike="noStrike" kern="1200" cap="none" spc="0" normalizeH="0" baseline="0" noProof="0" dirty="0">
              <a:ln>
                <a:noFill/>
              </a:ln>
              <a:solidFill>
                <a:schemeClr val="lt1"/>
              </a:solidFill>
              <a:effectLst/>
              <a:uLnTx/>
              <a:uFillTx/>
              <a:latin typeface="Calibri" pitchFamily="34" charset="0"/>
              <a:ea typeface="+mn-ea"/>
              <a:cs typeface="Calibri" pitchFamily="34" charset="0"/>
            </a:endParaRPr>
          </a:p>
        </p:txBody>
      </p:sp>
      <p:sp>
        <p:nvSpPr>
          <p:cNvPr id="21" name="Content Placeholder 2"/>
          <p:cNvSpPr txBox="1">
            <a:spLocks/>
          </p:cNvSpPr>
          <p:nvPr/>
        </p:nvSpPr>
        <p:spPr>
          <a:xfrm>
            <a:off x="7218040" y="3319825"/>
            <a:ext cx="1872208" cy="1723549"/>
          </a:xfrm>
          <a:prstGeom prst="rect">
            <a:avLst/>
          </a:prstGeom>
        </p:spPr>
        <p:style>
          <a:lnRef idx="1">
            <a:schemeClr val="accent2"/>
          </a:lnRef>
          <a:fillRef idx="2">
            <a:schemeClr val="accent2"/>
          </a:fillRef>
          <a:effectRef idx="1">
            <a:schemeClr val="accent2"/>
          </a:effectRef>
          <a:fontRef idx="minor">
            <a:schemeClr val="dk1"/>
          </a:fontRef>
        </p:style>
        <p:txBody>
          <a:bodyPr vert="horz" wrap="square">
            <a:spAutoFit/>
          </a:bodyPr>
          <a:lstStyle/>
          <a:p>
            <a:pPr marR="0" lvl="0" defTabSz="914400" rtl="0" eaLnBrk="1" fontAlgn="auto" latinLnBrk="0" hangingPunct="1">
              <a:lnSpc>
                <a:spcPct val="100000"/>
              </a:lnSpc>
              <a:spcBef>
                <a:spcPts val="300"/>
              </a:spcBef>
              <a:spcAft>
                <a:spcPts val="0"/>
              </a:spcAft>
              <a:buClr>
                <a:schemeClr val="accent1"/>
              </a:buClr>
              <a:buSzPct val="68000"/>
              <a:buFont typeface="Wingdings 3"/>
              <a:buNone/>
              <a:defRPr/>
            </a:pPr>
            <a:r>
              <a:rPr lang="en-US" sz="1600" b="1" dirty="0" smtClean="0">
                <a:solidFill>
                  <a:srgbClr val="474747"/>
                </a:solidFill>
                <a:latin typeface="Calibri" pitchFamily="34" charset="0"/>
                <a:cs typeface="Calibri" pitchFamily="34" charset="0"/>
              </a:rPr>
              <a:t>Reservoirs</a:t>
            </a:r>
          </a:p>
          <a:p>
            <a:pPr marR="0" lvl="0" defTabSz="914400" rtl="0" eaLnBrk="1" fontAlgn="auto" latinLnBrk="0" hangingPunct="1">
              <a:lnSpc>
                <a:spcPct val="100000"/>
              </a:lnSpc>
              <a:spcBef>
                <a:spcPts val="300"/>
              </a:spcBef>
              <a:spcAft>
                <a:spcPts val="0"/>
              </a:spcAft>
              <a:buClr>
                <a:schemeClr val="accent1"/>
              </a:buClr>
              <a:buSzPct val="68000"/>
              <a:buFont typeface="Wingdings 3"/>
              <a:buNone/>
              <a:defRPr/>
            </a:pPr>
            <a:r>
              <a:rPr lang="en-US" sz="1600" b="1" dirty="0" smtClean="0">
                <a:solidFill>
                  <a:srgbClr val="474747"/>
                </a:solidFill>
                <a:latin typeface="Calibri" pitchFamily="34" charset="0"/>
                <a:cs typeface="Calibri" pitchFamily="34" charset="0"/>
              </a:rPr>
              <a:t>Dump sites</a:t>
            </a:r>
          </a:p>
          <a:p>
            <a:pPr marR="0" lvl="0" defTabSz="914400" rtl="0" eaLnBrk="1" fontAlgn="auto" latinLnBrk="0" hangingPunct="1">
              <a:lnSpc>
                <a:spcPct val="100000"/>
              </a:lnSpc>
              <a:spcBef>
                <a:spcPts val="300"/>
              </a:spcBef>
              <a:spcAft>
                <a:spcPts val="0"/>
              </a:spcAft>
              <a:buClr>
                <a:schemeClr val="accent1"/>
              </a:buClr>
              <a:buSzPct val="68000"/>
              <a:buFont typeface="Wingdings 3"/>
              <a:buNone/>
              <a:defRPr/>
            </a:pPr>
            <a:r>
              <a:rPr lang="en-US" sz="1600" b="1" dirty="0" err="1" smtClean="0">
                <a:solidFill>
                  <a:srgbClr val="474747"/>
                </a:solidFill>
                <a:latin typeface="Calibri" pitchFamily="34" charset="0"/>
                <a:cs typeface="Calibri" pitchFamily="34" charset="0"/>
              </a:rPr>
              <a:t>Airpors,ports</a:t>
            </a:r>
            <a:endParaRPr lang="en-US" sz="1600" b="1" dirty="0" smtClean="0">
              <a:solidFill>
                <a:srgbClr val="474747"/>
              </a:solidFill>
              <a:latin typeface="Calibri" pitchFamily="34" charset="0"/>
              <a:cs typeface="Calibri" pitchFamily="34" charset="0"/>
            </a:endParaRPr>
          </a:p>
          <a:p>
            <a:pPr marR="0" lvl="0" defTabSz="914400" rtl="0" eaLnBrk="1" fontAlgn="auto" latinLnBrk="0" hangingPunct="1">
              <a:lnSpc>
                <a:spcPct val="100000"/>
              </a:lnSpc>
              <a:spcBef>
                <a:spcPts val="300"/>
              </a:spcBef>
              <a:spcAft>
                <a:spcPts val="0"/>
              </a:spcAft>
              <a:buClr>
                <a:schemeClr val="accent1"/>
              </a:buClr>
              <a:buSzPct val="68000"/>
              <a:buFont typeface="Wingdings 3"/>
              <a:buNone/>
              <a:defRPr/>
            </a:pPr>
            <a:r>
              <a:rPr lang="en-US" sz="1600" b="1" dirty="0" err="1">
                <a:solidFill>
                  <a:srgbClr val="474747"/>
                </a:solidFill>
                <a:latin typeface="Calibri" pitchFamily="34" charset="0"/>
                <a:cs typeface="Calibri" pitchFamily="34" charset="0"/>
              </a:rPr>
              <a:t>C</a:t>
            </a:r>
            <a:r>
              <a:rPr lang="en-US" sz="1600" b="1" dirty="0" err="1" smtClean="0">
                <a:solidFill>
                  <a:srgbClr val="474747"/>
                </a:solidFill>
                <a:latin typeface="Calibri" pitchFamily="34" charset="0"/>
                <a:cs typeface="Calibri" pitchFamily="34" charset="0"/>
              </a:rPr>
              <a:t>adastered</a:t>
            </a:r>
            <a:r>
              <a:rPr lang="en-US" sz="1600" b="1" dirty="0" smtClean="0">
                <a:solidFill>
                  <a:srgbClr val="474747"/>
                </a:solidFill>
                <a:latin typeface="Calibri" pitchFamily="34" charset="0"/>
                <a:cs typeface="Calibri" pitchFamily="34" charset="0"/>
              </a:rPr>
              <a:t> rivers and basins</a:t>
            </a:r>
          </a:p>
          <a:p>
            <a:pPr marR="0" lvl="0" defTabSz="914400" rtl="0" eaLnBrk="1" fontAlgn="auto" latinLnBrk="0" hangingPunct="1">
              <a:lnSpc>
                <a:spcPct val="100000"/>
              </a:lnSpc>
              <a:spcBef>
                <a:spcPts val="300"/>
              </a:spcBef>
              <a:spcAft>
                <a:spcPts val="0"/>
              </a:spcAft>
              <a:buClr>
                <a:schemeClr val="accent1"/>
              </a:buClr>
              <a:buSzPct val="68000"/>
              <a:buFont typeface="Wingdings 3"/>
              <a:buNone/>
              <a:defRPr/>
            </a:pPr>
            <a:r>
              <a:rPr lang="en-US" sz="1600" b="1" dirty="0" err="1" smtClean="0">
                <a:solidFill>
                  <a:srgbClr val="474747"/>
                </a:solidFill>
                <a:latin typeface="Calibri" pitchFamily="34" charset="0"/>
                <a:cs typeface="Calibri" pitchFamily="34" charset="0"/>
              </a:rPr>
              <a:t>Topo</a:t>
            </a:r>
            <a:r>
              <a:rPr lang="en-US" sz="1600" b="1" dirty="0" smtClean="0">
                <a:solidFill>
                  <a:srgbClr val="474747"/>
                </a:solidFill>
                <a:latin typeface="Calibri" pitchFamily="34" charset="0"/>
                <a:cs typeface="Calibri" pitchFamily="34" charset="0"/>
              </a:rPr>
              <a:t> maps</a:t>
            </a:r>
            <a:endParaRPr lang="en-US" sz="1600" b="1" dirty="0">
              <a:solidFill>
                <a:srgbClr val="474747"/>
              </a:solidFill>
              <a:latin typeface="Calibri" pitchFamily="34" charset="0"/>
              <a:cs typeface="Calibri" pitchFamily="34" charset="0"/>
            </a:endParaRPr>
          </a:p>
        </p:txBody>
      </p:sp>
      <p:grpSp>
        <p:nvGrpSpPr>
          <p:cNvPr id="4" name="Group 28"/>
          <p:cNvGrpSpPr/>
          <p:nvPr/>
        </p:nvGrpSpPr>
        <p:grpSpPr>
          <a:xfrm>
            <a:off x="5976156" y="1943992"/>
            <a:ext cx="2358008" cy="1340992"/>
            <a:chOff x="5976156" y="1943992"/>
            <a:chExt cx="2358008" cy="504056"/>
          </a:xfrm>
        </p:grpSpPr>
        <p:sp>
          <p:nvSpPr>
            <p:cNvPr id="22" name="Striped Right Arrow 21"/>
            <p:cNvSpPr/>
            <p:nvPr/>
          </p:nvSpPr>
          <p:spPr>
            <a:xfrm rot="5400000">
              <a:off x="5904148" y="2016000"/>
              <a:ext cx="504056" cy="360040"/>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3" name="Striped Right Arrow 22"/>
            <p:cNvSpPr/>
            <p:nvPr/>
          </p:nvSpPr>
          <p:spPr>
            <a:xfrm rot="5400000">
              <a:off x="7902116" y="2016000"/>
              <a:ext cx="504056" cy="360040"/>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26" name="Striped Right Arrow 25"/>
          <p:cNvSpPr/>
          <p:nvPr/>
        </p:nvSpPr>
        <p:spPr>
          <a:xfrm rot="5400000">
            <a:off x="3779812" y="2016000"/>
            <a:ext cx="504056" cy="360040"/>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0484" name="Picture 4" descr="NAVTEQ"/>
          <p:cNvPicPr>
            <a:picLocks noChangeAspect="1" noChangeArrowheads="1"/>
          </p:cNvPicPr>
          <p:nvPr/>
        </p:nvPicPr>
        <p:blipFill>
          <a:blip r:embed="rId3" cstate="print"/>
          <a:srcRect/>
          <a:stretch>
            <a:fillRect/>
          </a:stretch>
        </p:blipFill>
        <p:spPr bwMode="auto">
          <a:xfrm>
            <a:off x="3059833" y="2564904"/>
            <a:ext cx="1838328" cy="1296144"/>
          </a:xfrm>
          <a:prstGeom prst="rect">
            <a:avLst/>
          </a:prstGeom>
          <a:noFill/>
          <a:ln w="9525">
            <a:noFill/>
            <a:miter lim="800000"/>
            <a:headEnd/>
            <a:tailEnd/>
          </a:ln>
          <a:effectLst>
            <a:glow rad="139700">
              <a:srgbClr val="FF0000">
                <a:alpha val="40000"/>
              </a:srgbClr>
            </a:glow>
          </a:effectLst>
        </p:spPr>
      </p:pic>
      <p:sp>
        <p:nvSpPr>
          <p:cNvPr id="31" name="Content Placeholder 2"/>
          <p:cNvSpPr txBox="1">
            <a:spLocks/>
          </p:cNvSpPr>
          <p:nvPr/>
        </p:nvSpPr>
        <p:spPr>
          <a:xfrm>
            <a:off x="5256176" y="5385990"/>
            <a:ext cx="1800000" cy="923330"/>
          </a:xfrm>
          <a:prstGeom prst="rect">
            <a:avLst/>
          </a:prstGeom>
        </p:spPr>
        <p:style>
          <a:lnRef idx="1">
            <a:schemeClr val="accent2"/>
          </a:lnRef>
          <a:fillRef idx="3">
            <a:schemeClr val="accent2"/>
          </a:fillRef>
          <a:effectRef idx="2">
            <a:schemeClr val="accent2"/>
          </a:effectRef>
          <a:fontRef idx="minor">
            <a:schemeClr val="lt1"/>
          </a:fontRef>
        </p:style>
        <p:txBody>
          <a:bodyPr vert="horz" wrap="square">
            <a:spAutoFit/>
          </a:bodyPr>
          <a:lstStyle/>
          <a:p>
            <a:pPr marR="0" lvl="0" algn="ctr" defTabSz="914400" rtl="0" eaLnBrk="1" fontAlgn="auto" latinLnBrk="0" hangingPunct="1">
              <a:lnSpc>
                <a:spcPct val="100000"/>
              </a:lnSpc>
              <a:spcBef>
                <a:spcPts val="400"/>
              </a:spcBef>
              <a:spcAft>
                <a:spcPts val="0"/>
              </a:spcAft>
              <a:buClr>
                <a:schemeClr val="accent1"/>
              </a:buClr>
              <a:buSzPct val="68000"/>
              <a:buFont typeface="Wingdings 3"/>
              <a:buNone/>
              <a:defRPr/>
            </a:pPr>
            <a:r>
              <a:rPr kumimoji="0" lang="en-US" b="1" i="0" u="none" strike="noStrike" kern="1200" cap="none" spc="0" normalizeH="0" baseline="0" noProof="0" dirty="0" smtClean="0">
                <a:ln>
                  <a:noFill/>
                </a:ln>
                <a:solidFill>
                  <a:schemeClr val="lt1"/>
                </a:solidFill>
                <a:effectLst/>
                <a:uLnTx/>
                <a:uFillTx/>
                <a:latin typeface="Calibri" pitchFamily="34" charset="0"/>
                <a:ea typeface="+mn-ea"/>
                <a:cs typeface="Calibri" pitchFamily="34" charset="0"/>
              </a:rPr>
              <a:t>Statistical data (settlements population)</a:t>
            </a:r>
            <a:endParaRPr kumimoji="0" lang="en-US" b="1" i="0" u="none" strike="noStrike" kern="1200" cap="none" spc="0" normalizeH="0" baseline="0" noProof="0" dirty="0">
              <a:ln>
                <a:noFill/>
              </a:ln>
              <a:solidFill>
                <a:schemeClr val="lt1"/>
              </a:solidFill>
              <a:effectLst/>
              <a:uLnTx/>
              <a:uFillTx/>
              <a:latin typeface="Calibri" pitchFamily="34" charset="0"/>
              <a:ea typeface="+mn-ea"/>
              <a:cs typeface="Calibri" pitchFamily="34" charset="0"/>
            </a:endParaRPr>
          </a:p>
        </p:txBody>
      </p:sp>
      <p:sp>
        <p:nvSpPr>
          <p:cNvPr id="32" name="Curved Right Arrow 31"/>
          <p:cNvSpPr/>
          <p:nvPr/>
        </p:nvSpPr>
        <p:spPr>
          <a:xfrm flipV="1">
            <a:off x="4932040" y="3356992"/>
            <a:ext cx="288032" cy="2520280"/>
          </a:xfrm>
          <a:prstGeom prst="curvedRightArrow">
            <a:avLst>
              <a:gd name="adj1" fmla="val 25000"/>
              <a:gd name="adj2" fmla="val 112681"/>
              <a:gd name="adj3" fmla="val 250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4" name="TextBox 23"/>
          <p:cNvSpPr txBox="1"/>
          <p:nvPr/>
        </p:nvSpPr>
        <p:spPr>
          <a:xfrm>
            <a:off x="5508104" y="57398"/>
            <a:ext cx="3563888" cy="923330"/>
          </a:xfrm>
          <a:prstGeom prst="rect">
            <a:avLst/>
          </a:prstGeom>
          <a:noFill/>
        </p:spPr>
        <p:txBody>
          <a:bodyPr wrap="square" rtlCol="0">
            <a:spAutoFit/>
          </a:bodyPr>
          <a:lstStyle/>
          <a:p>
            <a:r>
              <a:rPr lang="en-US" b="1" dirty="0" smtClean="0">
                <a:latin typeface="Calibri" pitchFamily="34" charset="0"/>
                <a:cs typeface="Calibri" pitchFamily="34" charset="0"/>
              </a:rPr>
              <a:t>The data sets are also used for the prioritization of measures  in the Flood Risk Management Plans</a:t>
            </a:r>
            <a:endParaRPr lang="en-US"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Comunicari\INHGA\Prez 2\fig 05.jpg"/>
          <p:cNvPicPr>
            <a:picLocks noChangeAspect="1" noChangeArrowheads="1"/>
          </p:cNvPicPr>
          <p:nvPr/>
        </p:nvPicPr>
        <p:blipFill>
          <a:blip r:embed="rId2" cstate="print"/>
          <a:srcRect/>
          <a:stretch>
            <a:fillRect/>
          </a:stretch>
        </p:blipFill>
        <p:spPr bwMode="auto">
          <a:xfrm>
            <a:off x="126138" y="3647988"/>
            <a:ext cx="3509758" cy="3068960"/>
          </a:xfrm>
          <a:prstGeom prst="rect">
            <a:avLst/>
          </a:prstGeom>
          <a:noFill/>
          <a:effectLst>
            <a:outerShdw blurRad="50800" dist="114300" dir="18900000" algn="bl" rotWithShape="0">
              <a:prstClr val="black">
                <a:alpha val="40000"/>
              </a:prstClr>
            </a:outerShdw>
          </a:effectLst>
        </p:spPr>
      </p:pic>
      <p:pic>
        <p:nvPicPr>
          <p:cNvPr id="2051" name="Picture 3"/>
          <p:cNvPicPr>
            <a:picLocks noChangeAspect="1" noChangeArrowheads="1"/>
          </p:cNvPicPr>
          <p:nvPr/>
        </p:nvPicPr>
        <p:blipFill>
          <a:blip r:embed="rId3" cstate="print"/>
          <a:srcRect l="59732" t="11121" b="12200"/>
          <a:stretch>
            <a:fillRect/>
          </a:stretch>
        </p:blipFill>
        <p:spPr bwMode="auto">
          <a:xfrm>
            <a:off x="3938039" y="4077072"/>
            <a:ext cx="2218137" cy="2639876"/>
          </a:xfrm>
          <a:prstGeom prst="rect">
            <a:avLst/>
          </a:prstGeom>
          <a:noFill/>
          <a:ln w="9525">
            <a:noFill/>
            <a:miter lim="800000"/>
            <a:headEnd/>
            <a:tailEnd/>
          </a:ln>
        </p:spPr>
      </p:pic>
      <p:sp>
        <p:nvSpPr>
          <p:cNvPr id="8" name="Title 5"/>
          <p:cNvSpPr txBox="1">
            <a:spLocks/>
          </p:cNvSpPr>
          <p:nvPr/>
        </p:nvSpPr>
        <p:spPr>
          <a:xfrm>
            <a:off x="182880" y="0"/>
            <a:ext cx="8507288" cy="822960"/>
          </a:xfrm>
          <a:prstGeom prst="rect">
            <a:avLst/>
          </a:prstGeom>
          <a:ln w="25400"/>
        </p:spPr>
        <p:txBody>
          <a:bodyPr vert="horz" rtlCol="0" anchor="ctr">
            <a:normAutofit/>
            <a:scene3d>
              <a:camera prst="orthographicFront"/>
              <a:lightRig rig="soft" dir="t"/>
            </a:scene3d>
            <a:sp3d prstMaterial="softEdge">
              <a:bevelT w="25400" h="25400"/>
            </a:sp3d>
          </a:bodyPr>
          <a:lstStyle/>
          <a:p>
            <a:pPr lvl="0">
              <a:spcBef>
                <a:spcPct val="0"/>
              </a:spcBef>
              <a:defRPr/>
            </a:pPr>
            <a:r>
              <a:rPr kumimoji="0" lang="en-US" sz="3400" b="1" i="0" u="none" strike="noStrike" kern="1200" cap="none" spc="0" normalizeH="0" baseline="0" noProof="0" dirty="0" smtClean="0">
                <a:ln>
                  <a:noFill/>
                </a:ln>
                <a:solidFill>
                  <a:srgbClr val="0066FF"/>
                </a:solidFill>
                <a:effectLst>
                  <a:outerShdw blurRad="38100" dist="38100" dir="2700000" algn="tl">
                    <a:srgbClr val="000000">
                      <a:alpha val="43137"/>
                    </a:srgbClr>
                  </a:outerShdw>
                </a:effectLst>
                <a:uLnTx/>
                <a:uFillTx/>
                <a:latin typeface="Calibri" pitchFamily="34" charset="0"/>
                <a:ea typeface="+mj-ea"/>
                <a:cs typeface="Calibri" pitchFamily="34" charset="0"/>
              </a:rPr>
              <a:t>RISK MAPS </a:t>
            </a:r>
            <a:r>
              <a:rPr lang="en-US" sz="3400" b="1" dirty="0" smtClean="0">
                <a:solidFill>
                  <a:srgbClr val="0066FF"/>
                </a:solidFill>
                <a:effectLst>
                  <a:outerShdw blurRad="38100" dist="38100" dir="2700000" algn="tl">
                    <a:srgbClr val="000000">
                      <a:alpha val="43137"/>
                    </a:srgbClr>
                  </a:outerShdw>
                </a:effectLst>
                <a:latin typeface="Calibri" pitchFamily="34" charset="0"/>
                <a:ea typeface="+mj-ea"/>
                <a:cs typeface="Calibri" pitchFamily="34" charset="0"/>
              </a:rPr>
              <a:t>- Settlements </a:t>
            </a:r>
            <a:endParaRPr kumimoji="0" lang="en-US" sz="3400" b="1" i="0" u="none" strike="noStrike" kern="1200" cap="none" spc="0" normalizeH="0" baseline="0" noProof="0" dirty="0" smtClean="0">
              <a:ln>
                <a:noFill/>
              </a:ln>
              <a:solidFill>
                <a:srgbClr val="0066FF"/>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sp>
        <p:nvSpPr>
          <p:cNvPr id="10" name="Rectangle 6"/>
          <p:cNvSpPr txBox="1">
            <a:spLocks noChangeArrowheads="1"/>
          </p:cNvSpPr>
          <p:nvPr/>
        </p:nvSpPr>
        <p:spPr>
          <a:xfrm>
            <a:off x="137160" y="914400"/>
            <a:ext cx="8869680" cy="2539157"/>
          </a:xfrm>
          <a:prstGeom prst="rect">
            <a:avLst/>
          </a:prstGeom>
        </p:spPr>
        <p:txBody>
          <a:bodyPr vert="horz" wrap="square">
            <a:spAutoFit/>
          </a:bodyPr>
          <a:lstStyle/>
          <a:p>
            <a:pPr marL="365760" lvl="0" indent="-365760" algn="just">
              <a:spcBef>
                <a:spcPts val="600"/>
              </a:spcBef>
              <a:buClr>
                <a:schemeClr val="accent1"/>
              </a:buClr>
              <a:buSzPct val="90000"/>
              <a:buFont typeface="Wingdings" pitchFamily="2" charset="2"/>
              <a:buChar char="Ü"/>
              <a:defRPr/>
            </a:pPr>
            <a:r>
              <a:rPr lang="en-US" sz="2200" b="1" dirty="0" smtClean="0">
                <a:latin typeface="Calibri" pitchFamily="34" charset="0"/>
                <a:cs typeface="Calibri" pitchFamily="34" charset="0"/>
              </a:rPr>
              <a:t>In the absence of information on each building, this layer is very important, the population being the main receptor at risk. It is essential to be geometrically correct. Information on the types of buildings would lead to much better results.</a:t>
            </a:r>
          </a:p>
          <a:p>
            <a:pPr marL="365760" lvl="0" indent="-365760" algn="just">
              <a:spcBef>
                <a:spcPts val="600"/>
              </a:spcBef>
              <a:buClr>
                <a:schemeClr val="accent1"/>
              </a:buClr>
              <a:buSzPct val="90000"/>
              <a:buFont typeface="Wingdings" pitchFamily="2" charset="2"/>
              <a:buChar char="Ü"/>
              <a:defRPr/>
            </a:pPr>
            <a:r>
              <a:rPr lang="en-US" sz="2200" b="1" dirty="0" smtClean="0">
                <a:latin typeface="Calibri" pitchFamily="34" charset="0"/>
                <a:cs typeface="Calibri" pitchFamily="34" charset="0"/>
              </a:rPr>
              <a:t>For the "Number of Affected inhabitants" indicator, as well as for its representation on the portal, the population was statistically assessed, proportional to the flooded area.</a:t>
            </a:r>
            <a:endParaRPr kumimoji="0" lang="en-US" sz="22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p:txBody>
      </p:sp>
      <p:pic>
        <p:nvPicPr>
          <p:cNvPr id="12" name="Picture 2"/>
          <p:cNvPicPr>
            <a:picLocks noChangeAspect="1" noChangeArrowheads="1"/>
          </p:cNvPicPr>
          <p:nvPr/>
        </p:nvPicPr>
        <p:blipFill>
          <a:blip r:embed="rId4" cstate="print"/>
          <a:srcRect l="48443" t="49620" r="35532" b="14166"/>
          <a:stretch>
            <a:fillRect/>
          </a:stretch>
        </p:blipFill>
        <p:spPr bwMode="auto">
          <a:xfrm>
            <a:off x="6526776" y="3573016"/>
            <a:ext cx="2473208" cy="3143932"/>
          </a:xfrm>
          <a:prstGeom prst="rect">
            <a:avLst/>
          </a:prstGeom>
          <a:ln w="12700">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E:\Documents and Settings\bogdan\Desktop\Portal2.jpg"/>
          <p:cNvPicPr>
            <a:picLocks noChangeAspect="1" noChangeArrowheads="1"/>
          </p:cNvPicPr>
          <p:nvPr/>
        </p:nvPicPr>
        <p:blipFill>
          <a:blip r:embed="rId2" cstate="print"/>
          <a:srcRect/>
          <a:stretch>
            <a:fillRect/>
          </a:stretch>
        </p:blipFill>
        <p:spPr bwMode="auto">
          <a:xfrm>
            <a:off x="251520" y="1196752"/>
            <a:ext cx="4384675" cy="2667000"/>
          </a:xfrm>
          <a:prstGeom prst="rect">
            <a:avLst/>
          </a:prstGeom>
          <a:noFill/>
          <a:ln w="9525">
            <a:solidFill>
              <a:schemeClr val="tx1"/>
            </a:solidFill>
            <a:miter lim="800000"/>
            <a:headEnd/>
            <a:tailEnd/>
          </a:ln>
        </p:spPr>
      </p:pic>
      <p:pic>
        <p:nvPicPr>
          <p:cNvPr id="36868" name="Picture 2" descr="F:\E\Activitate 2014\Dna Director\dELEGATIE tURCIA 13 maI\Portal3.JPG"/>
          <p:cNvPicPr>
            <a:picLocks noChangeAspect="1" noChangeArrowheads="1"/>
          </p:cNvPicPr>
          <p:nvPr/>
        </p:nvPicPr>
        <p:blipFill>
          <a:blip r:embed="rId3" cstate="print"/>
          <a:srcRect b="2753"/>
          <a:stretch>
            <a:fillRect/>
          </a:stretch>
        </p:blipFill>
        <p:spPr bwMode="auto">
          <a:xfrm>
            <a:off x="4953000" y="1541463"/>
            <a:ext cx="4000500" cy="2432050"/>
          </a:xfrm>
          <a:prstGeom prst="rect">
            <a:avLst/>
          </a:prstGeom>
          <a:noFill/>
          <a:ln w="9525">
            <a:solidFill>
              <a:schemeClr val="tx1"/>
            </a:solidFill>
            <a:miter lim="800000"/>
            <a:headEnd/>
            <a:tailEnd/>
          </a:ln>
        </p:spPr>
      </p:pic>
      <p:pic>
        <p:nvPicPr>
          <p:cNvPr id="36869" name="Picture 2" descr="F:\E\Activitate 2014\Dna Director\dELEGATIE tURCIA 13 maI\Portal4.JPG"/>
          <p:cNvPicPr>
            <a:picLocks noChangeAspect="1" noChangeArrowheads="1"/>
          </p:cNvPicPr>
          <p:nvPr/>
        </p:nvPicPr>
        <p:blipFill>
          <a:blip r:embed="rId4" cstate="print"/>
          <a:srcRect b="3989"/>
          <a:stretch>
            <a:fillRect/>
          </a:stretch>
        </p:blipFill>
        <p:spPr bwMode="auto">
          <a:xfrm>
            <a:off x="4572000" y="4132263"/>
            <a:ext cx="4160838" cy="2497137"/>
          </a:xfrm>
          <a:prstGeom prst="rect">
            <a:avLst/>
          </a:prstGeom>
          <a:noFill/>
          <a:ln w="9525">
            <a:solidFill>
              <a:schemeClr val="tx1"/>
            </a:solidFill>
            <a:miter lim="800000"/>
            <a:headEnd/>
            <a:tailEnd/>
          </a:ln>
        </p:spPr>
      </p:pic>
      <p:sp>
        <p:nvSpPr>
          <p:cNvPr id="7" name="Title 1"/>
          <p:cNvSpPr txBox="1">
            <a:spLocks/>
          </p:cNvSpPr>
          <p:nvPr/>
        </p:nvSpPr>
        <p:spPr bwMode="auto">
          <a:xfrm>
            <a:off x="152400" y="4797152"/>
            <a:ext cx="4267200" cy="815975"/>
          </a:xfrm>
          <a:prstGeom prst="rect">
            <a:avLst/>
          </a:prstGeom>
          <a:noFill/>
          <a:ln w="9525">
            <a:noFill/>
            <a:miter lim="800000"/>
            <a:headEnd/>
            <a:tailEnd/>
          </a:ln>
        </p:spPr>
        <p:txBody>
          <a:bodyPr lIns="0" rIns="0" bIns="0" anchor="b">
            <a:spAutoFit/>
          </a:bodyPr>
          <a:lstStyle/>
          <a:p>
            <a:pPr eaLnBrk="0" hangingPunct="0">
              <a:spcBef>
                <a:spcPts val="0"/>
              </a:spcBef>
              <a:spcAft>
                <a:spcPts val="1200"/>
              </a:spcAft>
              <a:defRPr/>
            </a:pPr>
            <a:r>
              <a:rPr lang="ro-RO" sz="2000" b="1" u="sng" dirty="0">
                <a:solidFill>
                  <a:srgbClr val="0000FF"/>
                </a:solidFill>
                <a:latin typeface="Calibri" pitchFamily="34" charset="0"/>
                <a:cs typeface="Calibri" pitchFamily="34" charset="0"/>
              </a:rPr>
              <a:t>www.rowater.ro/HHHRI/HHHRI.aspx</a:t>
            </a:r>
            <a:endParaRPr lang="en-US" sz="2000" b="1" u="sng" dirty="0">
              <a:solidFill>
                <a:srgbClr val="0000FF"/>
              </a:solidFill>
              <a:latin typeface="Calibri" pitchFamily="34" charset="0"/>
              <a:cs typeface="Calibri" pitchFamily="34" charset="0"/>
            </a:endParaRPr>
          </a:p>
          <a:p>
            <a:pPr eaLnBrk="0" hangingPunct="0">
              <a:spcBef>
                <a:spcPts val="0"/>
              </a:spcBef>
              <a:spcAft>
                <a:spcPts val="1200"/>
              </a:spcAft>
              <a:defRPr/>
            </a:pPr>
            <a:r>
              <a:rPr lang="ro-RO" sz="2000" b="1" u="sng" dirty="0">
                <a:solidFill>
                  <a:srgbClr val="0000FF"/>
                </a:solidFill>
                <a:latin typeface="Calibri" pitchFamily="34" charset="0"/>
                <a:cs typeface="Calibri" pitchFamily="34" charset="0"/>
              </a:rPr>
              <a:t>http://gis2.rowater.ro:8989/flood/</a:t>
            </a:r>
            <a:endParaRPr lang="ro-RO" sz="2000" b="1" u="sng" dirty="0">
              <a:solidFill>
                <a:srgbClr val="0000FF"/>
              </a:solidFill>
              <a:latin typeface="Calibri" pitchFamily="34" charset="0"/>
              <a:ea typeface="+mj-ea"/>
              <a:cs typeface="Calibri" pitchFamily="34" charset="0"/>
            </a:endParaRPr>
          </a:p>
        </p:txBody>
      </p:sp>
      <p:sp>
        <p:nvSpPr>
          <p:cNvPr id="9" name="Title 5"/>
          <p:cNvSpPr>
            <a:spLocks noGrp="1"/>
          </p:cNvSpPr>
          <p:nvPr>
            <p:ph type="title"/>
          </p:nvPr>
        </p:nvSpPr>
        <p:spPr>
          <a:xfrm>
            <a:off x="182880" y="0"/>
            <a:ext cx="8507288" cy="822960"/>
          </a:xfrm>
          <a:ln w="25400"/>
        </p:spPr>
        <p:txBody>
          <a:bodyPr>
            <a:normAutofit fontScale="90000"/>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DATA PORTAL - FLOOD HAZARD AND RISK MAPS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1043608" y="5805264"/>
            <a:ext cx="7785497" cy="1107996"/>
          </a:xfrm>
          <a:prstGeom prst="rect">
            <a:avLst/>
          </a:prstGeom>
          <a:noFill/>
          <a:ln w="9525">
            <a:noFill/>
            <a:miter lim="800000"/>
            <a:headEnd/>
            <a:tailEnd/>
          </a:ln>
        </p:spPr>
        <p:txBody>
          <a:bodyPr>
            <a:spAutoFit/>
          </a:bodyPr>
          <a:lstStyle/>
          <a:p>
            <a:pPr algn="ctr"/>
            <a:r>
              <a:rPr lang="en-US" altLang="ro-RO" sz="2200" b="1" i="1" dirty="0">
                <a:solidFill>
                  <a:srgbClr val="002060"/>
                </a:solidFill>
                <a:latin typeface="Calibri" pitchFamily="34" charset="0"/>
              </a:rPr>
              <a:t>Non Structural measures </a:t>
            </a:r>
            <a:r>
              <a:rPr lang="en-US" altLang="ro-RO" sz="2200" b="1" dirty="0">
                <a:solidFill>
                  <a:srgbClr val="002060"/>
                </a:solidFill>
                <a:latin typeface="Calibri" pitchFamily="34" charset="0"/>
              </a:rPr>
              <a:t>and </a:t>
            </a:r>
            <a:r>
              <a:rPr lang="en-US" altLang="ro-RO" sz="2200" b="1" i="1" dirty="0">
                <a:solidFill>
                  <a:srgbClr val="002060"/>
                </a:solidFill>
                <a:latin typeface="Calibri" pitchFamily="34" charset="0"/>
              </a:rPr>
              <a:t>Green Infrastructure Solutions </a:t>
            </a:r>
          </a:p>
          <a:p>
            <a:pPr algn="ctr"/>
            <a:r>
              <a:rPr lang="en-US" altLang="ro-RO" sz="2200" b="1" dirty="0">
                <a:solidFill>
                  <a:srgbClr val="002060"/>
                </a:solidFill>
                <a:latin typeface="Calibri" pitchFamily="34" charset="0"/>
              </a:rPr>
              <a:t>becoming more important with increased recognition of its benefits</a:t>
            </a:r>
          </a:p>
        </p:txBody>
      </p:sp>
      <p:graphicFrame>
        <p:nvGraphicFramePr>
          <p:cNvPr id="6" name="Diagram 5"/>
          <p:cNvGraphicFramePr/>
          <p:nvPr/>
        </p:nvGraphicFramePr>
        <p:xfrm>
          <a:off x="1148860" y="764704"/>
          <a:ext cx="7598900" cy="2039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own Arrow Callout 6"/>
          <p:cNvSpPr/>
          <p:nvPr/>
        </p:nvSpPr>
        <p:spPr>
          <a:xfrm>
            <a:off x="1200149" y="2780928"/>
            <a:ext cx="7471043" cy="3111500"/>
          </a:xfrm>
          <a:prstGeom prst="downArrowCallout">
            <a:avLst>
              <a:gd name="adj1" fmla="val 13571"/>
              <a:gd name="adj2" fmla="val 16551"/>
              <a:gd name="adj3" fmla="val 25000"/>
              <a:gd name="adj4" fmla="val 64977"/>
            </a:avLst>
          </a:prstGeom>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100" dirty="0">
                <a:solidFill>
                  <a:schemeClr val="tx1"/>
                </a:solidFill>
                <a:latin typeface="Calibri" panose="020F0502020204030204" pitchFamily="34" charset="0"/>
              </a:rPr>
              <a:t>Taking into account that :</a:t>
            </a:r>
          </a:p>
          <a:p>
            <a:pPr marL="800100" lvl="1" indent="-342900">
              <a:buFont typeface="Wingdings" panose="05000000000000000000" pitchFamily="2" charset="2"/>
              <a:buChar char="ü"/>
              <a:defRPr/>
            </a:pPr>
            <a:r>
              <a:rPr lang="en-US" sz="2100" dirty="0">
                <a:solidFill>
                  <a:schemeClr val="tx1"/>
                </a:solidFill>
                <a:latin typeface="Calibri" panose="020F0502020204030204" pitchFamily="34" charset="0"/>
              </a:rPr>
              <a:t>Floods are the most common and most costly natural disasters in Europe.  </a:t>
            </a:r>
          </a:p>
          <a:p>
            <a:pPr marL="800100" lvl="1" indent="-342900">
              <a:buFont typeface="Wingdings" panose="05000000000000000000" pitchFamily="2" charset="2"/>
              <a:buChar char="ü"/>
              <a:defRPr/>
            </a:pPr>
            <a:r>
              <a:rPr lang="en-US" sz="2100" dirty="0">
                <a:solidFill>
                  <a:schemeClr val="tx1"/>
                </a:solidFill>
                <a:latin typeface="Calibri" panose="020F0502020204030204" pitchFamily="34" charset="0"/>
              </a:rPr>
              <a:t>Frequency likely to increase with climate change. </a:t>
            </a:r>
          </a:p>
          <a:p>
            <a:pPr marL="800100" lvl="1" indent="-342900">
              <a:buFont typeface="Wingdings" panose="05000000000000000000" pitchFamily="2" charset="2"/>
              <a:buChar char="ü"/>
              <a:defRPr/>
            </a:pPr>
            <a:r>
              <a:rPr lang="en-US" sz="2100" dirty="0">
                <a:solidFill>
                  <a:schemeClr val="tx1"/>
                </a:solidFill>
                <a:latin typeface="Calibri" panose="020F0502020204030204" pitchFamily="34" charset="0"/>
              </a:rPr>
              <a:t>Strategic long term and integrated flood risk management are focusing on prevention to increase resilience of society. </a:t>
            </a:r>
          </a:p>
        </p:txBody>
      </p:sp>
      <p:sp>
        <p:nvSpPr>
          <p:cNvPr id="8" name="Title 5"/>
          <p:cNvSpPr txBox="1">
            <a:spLocks/>
          </p:cNvSpPr>
          <p:nvPr/>
        </p:nvSpPr>
        <p:spPr>
          <a:xfrm>
            <a:off x="182880" y="0"/>
            <a:ext cx="8507288" cy="822960"/>
          </a:xfrm>
          <a:prstGeom prst="rect">
            <a:avLst/>
          </a:prstGeom>
          <a:ln w="25400"/>
        </p:spPr>
        <p:txBody>
          <a:bodyPr vert="horz" rtlCol="0" anchor="ctr">
            <a:normAutofit/>
            <a:scene3d>
              <a:camera prst="orthographicFront"/>
              <a:lightRig rig="soft" dir="t"/>
            </a:scene3d>
            <a:sp3d prstMaterial="softEdge">
              <a:bevelT w="25400" h="25400"/>
            </a:sp3d>
          </a:bodyPr>
          <a:lstStyle/>
          <a:p>
            <a:pPr lvl="0">
              <a:spcBef>
                <a:spcPct val="0"/>
              </a:spcBef>
              <a:defRPr/>
            </a:pPr>
            <a:r>
              <a:rPr lang="en-US" sz="3400" b="1" dirty="0" smtClean="0">
                <a:solidFill>
                  <a:srgbClr val="0066FF"/>
                </a:solidFill>
                <a:effectLst>
                  <a:outerShdw blurRad="38100" dist="38100" dir="2700000" algn="tl">
                    <a:srgbClr val="000000">
                      <a:alpha val="43137"/>
                    </a:srgbClr>
                  </a:outerShdw>
                </a:effectLst>
                <a:latin typeface="Calibri" pitchFamily="34" charset="0"/>
                <a:ea typeface="+mj-ea"/>
                <a:cs typeface="Calibri" pitchFamily="34" charset="0"/>
              </a:rPr>
              <a:t>FLOOD RISK MANAGEMENT MEASURES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2005_Banat_Isu"/>
          <p:cNvPicPr>
            <a:picLocks noChangeAspect="1" noChangeArrowheads="1"/>
          </p:cNvPicPr>
          <p:nvPr/>
        </p:nvPicPr>
        <p:blipFill>
          <a:blip r:embed="rId3" cstate="print"/>
          <a:srcRect/>
          <a:stretch>
            <a:fillRect/>
          </a:stretch>
        </p:blipFill>
        <p:spPr bwMode="auto">
          <a:xfrm>
            <a:off x="0" y="249238"/>
            <a:ext cx="2525713" cy="1679575"/>
          </a:xfrm>
          <a:prstGeom prst="rect">
            <a:avLst/>
          </a:prstGeom>
          <a:noFill/>
          <a:ln w="9525">
            <a:noFill/>
            <a:miter lim="800000"/>
            <a:headEnd/>
            <a:tailEnd/>
          </a:ln>
        </p:spPr>
      </p:pic>
      <p:pic>
        <p:nvPicPr>
          <p:cNvPr id="7171" name="Picture 5" descr="rom07"/>
          <p:cNvPicPr>
            <a:picLocks noChangeAspect="1" noChangeArrowheads="1"/>
          </p:cNvPicPr>
          <p:nvPr/>
        </p:nvPicPr>
        <p:blipFill>
          <a:blip r:embed="rId4" cstate="print"/>
          <a:srcRect/>
          <a:stretch>
            <a:fillRect/>
          </a:stretch>
        </p:blipFill>
        <p:spPr bwMode="auto">
          <a:xfrm>
            <a:off x="1588" y="2005013"/>
            <a:ext cx="2522537" cy="1679575"/>
          </a:xfrm>
          <a:prstGeom prst="rect">
            <a:avLst/>
          </a:prstGeom>
          <a:noFill/>
          <a:ln w="9525">
            <a:noFill/>
            <a:miter lim="800000"/>
            <a:headEnd/>
            <a:tailEnd/>
          </a:ln>
        </p:spPr>
      </p:pic>
      <p:pic>
        <p:nvPicPr>
          <p:cNvPr id="7172" name="Picture 6"/>
          <p:cNvPicPr>
            <a:picLocks noChangeAspect="1" noChangeArrowheads="1"/>
          </p:cNvPicPr>
          <p:nvPr/>
        </p:nvPicPr>
        <p:blipFill>
          <a:blip r:embed="rId5" cstate="print"/>
          <a:srcRect l="50018" t="56258" r="20023" b="18753"/>
          <a:stretch>
            <a:fillRect/>
          </a:stretch>
        </p:blipFill>
        <p:spPr bwMode="auto">
          <a:xfrm>
            <a:off x="2627784" y="252413"/>
            <a:ext cx="2520950" cy="1682750"/>
          </a:xfrm>
          <a:prstGeom prst="rect">
            <a:avLst/>
          </a:prstGeom>
          <a:noFill/>
          <a:ln w="9525">
            <a:noFill/>
            <a:miter lim="800000"/>
            <a:headEnd/>
            <a:tailEnd/>
          </a:ln>
        </p:spPr>
      </p:pic>
      <p:pic>
        <p:nvPicPr>
          <p:cNvPr id="7173" name="Picture 7"/>
          <p:cNvPicPr>
            <a:picLocks noChangeAspect="1" noChangeArrowheads="1"/>
          </p:cNvPicPr>
          <p:nvPr/>
        </p:nvPicPr>
        <p:blipFill>
          <a:blip r:embed="rId6" cstate="print"/>
          <a:srcRect l="50018" t="28128" r="20023" b="46130"/>
          <a:stretch>
            <a:fillRect/>
          </a:stretch>
        </p:blipFill>
        <p:spPr bwMode="auto">
          <a:xfrm>
            <a:off x="2626197" y="2005013"/>
            <a:ext cx="2524125" cy="1698625"/>
          </a:xfrm>
          <a:prstGeom prst="rect">
            <a:avLst/>
          </a:prstGeom>
          <a:noFill/>
          <a:ln w="9525">
            <a:noFill/>
            <a:miter lim="800000"/>
            <a:headEnd/>
            <a:tailEnd/>
          </a:ln>
        </p:spPr>
      </p:pic>
      <p:sp>
        <p:nvSpPr>
          <p:cNvPr id="7174" name="Text Box 10"/>
          <p:cNvSpPr txBox="1">
            <a:spLocks noChangeArrowheads="1"/>
          </p:cNvSpPr>
          <p:nvPr/>
        </p:nvSpPr>
        <p:spPr bwMode="auto">
          <a:xfrm>
            <a:off x="568325" y="3703638"/>
            <a:ext cx="1389063" cy="307975"/>
          </a:xfrm>
          <a:prstGeom prst="rect">
            <a:avLst/>
          </a:prstGeom>
          <a:noFill/>
          <a:ln w="9525">
            <a:noFill/>
            <a:miter lim="800000"/>
            <a:headEnd/>
            <a:tailEnd/>
          </a:ln>
        </p:spPr>
        <p:txBody>
          <a:bodyPr wrap="none">
            <a:spAutoFit/>
          </a:bodyPr>
          <a:lstStyle/>
          <a:p>
            <a:r>
              <a:rPr lang="ro-RO" altLang="en-US" sz="1400" b="1"/>
              <a:t>(S</a:t>
            </a:r>
            <a:r>
              <a:rPr lang="en-US" altLang="en-US" sz="1400" b="1"/>
              <a:t>ource: </a:t>
            </a:r>
            <a:r>
              <a:rPr lang="ro-RO" altLang="en-US" sz="1400" b="1"/>
              <a:t>ECP</a:t>
            </a:r>
            <a:r>
              <a:rPr lang="en-US" altLang="en-US" sz="1400" b="1"/>
              <a:t>)</a:t>
            </a:r>
          </a:p>
        </p:txBody>
      </p:sp>
      <p:sp>
        <p:nvSpPr>
          <p:cNvPr id="7175" name="Text Box 12"/>
          <p:cNvSpPr txBox="1">
            <a:spLocks noChangeArrowheads="1"/>
          </p:cNvSpPr>
          <p:nvPr/>
        </p:nvSpPr>
        <p:spPr bwMode="auto">
          <a:xfrm>
            <a:off x="3158009" y="3703638"/>
            <a:ext cx="1460500" cy="307975"/>
          </a:xfrm>
          <a:prstGeom prst="rect">
            <a:avLst/>
          </a:prstGeom>
          <a:noFill/>
          <a:ln w="9525">
            <a:noFill/>
            <a:miter lim="800000"/>
            <a:headEnd/>
            <a:tailEnd/>
          </a:ln>
        </p:spPr>
        <p:txBody>
          <a:bodyPr wrap="none">
            <a:spAutoFit/>
          </a:bodyPr>
          <a:lstStyle/>
          <a:p>
            <a:r>
              <a:rPr lang="ro-RO" altLang="en-US" sz="1400" b="1"/>
              <a:t>(S</a:t>
            </a:r>
            <a:r>
              <a:rPr lang="en-US" altLang="en-US" sz="1400" b="1"/>
              <a:t>ource: IGSU)</a:t>
            </a:r>
          </a:p>
        </p:txBody>
      </p:sp>
      <p:sp>
        <p:nvSpPr>
          <p:cNvPr id="7177" name="Text Box 21"/>
          <p:cNvSpPr txBox="1">
            <a:spLocks noChangeArrowheads="1"/>
          </p:cNvSpPr>
          <p:nvPr/>
        </p:nvSpPr>
        <p:spPr bwMode="auto">
          <a:xfrm>
            <a:off x="1619672" y="5085184"/>
            <a:ext cx="2879314" cy="523220"/>
          </a:xfrm>
          <a:prstGeom prst="rect">
            <a:avLst/>
          </a:prstGeom>
          <a:noFill/>
          <a:ln w="9525">
            <a:noFill/>
            <a:miter lim="800000"/>
            <a:headEnd/>
            <a:tailEnd/>
          </a:ln>
        </p:spPr>
        <p:txBody>
          <a:bodyPr wrap="none">
            <a:spAutoFit/>
          </a:bodyPr>
          <a:lstStyle/>
          <a:p>
            <a:pPr algn="ctr"/>
            <a:r>
              <a:rPr lang="en-US" altLang="en-US" sz="1400" b="1" dirty="0" smtClean="0">
                <a:solidFill>
                  <a:srgbClr val="0066FF"/>
                </a:solidFill>
              </a:rPr>
              <a:t>Main areas exposure </a:t>
            </a:r>
            <a:r>
              <a:rPr lang="en-US" altLang="en-US" sz="1400" b="1" dirty="0">
                <a:solidFill>
                  <a:srgbClr val="0066FF"/>
                </a:solidFill>
              </a:rPr>
              <a:t>to floods </a:t>
            </a:r>
            <a:endParaRPr lang="en-US" altLang="en-US" sz="1400" b="1" dirty="0" smtClean="0">
              <a:solidFill>
                <a:srgbClr val="0066FF"/>
              </a:solidFill>
            </a:endParaRPr>
          </a:p>
          <a:p>
            <a:pPr algn="ctr"/>
            <a:r>
              <a:rPr lang="en-US" altLang="en-US" sz="1400" b="1" dirty="0" smtClean="0">
                <a:solidFill>
                  <a:srgbClr val="0066FF"/>
                </a:solidFill>
              </a:rPr>
              <a:t>in Romania</a:t>
            </a:r>
            <a:endParaRPr lang="en-US" altLang="en-US" sz="1400" b="1" dirty="0">
              <a:solidFill>
                <a:srgbClr val="0066FF"/>
              </a:solidFill>
            </a:endParaRPr>
          </a:p>
        </p:txBody>
      </p:sp>
      <p:sp>
        <p:nvSpPr>
          <p:cNvPr id="7178" name="Text Box 22"/>
          <p:cNvSpPr txBox="1">
            <a:spLocks noChangeArrowheads="1"/>
          </p:cNvSpPr>
          <p:nvPr/>
        </p:nvSpPr>
        <p:spPr bwMode="auto">
          <a:xfrm>
            <a:off x="120650" y="0"/>
            <a:ext cx="2284413" cy="307975"/>
          </a:xfrm>
          <a:prstGeom prst="rect">
            <a:avLst/>
          </a:prstGeom>
          <a:noFill/>
          <a:ln w="9525">
            <a:noFill/>
            <a:miter lim="800000"/>
            <a:headEnd/>
            <a:tailEnd/>
          </a:ln>
        </p:spPr>
        <p:txBody>
          <a:bodyPr wrap="none">
            <a:spAutoFit/>
          </a:bodyPr>
          <a:lstStyle/>
          <a:p>
            <a:r>
              <a:rPr lang="ro-RO" altLang="en-US" sz="1400" b="1" dirty="0">
                <a:solidFill>
                  <a:srgbClr val="FF3300"/>
                </a:solidFill>
              </a:rPr>
              <a:t>Banat</a:t>
            </a:r>
            <a:r>
              <a:rPr lang="en-US" altLang="en-US" sz="1400" b="1" dirty="0">
                <a:solidFill>
                  <a:srgbClr val="FF3300"/>
                </a:solidFill>
              </a:rPr>
              <a:t> Region</a:t>
            </a:r>
            <a:r>
              <a:rPr lang="ro-RO" altLang="en-US" sz="1400" b="1" dirty="0">
                <a:solidFill>
                  <a:srgbClr val="FF3300"/>
                </a:solidFill>
              </a:rPr>
              <a:t>, April 2005</a:t>
            </a:r>
            <a:endParaRPr lang="en-US" altLang="en-US" sz="1400" b="1" dirty="0">
              <a:solidFill>
                <a:srgbClr val="FF3300"/>
              </a:solidFill>
            </a:endParaRPr>
          </a:p>
        </p:txBody>
      </p:sp>
      <p:sp>
        <p:nvSpPr>
          <p:cNvPr id="7179" name="Text Box 23"/>
          <p:cNvSpPr txBox="1">
            <a:spLocks noChangeArrowheads="1"/>
          </p:cNvSpPr>
          <p:nvPr/>
        </p:nvSpPr>
        <p:spPr bwMode="auto">
          <a:xfrm>
            <a:off x="2900834" y="0"/>
            <a:ext cx="1976438" cy="307975"/>
          </a:xfrm>
          <a:prstGeom prst="rect">
            <a:avLst/>
          </a:prstGeom>
          <a:noFill/>
          <a:ln w="9525">
            <a:noFill/>
            <a:miter lim="800000"/>
            <a:headEnd/>
            <a:tailEnd/>
          </a:ln>
        </p:spPr>
        <p:txBody>
          <a:bodyPr wrap="none">
            <a:spAutoFit/>
          </a:bodyPr>
          <a:lstStyle/>
          <a:p>
            <a:r>
              <a:rPr lang="ro-RO" altLang="en-US" sz="1400" b="1">
                <a:solidFill>
                  <a:srgbClr val="FF3300"/>
                </a:solidFill>
              </a:rPr>
              <a:t>Siret</a:t>
            </a:r>
            <a:r>
              <a:rPr lang="en-US" altLang="en-US" sz="1400" b="1">
                <a:solidFill>
                  <a:srgbClr val="FF3300"/>
                </a:solidFill>
              </a:rPr>
              <a:t> River</a:t>
            </a:r>
            <a:r>
              <a:rPr lang="ro-RO" altLang="en-US" sz="1400" b="1">
                <a:solidFill>
                  <a:srgbClr val="FF3300"/>
                </a:solidFill>
              </a:rPr>
              <a:t>, </a:t>
            </a:r>
            <a:r>
              <a:rPr lang="en-US" altLang="en-US" sz="1400" b="1">
                <a:solidFill>
                  <a:srgbClr val="FF3300"/>
                </a:solidFill>
              </a:rPr>
              <a:t>July</a:t>
            </a:r>
            <a:r>
              <a:rPr lang="ro-RO" altLang="en-US" sz="1400" b="1">
                <a:solidFill>
                  <a:srgbClr val="FF3300"/>
                </a:solidFill>
              </a:rPr>
              <a:t> 2010</a:t>
            </a:r>
            <a:endParaRPr lang="en-US" altLang="en-US" sz="1400" b="1">
              <a:solidFill>
                <a:srgbClr val="FF3300"/>
              </a:solidFill>
            </a:endParaRPr>
          </a:p>
        </p:txBody>
      </p:sp>
      <p:pic>
        <p:nvPicPr>
          <p:cNvPr id="15" name="Picture 14" descr="H:\Cap 44\APSFR_ro2.jpg"/>
          <p:cNvPicPr>
            <a:picLocks noChangeAspect="1"/>
          </p:cNvPicPr>
          <p:nvPr/>
        </p:nvPicPr>
        <p:blipFill>
          <a:blip r:embed="rId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604294" y="3645024"/>
            <a:ext cx="4539705" cy="3212976"/>
          </a:xfrm>
          <a:prstGeom prst="rect">
            <a:avLst/>
          </a:prstGeom>
          <a:noFill/>
          <a:ln>
            <a:noFill/>
          </a:ln>
        </p:spPr>
      </p:pic>
      <p:sp>
        <p:nvSpPr>
          <p:cNvPr id="13" name="Rectangle 6"/>
          <p:cNvSpPr txBox="1">
            <a:spLocks noChangeArrowheads="1"/>
          </p:cNvSpPr>
          <p:nvPr/>
        </p:nvSpPr>
        <p:spPr>
          <a:xfrm>
            <a:off x="5292080" y="188640"/>
            <a:ext cx="3672408" cy="3139321"/>
          </a:xfrm>
          <a:prstGeom prst="rect">
            <a:avLst/>
          </a:prstGeom>
        </p:spPr>
        <p:txBody>
          <a:bodyPr wrap="square">
            <a:spAutoFit/>
          </a:bodyPr>
          <a:lstStyle/>
          <a:p>
            <a:pPr marL="365760" lvl="0" indent="-365760" algn="just">
              <a:spcBef>
                <a:spcPts val="600"/>
              </a:spcBef>
              <a:buClr>
                <a:schemeClr val="accent1"/>
              </a:buClr>
              <a:buSzPct val="95000"/>
              <a:buFont typeface="Wingdings" pitchFamily="2" charset="2"/>
              <a:buChar char="Ü"/>
              <a:defRPr/>
            </a:pPr>
            <a:r>
              <a:rPr lang="en-US" sz="2200" b="1" dirty="0" smtClean="0">
                <a:latin typeface="Calibri" pitchFamily="34" charset="0"/>
                <a:cs typeface="Calibri" pitchFamily="34" charset="0"/>
              </a:rPr>
              <a:t>2005-2010 interval: 62.000 affected residences, 15.600 destroyed residences, &gt;3 </a:t>
            </a:r>
            <a:r>
              <a:rPr lang="en-US" sz="2200" b="1" dirty="0" err="1" smtClean="0">
                <a:latin typeface="Calibri" pitchFamily="34" charset="0"/>
                <a:cs typeface="Calibri" pitchFamily="34" charset="0"/>
              </a:rPr>
              <a:t>mld</a:t>
            </a:r>
            <a:r>
              <a:rPr lang="en-US" sz="2200" b="1" dirty="0" smtClean="0">
                <a:latin typeface="Calibri" pitchFamily="34" charset="0"/>
                <a:cs typeface="Calibri" pitchFamily="34" charset="0"/>
              </a:rPr>
              <a:t>. Euro total loss, 233 mil. Euro aid (Natural Disaster Insurance Poll -  PAID, source: www.paidromania.ro).</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4876800" y="6858000"/>
            <a:ext cx="4267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11"/>
          <p:cNvPicPr>
            <a:picLocks noChangeAspect="1" noChangeArrowheads="1"/>
          </p:cNvPicPr>
          <p:nvPr/>
        </p:nvPicPr>
        <p:blipFill>
          <a:blip r:embed="rId2" cstate="print"/>
          <a:srcRect/>
          <a:stretch>
            <a:fillRect/>
          </a:stretch>
        </p:blipFill>
        <p:spPr bwMode="auto">
          <a:xfrm>
            <a:off x="6012160" y="2996952"/>
            <a:ext cx="2520280" cy="3206585"/>
          </a:xfrm>
          <a:prstGeom prst="rect">
            <a:avLst/>
          </a:prstGeom>
          <a:noFill/>
          <a:ln w="9525">
            <a:noFill/>
            <a:miter lim="800000"/>
            <a:headEnd/>
            <a:tailEnd/>
          </a:ln>
        </p:spPr>
      </p:pic>
      <p:sp>
        <p:nvSpPr>
          <p:cNvPr id="11" name="Rectangle 6"/>
          <p:cNvSpPr txBox="1">
            <a:spLocks noChangeArrowheads="1"/>
          </p:cNvSpPr>
          <p:nvPr/>
        </p:nvSpPr>
        <p:spPr>
          <a:xfrm>
            <a:off x="137160" y="914400"/>
            <a:ext cx="8869680" cy="1862048"/>
          </a:xfrm>
          <a:prstGeom prst="rect">
            <a:avLst/>
          </a:prstGeom>
        </p:spPr>
        <p:txBody>
          <a:bodyPr vert="horz" wrap="square">
            <a:spAutoFit/>
          </a:bodyPr>
          <a:lstStyle/>
          <a:p>
            <a:pPr marL="365760" lvl="0" indent="-365760" algn="just">
              <a:spcBef>
                <a:spcPts val="600"/>
              </a:spcBef>
              <a:buClr>
                <a:schemeClr val="accent1"/>
              </a:buClr>
              <a:buSzPct val="90000"/>
              <a:buFont typeface="Wingdings" pitchFamily="2" charset="2"/>
              <a:buChar char="Ü"/>
              <a:defRPr/>
            </a:pPr>
            <a:r>
              <a:rPr lang="en-US" sz="2200" b="1" dirty="0" smtClean="0">
                <a:latin typeface="Calibri" pitchFamily="34" charset="0"/>
                <a:cs typeface="Calibri" pitchFamily="34" charset="0"/>
              </a:rPr>
              <a:t>Territorial planning is part of integrated flood risk management and plays a key role in prevention.</a:t>
            </a:r>
          </a:p>
          <a:p>
            <a:pPr marL="365760" lvl="0" indent="-365760" algn="just">
              <a:spcBef>
                <a:spcPts val="600"/>
              </a:spcBef>
              <a:buClr>
                <a:schemeClr val="accent1"/>
              </a:buClr>
              <a:buSzPct val="90000"/>
              <a:buFont typeface="Wingdings" pitchFamily="2" charset="2"/>
              <a:buChar char="Ü"/>
              <a:defRPr/>
            </a:pPr>
            <a:r>
              <a:rPr lang="en-US" sz="2200" b="1" dirty="0" smtClean="0">
                <a:latin typeface="Calibri" pitchFamily="34" charset="0"/>
                <a:cs typeface="Calibri" pitchFamily="34" charset="0"/>
              </a:rPr>
              <a:t>Flood risk management plans may include the promotion of sustainable land use practices, improvement of water retention as well as the controlled flooding of certain areas in the case of a flood event.</a:t>
            </a:r>
          </a:p>
        </p:txBody>
      </p:sp>
      <p:pic>
        <p:nvPicPr>
          <p:cNvPr id="6" name="Picture 7"/>
          <p:cNvPicPr>
            <a:picLocks noChangeAspect="1"/>
          </p:cNvPicPr>
          <p:nvPr/>
        </p:nvPicPr>
        <p:blipFill>
          <a:blip r:embed="rId3" cstate="print"/>
          <a:srcRect/>
          <a:stretch>
            <a:fillRect/>
          </a:stretch>
        </p:blipFill>
        <p:spPr bwMode="auto">
          <a:xfrm>
            <a:off x="112192" y="2924944"/>
            <a:ext cx="2040731" cy="1857375"/>
          </a:xfrm>
          <a:prstGeom prst="rect">
            <a:avLst/>
          </a:prstGeom>
          <a:noFill/>
          <a:ln w="9525">
            <a:noFill/>
            <a:miter lim="800000"/>
            <a:headEnd/>
            <a:tailEnd/>
          </a:ln>
        </p:spPr>
      </p:pic>
      <p:pic>
        <p:nvPicPr>
          <p:cNvPr id="7" name="Picture 8"/>
          <p:cNvPicPr>
            <a:picLocks noChangeAspect="1"/>
          </p:cNvPicPr>
          <p:nvPr/>
        </p:nvPicPr>
        <p:blipFill>
          <a:blip r:embed="rId4" cstate="print"/>
          <a:srcRect/>
          <a:stretch>
            <a:fillRect/>
          </a:stretch>
        </p:blipFill>
        <p:spPr bwMode="auto">
          <a:xfrm>
            <a:off x="2152923" y="2924944"/>
            <a:ext cx="1679972" cy="1857375"/>
          </a:xfrm>
          <a:prstGeom prst="rect">
            <a:avLst/>
          </a:prstGeom>
          <a:noFill/>
          <a:ln w="9525">
            <a:noFill/>
            <a:miter lim="800000"/>
            <a:headEnd/>
            <a:tailEnd/>
          </a:ln>
        </p:spPr>
      </p:pic>
      <p:pic>
        <p:nvPicPr>
          <p:cNvPr id="10" name="Picture 10"/>
          <p:cNvPicPr>
            <a:picLocks noChangeAspect="1"/>
          </p:cNvPicPr>
          <p:nvPr/>
        </p:nvPicPr>
        <p:blipFill>
          <a:blip r:embed="rId5" cstate="print"/>
          <a:srcRect/>
          <a:stretch>
            <a:fillRect/>
          </a:stretch>
        </p:blipFill>
        <p:spPr bwMode="auto">
          <a:xfrm>
            <a:off x="3832895" y="2924944"/>
            <a:ext cx="1675209" cy="1857375"/>
          </a:xfrm>
          <a:prstGeom prst="rect">
            <a:avLst/>
          </a:prstGeom>
          <a:noFill/>
          <a:ln w="9525">
            <a:noFill/>
            <a:miter lim="800000"/>
            <a:headEnd/>
            <a:tailEnd/>
          </a:ln>
        </p:spPr>
      </p:pic>
      <p:pic>
        <p:nvPicPr>
          <p:cNvPr id="13" name="Picture 11"/>
          <p:cNvPicPr>
            <a:picLocks noChangeAspect="1"/>
          </p:cNvPicPr>
          <p:nvPr/>
        </p:nvPicPr>
        <p:blipFill>
          <a:blip r:embed="rId6" cstate="print"/>
          <a:srcRect/>
          <a:stretch>
            <a:fillRect/>
          </a:stretch>
        </p:blipFill>
        <p:spPr bwMode="auto">
          <a:xfrm>
            <a:off x="3850753" y="4991868"/>
            <a:ext cx="1657350" cy="1733550"/>
          </a:xfrm>
          <a:prstGeom prst="rect">
            <a:avLst/>
          </a:prstGeom>
          <a:noFill/>
          <a:ln w="9525">
            <a:noFill/>
            <a:miter lim="800000"/>
            <a:headEnd/>
            <a:tailEnd/>
          </a:ln>
        </p:spPr>
      </p:pic>
      <p:pic>
        <p:nvPicPr>
          <p:cNvPr id="14" name="Picture 12"/>
          <p:cNvPicPr>
            <a:picLocks noChangeAspect="1"/>
          </p:cNvPicPr>
          <p:nvPr/>
        </p:nvPicPr>
        <p:blipFill>
          <a:blip r:embed="rId7" cstate="print"/>
          <a:srcRect/>
          <a:stretch>
            <a:fillRect/>
          </a:stretch>
        </p:blipFill>
        <p:spPr bwMode="auto">
          <a:xfrm>
            <a:off x="1924323" y="4968057"/>
            <a:ext cx="1926431" cy="1762125"/>
          </a:xfrm>
          <a:prstGeom prst="rect">
            <a:avLst/>
          </a:prstGeom>
          <a:noFill/>
          <a:ln w="9525">
            <a:noFill/>
            <a:miter lim="800000"/>
            <a:headEnd/>
            <a:tailEnd/>
          </a:ln>
        </p:spPr>
      </p:pic>
      <p:pic>
        <p:nvPicPr>
          <p:cNvPr id="15" name="Picture 13"/>
          <p:cNvPicPr>
            <a:picLocks noChangeAspect="1"/>
          </p:cNvPicPr>
          <p:nvPr/>
        </p:nvPicPr>
        <p:blipFill>
          <a:blip r:embed="rId8" cstate="print"/>
          <a:srcRect/>
          <a:stretch>
            <a:fillRect/>
          </a:stretch>
        </p:blipFill>
        <p:spPr bwMode="auto">
          <a:xfrm>
            <a:off x="89569" y="4979169"/>
            <a:ext cx="2043113" cy="1751013"/>
          </a:xfrm>
          <a:prstGeom prst="rect">
            <a:avLst/>
          </a:prstGeom>
          <a:noFill/>
          <a:ln w="9525">
            <a:noFill/>
            <a:miter lim="800000"/>
            <a:headEnd/>
            <a:tailEnd/>
          </a:ln>
        </p:spPr>
      </p:pic>
      <p:sp>
        <p:nvSpPr>
          <p:cNvPr id="17" name="Title 5"/>
          <p:cNvSpPr>
            <a:spLocks noGrp="1"/>
          </p:cNvSpPr>
          <p:nvPr>
            <p:ph type="title"/>
          </p:nvPr>
        </p:nvSpPr>
        <p:spPr>
          <a:xfrm>
            <a:off x="182880" y="85760"/>
            <a:ext cx="8507288" cy="822960"/>
          </a:xfrm>
          <a:ln w="25400"/>
        </p:spPr>
        <p:txBody>
          <a:bodyPr>
            <a:normAutofit fontScale="90000"/>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TERRITORIAL PLANNING AND FLOOD RISK MANAGEMENT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idx="1"/>
          </p:nvPr>
        </p:nvSpPr>
        <p:spPr>
          <a:xfrm>
            <a:off x="137160" y="914400"/>
            <a:ext cx="8869680" cy="4801314"/>
          </a:xfrm>
        </p:spPr>
        <p:txBody>
          <a:bodyPr wrap="square">
            <a:spAutoFit/>
          </a:bodyPr>
          <a:lstStyle/>
          <a:p>
            <a:pPr indent="-365760" algn="just">
              <a:spcBef>
                <a:spcPts val="600"/>
              </a:spcBef>
              <a:buSzPct val="90000"/>
              <a:buFont typeface="Wingdings" pitchFamily="2" charset="2"/>
              <a:buChar char="Ü"/>
              <a:defRPr/>
            </a:pPr>
            <a:r>
              <a:rPr lang="en-US" altLang="en-US" sz="2200" b="1" dirty="0" smtClean="0">
                <a:latin typeface="Calibri" pitchFamily="34" charset="0"/>
                <a:cs typeface="Calibri" pitchFamily="34" charset="0"/>
              </a:rPr>
              <a:t>The mitigation of flood risk involves multidisciplinary activities, including actions during floods based on knowledge. The activities must take into account that:</a:t>
            </a:r>
          </a:p>
          <a:p>
            <a:pPr indent="-365760" algn="just">
              <a:spcBef>
                <a:spcPts val="600"/>
              </a:spcBef>
              <a:buSzPct val="90000"/>
              <a:buFont typeface="Wingdings" pitchFamily="2" charset="2"/>
              <a:buChar char="Ü"/>
              <a:defRPr/>
            </a:pPr>
            <a:r>
              <a:rPr lang="en-US" altLang="en-US" sz="2200" b="1" dirty="0" smtClean="0">
                <a:latin typeface="Calibri" pitchFamily="34" charset="0"/>
                <a:cs typeface="Calibri" pitchFamily="34" charset="0"/>
              </a:rPr>
              <a:t>There is an increasing trend in the frequency of occurring severe flash-floods, characteristic for small basins, generally below 200 km2, as well as for hot season. Such phenomena have caused significant damages.</a:t>
            </a:r>
          </a:p>
          <a:p>
            <a:pPr indent="-365760" algn="just">
              <a:spcBef>
                <a:spcPts val="600"/>
              </a:spcBef>
              <a:buSzPct val="90000"/>
              <a:buFont typeface="Wingdings" pitchFamily="2" charset="2"/>
              <a:buChar char="Ü"/>
              <a:defRPr/>
            </a:pPr>
            <a:r>
              <a:rPr lang="en-US" altLang="en-US" sz="2200" b="1" dirty="0" smtClean="0">
                <a:latin typeface="Calibri" pitchFamily="34" charset="0"/>
                <a:cs typeface="Calibri" pitchFamily="34" charset="0"/>
              </a:rPr>
              <a:t>The results obtained using simplified methods for flood hazard maps are in general acceptable good results especially in the mountainous area.</a:t>
            </a:r>
          </a:p>
          <a:p>
            <a:pPr indent="-365760" algn="just">
              <a:spcBef>
                <a:spcPts val="600"/>
              </a:spcBef>
              <a:buSzPct val="90000"/>
              <a:buFont typeface="Wingdings" pitchFamily="2" charset="2"/>
              <a:buChar char="Ü"/>
              <a:defRPr/>
            </a:pPr>
            <a:r>
              <a:rPr lang="en-US" altLang="en-US" sz="2200" b="1" dirty="0" smtClean="0">
                <a:latin typeface="Calibri" pitchFamily="34" charset="0"/>
                <a:cs typeface="Calibri" pitchFamily="34" charset="0"/>
              </a:rPr>
              <a:t>The landforms in the flash-flood prone areas lead to the increasing of consequences.</a:t>
            </a:r>
          </a:p>
          <a:p>
            <a:pPr indent="-365760" algn="just">
              <a:spcBef>
                <a:spcPts val="600"/>
              </a:spcBef>
              <a:buSzPct val="90000"/>
              <a:buFont typeface="Wingdings" pitchFamily="2" charset="2"/>
              <a:buChar char="Ü"/>
              <a:defRPr/>
            </a:pPr>
            <a:r>
              <a:rPr lang="en-US" altLang="en-US" sz="2200" b="1" dirty="0" smtClean="0">
                <a:latin typeface="Calibri" pitchFamily="34" charset="0"/>
                <a:cs typeface="Calibri" pitchFamily="34" charset="0"/>
              </a:rPr>
              <a:t>…. and many others conclusion based on national and international studies.</a:t>
            </a:r>
          </a:p>
        </p:txBody>
      </p:sp>
      <p:sp>
        <p:nvSpPr>
          <p:cNvPr id="7" name="Title 5"/>
          <p:cNvSpPr>
            <a:spLocks noGrp="1"/>
          </p:cNvSpPr>
          <p:nvPr>
            <p:ph type="title"/>
          </p:nvPr>
        </p:nvSpPr>
        <p:spPr>
          <a:xfrm>
            <a:off x="182880" y="0"/>
            <a:ext cx="8507288" cy="822960"/>
          </a:xfrm>
          <a:ln w="25400"/>
        </p:spPr>
        <p:txBody>
          <a:bodyPr>
            <a:normAutofit/>
          </a:bodyPr>
          <a:lstStyle/>
          <a:p>
            <a:pPr eaLnBrk="1" hangingPunct="1">
              <a:defRPr/>
            </a:pPr>
            <a:r>
              <a:rPr lang="en-US" sz="3400" b="1"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CONCLUSIONS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idx="1"/>
          </p:nvPr>
        </p:nvSpPr>
        <p:spPr>
          <a:xfrm>
            <a:off x="137160" y="914400"/>
            <a:ext cx="4218816" cy="5032147"/>
          </a:xfrm>
        </p:spPr>
        <p:txBody>
          <a:bodyPr wrap="square">
            <a:spAutoFit/>
          </a:bodyPr>
          <a:lstStyle/>
          <a:p>
            <a:pPr indent="-365760" algn="just">
              <a:spcBef>
                <a:spcPts val="600"/>
              </a:spcBef>
              <a:buSzPct val="90000"/>
              <a:buFont typeface="Wingdings" pitchFamily="2" charset="2"/>
              <a:buChar char="Ü"/>
              <a:defRPr/>
            </a:pPr>
            <a:r>
              <a:rPr lang="en-US" altLang="en-US" sz="2200" b="1" dirty="0" smtClean="0">
                <a:latin typeface="Calibri" pitchFamily="34" charset="0"/>
                <a:cs typeface="Calibri" pitchFamily="34" charset="0"/>
              </a:rPr>
              <a:t>Last 10 years concerns:</a:t>
            </a:r>
          </a:p>
          <a:p>
            <a:pPr lvl="1" indent="-365760" algn="just">
              <a:spcBef>
                <a:spcPts val="600"/>
              </a:spcBef>
              <a:buSzPct val="90000"/>
              <a:buFont typeface="Wingdings" pitchFamily="2" charset="2"/>
              <a:buChar char="S"/>
              <a:defRPr/>
            </a:pPr>
            <a:r>
              <a:rPr lang="en-GB" sz="2200" b="1" dirty="0" smtClean="0">
                <a:latin typeface="Calibri" pitchFamily="34" charset="0"/>
                <a:cs typeface="Calibri" pitchFamily="34" charset="0"/>
              </a:rPr>
              <a:t>Historical database structure and information</a:t>
            </a:r>
          </a:p>
          <a:p>
            <a:pPr lvl="1" indent="-365760" algn="just">
              <a:spcBef>
                <a:spcPts val="600"/>
              </a:spcBef>
              <a:buSzPct val="90000"/>
              <a:buFont typeface="Wingdings" pitchFamily="2" charset="2"/>
              <a:buChar char="S"/>
              <a:defRPr/>
            </a:pPr>
            <a:r>
              <a:rPr lang="en-GB" sz="2200" b="1" dirty="0" smtClean="0">
                <a:latin typeface="Calibri" pitchFamily="34" charset="0"/>
                <a:cs typeface="Calibri" pitchFamily="34" charset="0"/>
              </a:rPr>
              <a:t> Hazard </a:t>
            </a:r>
            <a:r>
              <a:rPr lang="en-GB" sz="2200" b="1" dirty="0" err="1" smtClean="0">
                <a:latin typeface="Calibri" pitchFamily="34" charset="0"/>
                <a:cs typeface="Calibri" pitchFamily="34" charset="0"/>
              </a:rPr>
              <a:t>modeling</a:t>
            </a:r>
            <a:endParaRPr lang="en-GB" sz="2200" b="1" dirty="0" smtClean="0">
              <a:latin typeface="Calibri" pitchFamily="34" charset="0"/>
              <a:cs typeface="Calibri" pitchFamily="34" charset="0"/>
            </a:endParaRPr>
          </a:p>
          <a:p>
            <a:pPr lvl="1" indent="-365760" algn="just">
              <a:spcBef>
                <a:spcPts val="600"/>
              </a:spcBef>
              <a:buSzPct val="90000"/>
              <a:buFont typeface="Wingdings" pitchFamily="2" charset="2"/>
              <a:buChar char="S"/>
              <a:defRPr/>
            </a:pPr>
            <a:r>
              <a:rPr lang="en-GB" sz="2200" b="1" dirty="0" smtClean="0">
                <a:latin typeface="Calibri" pitchFamily="34" charset="0"/>
                <a:cs typeface="Calibri" pitchFamily="34" charset="0"/>
              </a:rPr>
              <a:t>Risk maps methodologies</a:t>
            </a:r>
          </a:p>
          <a:p>
            <a:pPr lvl="1" indent="-365760" algn="just">
              <a:spcBef>
                <a:spcPts val="600"/>
              </a:spcBef>
              <a:buSzPct val="90000"/>
              <a:buFont typeface="Wingdings" pitchFamily="2" charset="2"/>
              <a:buChar char="S"/>
              <a:defRPr/>
            </a:pPr>
            <a:r>
              <a:rPr lang="en-GB" sz="2200" b="1" dirty="0" smtClean="0">
                <a:latin typeface="Calibri" pitchFamily="34" charset="0"/>
                <a:cs typeface="Calibri" pitchFamily="34" charset="0"/>
              </a:rPr>
              <a:t>Risk receptors database</a:t>
            </a:r>
          </a:p>
          <a:p>
            <a:pPr lvl="1" indent="-365760" algn="just">
              <a:spcBef>
                <a:spcPts val="600"/>
              </a:spcBef>
              <a:buSzPct val="90000"/>
              <a:buFont typeface="Wingdings" pitchFamily="2" charset="2"/>
              <a:buChar char="S"/>
              <a:defRPr/>
            </a:pPr>
            <a:r>
              <a:rPr lang="en-GB" sz="2200" b="1" dirty="0" smtClean="0">
                <a:latin typeface="Calibri" pitchFamily="34" charset="0"/>
                <a:cs typeface="Calibri" pitchFamily="34" charset="0"/>
              </a:rPr>
              <a:t>Flash floods susceptibility and hazard</a:t>
            </a:r>
          </a:p>
          <a:p>
            <a:pPr lvl="1" indent="-365760" algn="just">
              <a:spcBef>
                <a:spcPts val="600"/>
              </a:spcBef>
              <a:buSzPct val="90000"/>
              <a:buFont typeface="Wingdings" pitchFamily="2" charset="2"/>
              <a:buChar char="S"/>
              <a:defRPr/>
            </a:pPr>
            <a:r>
              <a:rPr lang="en-GB" sz="2200" b="1" dirty="0" smtClean="0">
                <a:latin typeface="Calibri" pitchFamily="34" charset="0"/>
                <a:cs typeface="Calibri" pitchFamily="34" charset="0"/>
              </a:rPr>
              <a:t>Climate change impact on maximum flow</a:t>
            </a:r>
          </a:p>
          <a:p>
            <a:pPr lvl="1" indent="-365760" algn="just">
              <a:spcBef>
                <a:spcPts val="600"/>
              </a:spcBef>
              <a:buSzPct val="90000"/>
              <a:buFont typeface="Wingdings" pitchFamily="2" charset="2"/>
              <a:buChar char="S"/>
              <a:defRPr/>
            </a:pPr>
            <a:r>
              <a:rPr lang="en-GB" sz="2200" b="1" dirty="0" smtClean="0">
                <a:latin typeface="Calibri" pitchFamily="34" charset="0"/>
                <a:cs typeface="Calibri" pitchFamily="34" charset="0"/>
              </a:rPr>
              <a:t>First Flood risk management plan and cost-benefit analysis.</a:t>
            </a:r>
          </a:p>
        </p:txBody>
      </p:sp>
      <p:sp>
        <p:nvSpPr>
          <p:cNvPr id="7" name="Title 5"/>
          <p:cNvSpPr>
            <a:spLocks noGrp="1"/>
          </p:cNvSpPr>
          <p:nvPr>
            <p:ph type="title"/>
          </p:nvPr>
        </p:nvSpPr>
        <p:spPr>
          <a:xfrm>
            <a:off x="182880" y="0"/>
            <a:ext cx="8507288" cy="822960"/>
          </a:xfrm>
          <a:ln w="25400"/>
        </p:spPr>
        <p:txBody>
          <a:bodyPr>
            <a:normAutofit/>
          </a:bodyPr>
          <a:lstStyle/>
          <a:p>
            <a:pPr eaLnBrk="1" hangingPunct="1">
              <a:defRPr/>
            </a:pPr>
            <a:r>
              <a:rPr lang="en-US" sz="3400" b="1"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CONCLUSIONS</a:t>
            </a:r>
          </a:p>
        </p:txBody>
      </p:sp>
      <p:sp>
        <p:nvSpPr>
          <p:cNvPr id="11" name="Rectangle 6"/>
          <p:cNvSpPr txBox="1">
            <a:spLocks noChangeArrowheads="1"/>
          </p:cNvSpPr>
          <p:nvPr/>
        </p:nvSpPr>
        <p:spPr>
          <a:xfrm>
            <a:off x="4716016" y="914400"/>
            <a:ext cx="4218816" cy="5216813"/>
          </a:xfrm>
          <a:prstGeom prst="rect">
            <a:avLst/>
          </a:prstGeom>
        </p:spPr>
        <p:txBody>
          <a:bodyPr vert="horz" wrap="square">
            <a:spAutoFit/>
          </a:bodyPr>
          <a:lstStyle/>
          <a:p>
            <a:pPr marL="365760" marR="0" lvl="0" indent="-365760" algn="just" defTabSz="914400" rtl="0" eaLnBrk="1" fontAlgn="auto" latinLnBrk="0" hangingPunct="1">
              <a:lnSpc>
                <a:spcPct val="100000"/>
              </a:lnSpc>
              <a:spcBef>
                <a:spcPts val="600"/>
              </a:spcBef>
              <a:spcAft>
                <a:spcPts val="0"/>
              </a:spcAft>
              <a:buClr>
                <a:schemeClr val="accent1"/>
              </a:buClr>
              <a:buSzPct val="90000"/>
              <a:buFont typeface="Wingdings" pitchFamily="2" charset="2"/>
              <a:buChar char="Ü"/>
              <a:tabLst/>
              <a:defRPr/>
            </a:pPr>
            <a:r>
              <a:rPr kumimoji="0" lang="en-US" altLang="en-US" sz="22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Next concerns to short and medium term:</a:t>
            </a:r>
          </a:p>
          <a:p>
            <a:pPr marL="621792" lvl="1" indent="-365760" algn="just">
              <a:spcBef>
                <a:spcPts val="600"/>
              </a:spcBef>
              <a:buClr>
                <a:schemeClr val="accent1"/>
              </a:buClr>
              <a:buSzPct val="90000"/>
              <a:buFont typeface="Wingdings" pitchFamily="2" charset="2"/>
              <a:buChar char="S"/>
              <a:defRPr/>
            </a:pPr>
            <a:r>
              <a:rPr lang="en-US" altLang="en-US" sz="2200" b="1" dirty="0" smtClean="0">
                <a:latin typeface="Calibri" pitchFamily="34" charset="0"/>
                <a:cs typeface="Calibri" pitchFamily="34" charset="0"/>
              </a:rPr>
              <a:t>Hazard and risk </a:t>
            </a:r>
            <a:r>
              <a:rPr lang="en-US" altLang="en-US" sz="2200" b="1" dirty="0" err="1" smtClean="0">
                <a:latin typeface="Calibri" pitchFamily="34" charset="0"/>
                <a:cs typeface="Calibri" pitchFamily="34" charset="0"/>
              </a:rPr>
              <a:t>modelling</a:t>
            </a:r>
            <a:r>
              <a:rPr lang="en-US" altLang="en-US" sz="2200" b="1" dirty="0" smtClean="0">
                <a:latin typeface="Calibri" pitchFamily="34" charset="0"/>
                <a:cs typeface="Calibri" pitchFamily="34" charset="0"/>
              </a:rPr>
              <a:t> for new rivers</a:t>
            </a:r>
          </a:p>
          <a:p>
            <a:pPr marL="621792" lvl="1" indent="-365760" algn="just">
              <a:spcBef>
                <a:spcPts val="600"/>
              </a:spcBef>
              <a:buClr>
                <a:schemeClr val="accent1"/>
              </a:buClr>
              <a:buSzPct val="90000"/>
              <a:buFont typeface="Wingdings" pitchFamily="2" charset="2"/>
              <a:buChar char="S"/>
              <a:defRPr/>
            </a:pPr>
            <a:r>
              <a:rPr lang="en-GB" sz="2200" b="1" dirty="0" smtClean="0">
                <a:latin typeface="Calibri" pitchFamily="34" charset="0"/>
                <a:cs typeface="Calibri" pitchFamily="34" charset="0"/>
              </a:rPr>
              <a:t>Switching to quantitative risk from qualitative one</a:t>
            </a:r>
          </a:p>
          <a:p>
            <a:pPr marL="621792" lvl="1" indent="-365760" algn="just">
              <a:spcBef>
                <a:spcPts val="600"/>
              </a:spcBef>
              <a:buClr>
                <a:schemeClr val="accent1"/>
              </a:buClr>
              <a:buSzPct val="90000"/>
              <a:buFont typeface="Wingdings" pitchFamily="2" charset="2"/>
              <a:buChar char="S"/>
              <a:defRPr/>
            </a:pPr>
            <a:r>
              <a:rPr kumimoji="0" lang="en-GB" sz="22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Identification</a:t>
            </a:r>
            <a:r>
              <a:rPr kumimoji="0" lang="en-GB" sz="2200" b="1" i="0" u="none" strike="noStrike" kern="1200" cap="none" spc="0" normalizeH="0" noProof="0" dirty="0" smtClean="0">
                <a:ln>
                  <a:noFill/>
                </a:ln>
                <a:solidFill>
                  <a:schemeClr val="tx1"/>
                </a:solidFill>
                <a:effectLst/>
                <a:uLnTx/>
                <a:uFillTx/>
                <a:latin typeface="Calibri" pitchFamily="34" charset="0"/>
                <a:ea typeface="+mn-ea"/>
                <a:cs typeface="Calibri" pitchFamily="34" charset="0"/>
              </a:rPr>
              <a:t> of area susceptible to be affected by pluvial floods and modelling</a:t>
            </a:r>
          </a:p>
          <a:p>
            <a:pPr marL="621792" lvl="1" indent="-365760" algn="just">
              <a:spcBef>
                <a:spcPts val="600"/>
              </a:spcBef>
              <a:buClr>
                <a:schemeClr val="accent1"/>
              </a:buClr>
              <a:buSzPct val="90000"/>
              <a:buFont typeface="Wingdings" pitchFamily="2" charset="2"/>
              <a:buChar char="S"/>
              <a:defRPr/>
            </a:pPr>
            <a:r>
              <a:rPr kumimoji="0" lang="en-GB" sz="22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Increasing SMART features of measures, especially the prioritisation</a:t>
            </a:r>
          </a:p>
          <a:p>
            <a:pPr marL="621792" lvl="1" indent="-365760" algn="just">
              <a:spcBef>
                <a:spcPts val="600"/>
              </a:spcBef>
              <a:buClr>
                <a:schemeClr val="accent1"/>
              </a:buClr>
              <a:buSzPct val="90000"/>
              <a:buFont typeface="Wingdings" pitchFamily="2" charset="2"/>
              <a:buChar char="S"/>
              <a:defRPr/>
            </a:pPr>
            <a:r>
              <a:rPr lang="en-GB" sz="2200" b="1" dirty="0" smtClean="0">
                <a:latin typeface="Calibri" pitchFamily="34" charset="0"/>
                <a:cs typeface="Calibri" pitchFamily="34" charset="0"/>
              </a:rPr>
              <a:t>Improving the using of green measures </a:t>
            </a:r>
            <a:endParaRPr kumimoji="0" lang="en-GB" sz="22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395536" y="692696"/>
            <a:ext cx="8229600" cy="576262"/>
          </a:xfrm>
        </p:spPr>
        <p:txBody>
          <a:bodyPr>
            <a:noAutofit/>
          </a:bodyPr>
          <a:lstStyle/>
          <a:p>
            <a:pPr marL="0" indent="0" algn="ctr">
              <a:buFont typeface="Arial" charset="0"/>
              <a:buNone/>
            </a:pPr>
            <a:r>
              <a:rPr lang="en-US" sz="4000" b="1" i="1" dirty="0" smtClean="0">
                <a:solidFill>
                  <a:schemeClr val="tx1">
                    <a:lumMod val="65000"/>
                    <a:lumOff val="35000"/>
                  </a:schemeClr>
                </a:solidFill>
                <a:latin typeface="Calibri" pitchFamily="34" charset="0"/>
                <a:cs typeface="Calibri" pitchFamily="34" charset="0"/>
              </a:rPr>
              <a:t>Thanks for your attention</a:t>
            </a:r>
            <a:r>
              <a:rPr lang="ro-RO" sz="4000" b="1" i="1" dirty="0" smtClean="0">
                <a:solidFill>
                  <a:schemeClr val="tx1">
                    <a:lumMod val="65000"/>
                    <a:lumOff val="35000"/>
                  </a:schemeClr>
                </a:solidFill>
                <a:latin typeface="Calibri" pitchFamily="34" charset="0"/>
                <a:cs typeface="Calibri" pitchFamily="34" charset="0"/>
              </a:rPr>
              <a:t>!</a:t>
            </a:r>
          </a:p>
        </p:txBody>
      </p:sp>
      <p:pic>
        <p:nvPicPr>
          <p:cNvPr id="3074" name="Picture 2" descr="Map of the River Danube from it's source in The Black Forest in Germany to the Black Sea"/>
          <p:cNvPicPr>
            <a:picLocks noChangeAspect="1" noChangeArrowheads="1"/>
          </p:cNvPicPr>
          <p:nvPr/>
        </p:nvPicPr>
        <p:blipFill>
          <a:blip r:embed="rId2" cstate="print"/>
          <a:srcRect/>
          <a:stretch>
            <a:fillRect/>
          </a:stretch>
        </p:blipFill>
        <p:spPr bwMode="auto">
          <a:xfrm>
            <a:off x="1763688" y="1412776"/>
            <a:ext cx="5760640" cy="4147662"/>
          </a:xfrm>
          <a:prstGeom prst="ellipse">
            <a:avLst/>
          </a:prstGeom>
          <a:ln>
            <a:noFill/>
          </a:ln>
          <a:effectLst>
            <a:softEdge rad="112500"/>
          </a:effectLst>
        </p:spPr>
      </p:pic>
      <p:sp>
        <p:nvSpPr>
          <p:cNvPr id="5" name="Rectangle 2"/>
          <p:cNvSpPr>
            <a:spLocks noChangeArrowheads="1"/>
          </p:cNvSpPr>
          <p:nvPr/>
        </p:nvSpPr>
        <p:spPr bwMode="auto">
          <a:xfrm>
            <a:off x="1" y="5589240"/>
            <a:ext cx="9144000" cy="533400"/>
          </a:xfrm>
          <a:prstGeom prst="rect">
            <a:avLst/>
          </a:prstGeom>
          <a:noFill/>
          <a:ln>
            <a:noFill/>
          </a:ln>
          <a:extLst>
            <a:ext uri="{909E8E84-426E-40DD-AFC4-6F175D3DCCD1}"/>
            <a:ext uri="{91240B29-F687-4F45-9708-019B960494DF}"/>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defRPr/>
            </a:pPr>
            <a:r>
              <a:rPr lang="de-DE" sz="3200" b="1" i="1" dirty="0" smtClean="0">
                <a:solidFill>
                  <a:srgbClr val="0070C0"/>
                </a:solidFill>
                <a:latin typeface="Calibri" pitchFamily="34" charset="0"/>
                <a:cs typeface="Calibri" pitchFamily="34" charset="0"/>
              </a:rPr>
              <a:t>From the Black Forest to the Black Sea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3" descr="harta inund"/>
          <p:cNvPicPr>
            <a:picLocks noChangeAspect="1" noChangeArrowheads="1"/>
          </p:cNvPicPr>
          <p:nvPr/>
        </p:nvPicPr>
        <p:blipFill>
          <a:blip r:embed="rId2" cstate="print"/>
          <a:srcRect/>
          <a:stretch>
            <a:fillRect/>
          </a:stretch>
        </p:blipFill>
        <p:spPr bwMode="auto">
          <a:xfrm>
            <a:off x="2627785" y="2555591"/>
            <a:ext cx="4392488" cy="3126224"/>
          </a:xfrm>
          <a:prstGeom prst="rect">
            <a:avLst/>
          </a:prstGeom>
          <a:noFill/>
          <a:ln w="9525">
            <a:noFill/>
            <a:miter lim="800000"/>
            <a:headEnd/>
            <a:tailEnd/>
          </a:ln>
        </p:spPr>
      </p:pic>
      <p:pic>
        <p:nvPicPr>
          <p:cNvPr id="8" name="Picture 5" descr="P07_flood_map_spot5_200k_lowres"/>
          <p:cNvPicPr>
            <a:picLocks noChangeAspect="1" noChangeArrowheads="1"/>
          </p:cNvPicPr>
          <p:nvPr/>
        </p:nvPicPr>
        <p:blipFill>
          <a:blip r:embed="rId3" cstate="print"/>
          <a:srcRect/>
          <a:stretch>
            <a:fillRect/>
          </a:stretch>
        </p:blipFill>
        <p:spPr bwMode="auto">
          <a:xfrm>
            <a:off x="6876256" y="2492896"/>
            <a:ext cx="2267744" cy="2095858"/>
          </a:xfrm>
          <a:prstGeom prst="rect">
            <a:avLst/>
          </a:prstGeom>
          <a:noFill/>
          <a:ln w="19050">
            <a:solidFill>
              <a:srgbClr val="000000"/>
            </a:solidFill>
            <a:miter lim="800000"/>
            <a:headEnd/>
            <a:tailEnd/>
          </a:ln>
        </p:spPr>
      </p:pic>
      <p:sp>
        <p:nvSpPr>
          <p:cNvPr id="9" name="Text Box 7"/>
          <p:cNvSpPr txBox="1">
            <a:spLocks noChangeArrowheads="1"/>
          </p:cNvSpPr>
          <p:nvPr/>
        </p:nvSpPr>
        <p:spPr bwMode="auto">
          <a:xfrm>
            <a:off x="6876256" y="2132855"/>
            <a:ext cx="2264186" cy="338554"/>
          </a:xfrm>
          <a:prstGeom prst="rect">
            <a:avLst/>
          </a:prstGeom>
          <a:noFill/>
          <a:ln w="9525">
            <a:noFill/>
            <a:miter lim="800000"/>
            <a:headEnd/>
            <a:tailEnd/>
          </a:ln>
        </p:spPr>
        <p:txBody>
          <a:bodyPr wrap="square">
            <a:spAutoFit/>
          </a:bodyPr>
          <a:lstStyle/>
          <a:p>
            <a:pPr algn="ctr">
              <a:spcBef>
                <a:spcPct val="50000"/>
              </a:spcBef>
            </a:pPr>
            <a:r>
              <a:rPr lang="en-US" sz="1600" b="1" i="1" dirty="0">
                <a:solidFill>
                  <a:srgbClr val="0000FF"/>
                </a:solidFill>
                <a:latin typeface="Calibri" pitchFamily="34" charset="0"/>
                <a:cs typeface="Calibri" pitchFamily="34" charset="0"/>
              </a:rPr>
              <a:t>2005 floods</a:t>
            </a:r>
          </a:p>
        </p:txBody>
      </p:sp>
      <p:pic>
        <p:nvPicPr>
          <p:cNvPr id="11" name="Picture 5" descr="untitled"/>
          <p:cNvPicPr>
            <a:picLocks noChangeAspect="1" noChangeArrowheads="1"/>
          </p:cNvPicPr>
          <p:nvPr/>
        </p:nvPicPr>
        <p:blipFill>
          <a:blip r:embed="rId4" cstate="print"/>
          <a:srcRect r="12228"/>
          <a:stretch>
            <a:fillRect/>
          </a:stretch>
        </p:blipFill>
        <p:spPr bwMode="auto">
          <a:xfrm>
            <a:off x="0" y="951011"/>
            <a:ext cx="2821133" cy="2622005"/>
          </a:xfrm>
          <a:prstGeom prst="rect">
            <a:avLst/>
          </a:prstGeom>
          <a:noFill/>
          <a:ln w="9525">
            <a:noFill/>
            <a:miter lim="800000"/>
            <a:headEnd/>
            <a:tailEnd/>
          </a:ln>
        </p:spPr>
      </p:pic>
      <p:sp>
        <p:nvSpPr>
          <p:cNvPr id="12" name="Text Box 6"/>
          <p:cNvSpPr txBox="1">
            <a:spLocks noChangeArrowheads="1"/>
          </p:cNvSpPr>
          <p:nvPr/>
        </p:nvSpPr>
        <p:spPr bwMode="auto">
          <a:xfrm>
            <a:off x="0" y="116632"/>
            <a:ext cx="2555776" cy="830997"/>
          </a:xfrm>
          <a:prstGeom prst="rect">
            <a:avLst/>
          </a:prstGeom>
          <a:noFill/>
          <a:ln w="9525">
            <a:noFill/>
            <a:miter lim="800000"/>
            <a:headEnd/>
            <a:tailEnd/>
          </a:ln>
        </p:spPr>
        <p:txBody>
          <a:bodyPr wrap="square">
            <a:spAutoFit/>
          </a:bodyPr>
          <a:lstStyle/>
          <a:p>
            <a:pPr algn="ctr">
              <a:spcBef>
                <a:spcPct val="50000"/>
              </a:spcBef>
            </a:pPr>
            <a:r>
              <a:rPr lang="en-US" sz="1600" b="1" i="1" dirty="0">
                <a:solidFill>
                  <a:srgbClr val="0000FF"/>
                </a:solidFill>
                <a:latin typeface="Calibri" pitchFamily="34" charset="0"/>
                <a:cs typeface="Calibri" pitchFamily="34" charset="0"/>
              </a:rPr>
              <a:t>Dykes failure in the subsidence plain </a:t>
            </a:r>
            <a:r>
              <a:rPr lang="en-US" sz="1600" b="1" i="1" dirty="0" smtClean="0">
                <a:solidFill>
                  <a:srgbClr val="0000FF"/>
                </a:solidFill>
                <a:latin typeface="Calibri" pitchFamily="34" charset="0"/>
                <a:cs typeface="Calibri" pitchFamily="34" charset="0"/>
              </a:rPr>
              <a:t/>
            </a:r>
            <a:br>
              <a:rPr lang="en-US" sz="1600" b="1" i="1" dirty="0" smtClean="0">
                <a:solidFill>
                  <a:srgbClr val="0000FF"/>
                </a:solidFill>
                <a:latin typeface="Calibri" pitchFamily="34" charset="0"/>
                <a:cs typeface="Calibri" pitchFamily="34" charset="0"/>
              </a:rPr>
            </a:br>
            <a:r>
              <a:rPr lang="en-US" sz="1600" b="1" i="1" dirty="0" smtClean="0">
                <a:solidFill>
                  <a:srgbClr val="0000FF"/>
                </a:solidFill>
                <a:latin typeface="Calibri" pitchFamily="34" charset="0"/>
                <a:cs typeface="Calibri" pitchFamily="34" charset="0"/>
              </a:rPr>
              <a:t>(</a:t>
            </a:r>
            <a:r>
              <a:rPr lang="en-US" sz="1600" b="1" i="1" dirty="0">
                <a:solidFill>
                  <a:srgbClr val="0000FF"/>
                </a:solidFill>
                <a:latin typeface="Calibri" pitchFamily="34" charset="0"/>
                <a:cs typeface="Calibri" pitchFamily="34" charset="0"/>
              </a:rPr>
              <a:t>Banat, 2005)</a:t>
            </a:r>
          </a:p>
        </p:txBody>
      </p:sp>
      <p:pic>
        <p:nvPicPr>
          <p:cNvPr id="13" name="Picture 2"/>
          <p:cNvPicPr>
            <a:picLocks noChangeAspect="1"/>
          </p:cNvPicPr>
          <p:nvPr/>
        </p:nvPicPr>
        <p:blipFill>
          <a:blip r:embed="rId5" cstate="print"/>
          <a:srcRect/>
          <a:stretch>
            <a:fillRect/>
          </a:stretch>
        </p:blipFill>
        <p:spPr bwMode="auto">
          <a:xfrm>
            <a:off x="5885934" y="404664"/>
            <a:ext cx="3258066" cy="1656184"/>
          </a:xfrm>
          <a:prstGeom prst="rect">
            <a:avLst/>
          </a:prstGeom>
          <a:noFill/>
          <a:ln w="9525">
            <a:noFill/>
            <a:miter lim="800000"/>
            <a:headEnd/>
            <a:tailEnd/>
          </a:ln>
        </p:spPr>
      </p:pic>
      <p:sp>
        <p:nvSpPr>
          <p:cNvPr id="14" name="TextBox 13"/>
          <p:cNvSpPr txBox="1"/>
          <p:nvPr/>
        </p:nvSpPr>
        <p:spPr>
          <a:xfrm>
            <a:off x="5867400" y="44624"/>
            <a:ext cx="3276600" cy="338554"/>
          </a:xfrm>
          <a:prstGeom prst="rect">
            <a:avLst/>
          </a:prstGeom>
          <a:noFill/>
        </p:spPr>
        <p:txBody>
          <a:bodyPr>
            <a:spAutoFit/>
          </a:bodyPr>
          <a:lstStyle/>
          <a:p>
            <a:pPr algn="ctr" eaLnBrk="0" hangingPunct="0"/>
            <a:r>
              <a:rPr lang="en-US" sz="1600" b="1" i="1" dirty="0">
                <a:solidFill>
                  <a:srgbClr val="0000FF"/>
                </a:solidFill>
                <a:latin typeface="Calibri" pitchFamily="34" charset="0"/>
                <a:cs typeface="Calibri" pitchFamily="34" charset="0"/>
              </a:rPr>
              <a:t>The flood in</a:t>
            </a:r>
            <a:r>
              <a:rPr lang="ro-RO" sz="1600" b="1" i="1" dirty="0">
                <a:solidFill>
                  <a:srgbClr val="0000FF"/>
                </a:solidFill>
                <a:latin typeface="Calibri" pitchFamily="34" charset="0"/>
                <a:cs typeface="Calibri" pitchFamily="34" charset="0"/>
              </a:rPr>
              <a:t> 2008 </a:t>
            </a:r>
            <a:r>
              <a:rPr lang="en-US" sz="1600" b="1" i="1" dirty="0" smtClean="0">
                <a:solidFill>
                  <a:srgbClr val="0000FF"/>
                </a:solidFill>
                <a:latin typeface="Calibri" pitchFamily="34" charset="0"/>
                <a:cs typeface="Calibri" pitchFamily="34" charset="0"/>
              </a:rPr>
              <a:t>– </a:t>
            </a:r>
            <a:r>
              <a:rPr lang="ro-RO" sz="1600" b="1" i="1" dirty="0" smtClean="0">
                <a:solidFill>
                  <a:srgbClr val="0000FF"/>
                </a:solidFill>
                <a:latin typeface="Calibri" pitchFamily="34" charset="0"/>
                <a:cs typeface="Calibri" pitchFamily="34" charset="0"/>
              </a:rPr>
              <a:t>Rădăuţi</a:t>
            </a:r>
            <a:r>
              <a:rPr lang="en-US" sz="1600" b="1" i="1" dirty="0" smtClean="0">
                <a:solidFill>
                  <a:srgbClr val="0000FF"/>
                </a:solidFill>
                <a:latin typeface="Calibri" pitchFamily="34" charset="0"/>
                <a:cs typeface="Calibri" pitchFamily="34" charset="0"/>
              </a:rPr>
              <a:t> </a:t>
            </a:r>
            <a:r>
              <a:rPr lang="en-US" sz="1600" b="1" i="1" dirty="0">
                <a:solidFill>
                  <a:srgbClr val="0000FF"/>
                </a:solidFill>
                <a:latin typeface="Calibri" pitchFamily="34" charset="0"/>
                <a:cs typeface="Calibri" pitchFamily="34" charset="0"/>
              </a:rPr>
              <a:t>area</a:t>
            </a:r>
            <a:endParaRPr lang="en-GB" sz="1600" b="1" i="1" dirty="0">
              <a:solidFill>
                <a:srgbClr val="0000FF"/>
              </a:solidFill>
              <a:latin typeface="Calibri" pitchFamily="34" charset="0"/>
              <a:cs typeface="Calibri" pitchFamily="34" charset="0"/>
            </a:endParaRPr>
          </a:p>
        </p:txBody>
      </p:sp>
      <p:sp>
        <p:nvSpPr>
          <p:cNvPr id="15" name="Rectangle 3"/>
          <p:cNvSpPr txBox="1">
            <a:spLocks noChangeArrowheads="1"/>
          </p:cNvSpPr>
          <p:nvPr/>
        </p:nvSpPr>
        <p:spPr bwMode="auto">
          <a:xfrm>
            <a:off x="2987824" y="116632"/>
            <a:ext cx="2736304" cy="2304256"/>
          </a:xfrm>
          <a:prstGeom prst="rect">
            <a:avLst/>
          </a:prstGeom>
          <a:solidFill>
            <a:schemeClr val="accent2">
              <a:lumMod val="40000"/>
              <a:lumOff val="60000"/>
            </a:schemeClr>
          </a:solidFill>
          <a:ln w="9525">
            <a:noFill/>
            <a:miter lim="800000"/>
            <a:headEnd/>
            <a:tailEnd/>
          </a:ln>
        </p:spPr>
        <p:txBody>
          <a:bodyPr/>
          <a:lstStyle/>
          <a:p>
            <a:pPr marL="182880" indent="-182880" eaLnBrk="0" hangingPunct="0">
              <a:spcAft>
                <a:spcPts val="400"/>
              </a:spcAft>
              <a:buFontTx/>
              <a:buChar char="•"/>
              <a:defRPr/>
            </a:pPr>
            <a:r>
              <a:rPr lang="ro-RO" sz="1500" i="1" kern="0" dirty="0">
                <a:latin typeface="Calibri" pitchFamily="34" charset="0"/>
                <a:cs typeface="Calibri" pitchFamily="34" charset="0"/>
              </a:rPr>
              <a:t>Areas with high flood probability</a:t>
            </a:r>
          </a:p>
          <a:p>
            <a:pPr marL="182880" indent="-182880" eaLnBrk="0" hangingPunct="0">
              <a:spcAft>
                <a:spcPts val="400"/>
              </a:spcAft>
              <a:buFontTx/>
              <a:buChar char="•"/>
              <a:defRPr/>
            </a:pPr>
            <a:r>
              <a:rPr lang="ro-RO" sz="1500" i="1" kern="0" dirty="0">
                <a:latin typeface="Calibri" pitchFamily="34" charset="0"/>
                <a:cs typeface="Calibri" pitchFamily="34" charset="0"/>
              </a:rPr>
              <a:t>Areas flooded at ex</a:t>
            </a:r>
            <a:r>
              <a:rPr lang="en-US" sz="1500" i="1" kern="0" dirty="0">
                <a:latin typeface="Calibri" pitchFamily="34" charset="0"/>
                <a:cs typeface="Calibri" pitchFamily="34" charset="0"/>
              </a:rPr>
              <a:t>c</a:t>
            </a:r>
            <a:r>
              <a:rPr lang="ro-RO" sz="1500" i="1" kern="0" dirty="0">
                <a:latin typeface="Calibri" pitchFamily="34" charset="0"/>
                <a:cs typeface="Calibri" pitchFamily="34" charset="0"/>
              </a:rPr>
              <a:t>eptional and </a:t>
            </a:r>
            <a:r>
              <a:rPr lang="en-US" sz="1500" i="1" kern="0" dirty="0">
                <a:latin typeface="Calibri" pitchFamily="34" charset="0"/>
                <a:cs typeface="Calibri" pitchFamily="34" charset="0"/>
              </a:rPr>
              <a:t>groundwater </a:t>
            </a:r>
            <a:r>
              <a:rPr lang="ro-RO" sz="1500" i="1" kern="0" dirty="0">
                <a:latin typeface="Calibri" pitchFamily="34" charset="0"/>
                <a:cs typeface="Calibri" pitchFamily="34" charset="0"/>
              </a:rPr>
              <a:t>floods</a:t>
            </a:r>
          </a:p>
          <a:p>
            <a:pPr marL="182880" indent="-182880" eaLnBrk="0" hangingPunct="0">
              <a:spcAft>
                <a:spcPts val="400"/>
              </a:spcAft>
              <a:buFontTx/>
              <a:buChar char="•"/>
              <a:defRPr/>
            </a:pPr>
            <a:r>
              <a:rPr lang="ro-RO" sz="1500" i="1" kern="0" dirty="0">
                <a:latin typeface="Calibri" pitchFamily="34" charset="0"/>
                <a:cs typeface="Calibri" pitchFamily="34" charset="0"/>
              </a:rPr>
              <a:t>Areas flooded in cas</a:t>
            </a:r>
            <a:r>
              <a:rPr lang="en-US" sz="1500" i="1" kern="0" dirty="0">
                <a:latin typeface="Calibri" pitchFamily="34" charset="0"/>
                <a:cs typeface="Calibri" pitchFamily="34" charset="0"/>
              </a:rPr>
              <a:t>e</a:t>
            </a:r>
            <a:r>
              <a:rPr lang="ro-RO" sz="1500" i="1" kern="0" dirty="0">
                <a:latin typeface="Calibri" pitchFamily="34" charset="0"/>
                <a:cs typeface="Calibri" pitchFamily="34" charset="0"/>
              </a:rPr>
              <a:t> of dykes failures or accidents at the drainage systems</a:t>
            </a:r>
          </a:p>
          <a:p>
            <a:pPr marL="182880" indent="-182880" eaLnBrk="0" hangingPunct="0">
              <a:spcAft>
                <a:spcPts val="400"/>
              </a:spcAft>
              <a:buFontTx/>
              <a:buChar char="•"/>
              <a:defRPr/>
            </a:pPr>
            <a:r>
              <a:rPr lang="ro-RO" sz="1500" i="1" kern="0" dirty="0">
                <a:latin typeface="Calibri" pitchFamily="34" charset="0"/>
                <a:cs typeface="Calibri" pitchFamily="34" charset="0"/>
              </a:rPr>
              <a:t>Flooded area in the Danube Delta</a:t>
            </a:r>
          </a:p>
          <a:p>
            <a:pPr marL="182880" indent="-182880" eaLnBrk="0" hangingPunct="0">
              <a:spcAft>
                <a:spcPts val="400"/>
              </a:spcAft>
              <a:buFontTx/>
              <a:buChar char="•"/>
              <a:defRPr/>
            </a:pPr>
            <a:endParaRPr lang="en-US" sz="1500" i="1" kern="0" dirty="0">
              <a:latin typeface="Calibri" pitchFamily="34" charset="0"/>
              <a:cs typeface="Calibri" pitchFamily="34" charset="0"/>
            </a:endParaRPr>
          </a:p>
        </p:txBody>
      </p:sp>
      <p:pic>
        <p:nvPicPr>
          <p:cNvPr id="2050" name="Picture 2" descr="2006063Danube"/>
          <p:cNvPicPr>
            <a:picLocks noChangeAspect="1" noChangeArrowheads="1"/>
          </p:cNvPicPr>
          <p:nvPr/>
        </p:nvPicPr>
        <p:blipFill>
          <a:blip r:embed="rId6" cstate="print"/>
          <a:srcRect/>
          <a:stretch>
            <a:fillRect/>
          </a:stretch>
        </p:blipFill>
        <p:spPr bwMode="auto">
          <a:xfrm>
            <a:off x="0" y="5077250"/>
            <a:ext cx="2304256" cy="1780750"/>
          </a:xfrm>
          <a:prstGeom prst="rect">
            <a:avLst/>
          </a:prstGeom>
          <a:noFill/>
          <a:ln w="9525">
            <a:noFill/>
            <a:miter lim="800000"/>
            <a:headEnd/>
            <a:tailEnd/>
          </a:ln>
        </p:spPr>
      </p:pic>
      <p:pic>
        <p:nvPicPr>
          <p:cNvPr id="2051" name="Picture 3" descr="2006063LowerDanube"/>
          <p:cNvPicPr>
            <a:picLocks noChangeAspect="1" noChangeArrowheads="1"/>
          </p:cNvPicPr>
          <p:nvPr/>
        </p:nvPicPr>
        <p:blipFill>
          <a:blip r:embed="rId7" cstate="print"/>
          <a:srcRect/>
          <a:stretch>
            <a:fillRect/>
          </a:stretch>
        </p:blipFill>
        <p:spPr bwMode="auto">
          <a:xfrm>
            <a:off x="6948264" y="5160067"/>
            <a:ext cx="2195736" cy="1697933"/>
          </a:xfrm>
          <a:prstGeom prst="rect">
            <a:avLst/>
          </a:prstGeom>
          <a:noFill/>
          <a:ln w="9525">
            <a:noFill/>
            <a:miter lim="800000"/>
            <a:headEnd/>
            <a:tailEnd/>
          </a:ln>
        </p:spPr>
      </p:pic>
      <p:sp>
        <p:nvSpPr>
          <p:cNvPr id="17" name="Text Box 7"/>
          <p:cNvSpPr txBox="1">
            <a:spLocks noChangeArrowheads="1"/>
          </p:cNvSpPr>
          <p:nvPr/>
        </p:nvSpPr>
        <p:spPr bwMode="auto">
          <a:xfrm>
            <a:off x="0" y="4725144"/>
            <a:ext cx="2264186" cy="338554"/>
          </a:xfrm>
          <a:prstGeom prst="rect">
            <a:avLst/>
          </a:prstGeom>
          <a:noFill/>
          <a:ln w="9525">
            <a:noFill/>
            <a:miter lim="800000"/>
            <a:headEnd/>
            <a:tailEnd/>
          </a:ln>
        </p:spPr>
        <p:txBody>
          <a:bodyPr wrap="square">
            <a:spAutoFit/>
          </a:bodyPr>
          <a:lstStyle/>
          <a:p>
            <a:pPr algn="ctr">
              <a:spcBef>
                <a:spcPct val="50000"/>
              </a:spcBef>
            </a:pPr>
            <a:r>
              <a:rPr lang="en-US" sz="1600" b="1" i="1" dirty="0" smtClean="0">
                <a:solidFill>
                  <a:srgbClr val="0000FF"/>
                </a:solidFill>
                <a:latin typeface="Calibri" pitchFamily="34" charset="0"/>
                <a:cs typeface="Calibri" pitchFamily="34" charset="0"/>
              </a:rPr>
              <a:t>Danube 2006 </a:t>
            </a:r>
            <a:r>
              <a:rPr lang="en-US" sz="1600" b="1" i="1" dirty="0">
                <a:solidFill>
                  <a:srgbClr val="0000FF"/>
                </a:solidFill>
                <a:latin typeface="Calibri" pitchFamily="34" charset="0"/>
                <a:cs typeface="Calibri" pitchFamily="34" charset="0"/>
              </a:rPr>
              <a:t>floods</a:t>
            </a:r>
          </a:p>
        </p:txBody>
      </p:sp>
      <p:sp>
        <p:nvSpPr>
          <p:cNvPr id="18" name="Text Box 7"/>
          <p:cNvSpPr txBox="1">
            <a:spLocks noChangeArrowheads="1"/>
          </p:cNvSpPr>
          <p:nvPr/>
        </p:nvSpPr>
        <p:spPr bwMode="auto">
          <a:xfrm>
            <a:off x="4644008" y="6519446"/>
            <a:ext cx="2264186" cy="338554"/>
          </a:xfrm>
          <a:prstGeom prst="rect">
            <a:avLst/>
          </a:prstGeom>
          <a:noFill/>
          <a:ln w="9525">
            <a:noFill/>
            <a:miter lim="800000"/>
            <a:headEnd/>
            <a:tailEnd/>
          </a:ln>
        </p:spPr>
        <p:txBody>
          <a:bodyPr wrap="square">
            <a:spAutoFit/>
          </a:bodyPr>
          <a:lstStyle/>
          <a:p>
            <a:pPr algn="ctr">
              <a:spcBef>
                <a:spcPct val="50000"/>
              </a:spcBef>
            </a:pPr>
            <a:r>
              <a:rPr lang="en-US" sz="1600" b="1" i="1" dirty="0" smtClean="0">
                <a:solidFill>
                  <a:srgbClr val="0000FF"/>
                </a:solidFill>
                <a:latin typeface="Calibri" pitchFamily="34" charset="0"/>
                <a:cs typeface="Calibri" pitchFamily="34" charset="0"/>
              </a:rPr>
              <a:t>Danube 2006 </a:t>
            </a:r>
            <a:r>
              <a:rPr lang="en-US" sz="1600" b="1" i="1" dirty="0">
                <a:solidFill>
                  <a:srgbClr val="0000FF"/>
                </a:solidFill>
                <a:latin typeface="Calibri" pitchFamily="34" charset="0"/>
                <a:cs typeface="Calibri" pitchFamily="34" charset="0"/>
              </a:rPr>
              <a:t>floods</a:t>
            </a:r>
          </a:p>
        </p:txBody>
      </p:sp>
      <p:cxnSp>
        <p:nvCxnSpPr>
          <p:cNvPr id="20" name="Straight Arrow Connector 19"/>
          <p:cNvCxnSpPr>
            <a:stCxn id="11" idx="2"/>
          </p:cNvCxnSpPr>
          <p:nvPr/>
        </p:nvCxnSpPr>
        <p:spPr>
          <a:xfrm>
            <a:off x="1410567" y="3573016"/>
            <a:ext cx="1433241" cy="7920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2050" idx="3"/>
          </p:cNvCxnSpPr>
          <p:nvPr/>
        </p:nvCxnSpPr>
        <p:spPr>
          <a:xfrm flipV="1">
            <a:off x="2304256" y="5373216"/>
            <a:ext cx="1331640" cy="5944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51" idx="1"/>
          </p:cNvCxnSpPr>
          <p:nvPr/>
        </p:nvCxnSpPr>
        <p:spPr>
          <a:xfrm flipH="1" flipV="1">
            <a:off x="6300192" y="5085184"/>
            <a:ext cx="648072" cy="9238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8" idx="1"/>
          </p:cNvCxnSpPr>
          <p:nvPr/>
        </p:nvCxnSpPr>
        <p:spPr>
          <a:xfrm flipH="1">
            <a:off x="5940152" y="3540825"/>
            <a:ext cx="936104" cy="75227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3" idx="2"/>
          </p:cNvCxnSpPr>
          <p:nvPr/>
        </p:nvCxnSpPr>
        <p:spPr>
          <a:xfrm flipH="1">
            <a:off x="5724128" y="2060848"/>
            <a:ext cx="1790839" cy="5760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idx="1"/>
          </p:nvPr>
        </p:nvSpPr>
        <p:spPr>
          <a:xfrm>
            <a:off x="137160" y="914400"/>
            <a:ext cx="8869680" cy="2877711"/>
          </a:xfrm>
        </p:spPr>
        <p:txBody>
          <a:bodyPr wrap="square">
            <a:spAutoFit/>
          </a:bodyPr>
          <a:lstStyle/>
          <a:p>
            <a:pPr indent="-365760" algn="just">
              <a:spcBef>
                <a:spcPts val="600"/>
              </a:spcBef>
              <a:buFont typeface="Wingdings" pitchFamily="2" charset="2"/>
              <a:buChar char="Ü"/>
              <a:defRPr/>
            </a:pPr>
            <a:r>
              <a:rPr lang="en-US" sz="2200" b="1" dirty="0" smtClean="0">
                <a:latin typeface="Calibri" pitchFamily="34" charset="0"/>
                <a:cs typeface="Calibri" pitchFamily="34" charset="0"/>
              </a:rPr>
              <a:t>The potential slow-flooded areas are generally known, settlements being protected by levees, bypass channels, reservoirs, etc. Thus, it is typically a significant reduction of their vulnerability, even if the value of assets and population have a higher exposure. </a:t>
            </a:r>
          </a:p>
          <a:p>
            <a:pPr indent="-365760" algn="just">
              <a:spcBef>
                <a:spcPts val="600"/>
              </a:spcBef>
              <a:buFont typeface="Wingdings" pitchFamily="2" charset="2"/>
              <a:buChar char="Ü"/>
              <a:defRPr/>
            </a:pPr>
            <a:r>
              <a:rPr lang="en-US" sz="2200" b="1" dirty="0" smtClean="0">
                <a:latin typeface="Calibri" pitchFamily="34" charset="0"/>
                <a:cs typeface="Calibri" pitchFamily="34" charset="0"/>
              </a:rPr>
              <a:t>Instead, flash flood affected areas are taken into account only where such phenomena have produced. The difficulty of identifying areas exposed and magnitude lies in the great variability of triggering factors, especially rain characteristics</a:t>
            </a:r>
          </a:p>
        </p:txBody>
      </p:sp>
      <p:sp>
        <p:nvSpPr>
          <p:cNvPr id="6" name="Title 5"/>
          <p:cNvSpPr>
            <a:spLocks noGrp="1"/>
          </p:cNvSpPr>
          <p:nvPr>
            <p:ph type="title"/>
          </p:nvPr>
        </p:nvSpPr>
        <p:spPr>
          <a:xfrm>
            <a:off x="182880" y="0"/>
            <a:ext cx="8507288" cy="822960"/>
          </a:xfrm>
          <a:ln w="25400"/>
        </p:spPr>
        <p:txBody>
          <a:bodyPr>
            <a:normAutofit/>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FLASH FLOODS VS. SLOW FLOODS</a:t>
            </a:r>
          </a:p>
        </p:txBody>
      </p:sp>
      <p:pic>
        <p:nvPicPr>
          <p:cNvPr id="4" name="Picture 23"/>
          <p:cNvPicPr>
            <a:picLocks noChangeAspect="1" noChangeArrowheads="1"/>
          </p:cNvPicPr>
          <p:nvPr/>
        </p:nvPicPr>
        <p:blipFill>
          <a:blip r:embed="rId2" cstate="print"/>
          <a:srcRect/>
          <a:stretch>
            <a:fillRect/>
          </a:stretch>
        </p:blipFill>
        <p:spPr bwMode="auto">
          <a:xfrm>
            <a:off x="4788024" y="4867275"/>
            <a:ext cx="2667000" cy="1990725"/>
          </a:xfrm>
          <a:prstGeom prst="rect">
            <a:avLst/>
          </a:prstGeom>
          <a:noFill/>
          <a:ln w="19050">
            <a:solidFill>
              <a:srgbClr val="FF0000"/>
            </a:solidFill>
            <a:miter lim="800000"/>
            <a:headEnd/>
            <a:tailEnd/>
          </a:ln>
        </p:spPr>
      </p:pic>
      <p:pic>
        <p:nvPicPr>
          <p:cNvPr id="5" name="Picture 6" descr="http://storage0.dms.mpinteractiv.ro/media/1/1/1688/2818286/1/inundatii.jpg"/>
          <p:cNvPicPr>
            <a:picLocks noChangeAspect="1" noChangeArrowheads="1"/>
          </p:cNvPicPr>
          <p:nvPr/>
        </p:nvPicPr>
        <p:blipFill>
          <a:blip r:embed="rId3" cstate="print"/>
          <a:srcRect/>
          <a:stretch>
            <a:fillRect/>
          </a:stretch>
        </p:blipFill>
        <p:spPr bwMode="auto">
          <a:xfrm>
            <a:off x="6378575" y="3789040"/>
            <a:ext cx="2765425" cy="2076450"/>
          </a:xfrm>
          <a:prstGeom prst="rect">
            <a:avLst/>
          </a:prstGeom>
          <a:noFill/>
          <a:ln w="19050">
            <a:solidFill>
              <a:srgbClr val="FF0000"/>
            </a:solidFill>
            <a:miter lim="800000"/>
            <a:headEnd/>
            <a:tailEnd/>
          </a:ln>
        </p:spPr>
      </p:pic>
      <p:pic>
        <p:nvPicPr>
          <p:cNvPr id="9" name="Picture 2" descr="I:\Lucru_PC\VULMIN\GIS_ff\GIS_ff_RO\Tabele docuri\Gorj_Valcea\Gorj1\DSC03198.JPG"/>
          <p:cNvPicPr>
            <a:picLocks noChangeAspect="1" noChangeArrowheads="1"/>
          </p:cNvPicPr>
          <p:nvPr/>
        </p:nvPicPr>
        <p:blipFill>
          <a:blip r:embed="rId4" cstate="print"/>
          <a:srcRect/>
          <a:stretch>
            <a:fillRect/>
          </a:stretch>
        </p:blipFill>
        <p:spPr bwMode="auto">
          <a:xfrm>
            <a:off x="0" y="4846637"/>
            <a:ext cx="3028950" cy="2011363"/>
          </a:xfrm>
          <a:prstGeom prst="rect">
            <a:avLst/>
          </a:prstGeom>
          <a:noFill/>
          <a:ln w="19050">
            <a:solidFill>
              <a:srgbClr val="FF0000"/>
            </a:solidFill>
            <a:miter lim="800000"/>
            <a:headEnd/>
            <a:tailEnd/>
          </a:ln>
        </p:spPr>
      </p:pic>
      <p:pic>
        <p:nvPicPr>
          <p:cNvPr id="8" name="Picture 3" descr="fig 7_19b"/>
          <p:cNvPicPr>
            <a:picLocks noChangeAspect="1" noChangeArrowheads="1"/>
          </p:cNvPicPr>
          <p:nvPr/>
        </p:nvPicPr>
        <p:blipFill>
          <a:blip r:embed="rId5" cstate="print"/>
          <a:srcRect/>
          <a:stretch>
            <a:fillRect/>
          </a:stretch>
        </p:blipFill>
        <p:spPr bwMode="auto">
          <a:xfrm>
            <a:off x="1763688" y="3861048"/>
            <a:ext cx="2690813" cy="2016125"/>
          </a:xfrm>
          <a:prstGeom prst="rect">
            <a:avLst/>
          </a:prstGeom>
          <a:noFill/>
          <a:ln w="19050">
            <a:solidFill>
              <a:srgbClr val="FF0000"/>
            </a:solidFill>
            <a:miter lim="800000"/>
            <a:headEnd/>
            <a:tailEnd/>
          </a:ln>
        </p:spPr>
      </p:pic>
      <p:pic>
        <p:nvPicPr>
          <p:cNvPr id="10" name="Picture 4" descr="I:\Lucru_PC\VULMIN\GIS_ff\GIS_ff_RO\Tabele docuri\Gorj_Valcea\Olanesti1\DSC03271.JPG"/>
          <p:cNvPicPr>
            <a:picLocks noChangeAspect="1" noChangeArrowheads="1"/>
          </p:cNvPicPr>
          <p:nvPr/>
        </p:nvPicPr>
        <p:blipFill>
          <a:blip r:embed="rId6" cstate="print"/>
          <a:srcRect/>
          <a:stretch>
            <a:fillRect/>
          </a:stretch>
        </p:blipFill>
        <p:spPr bwMode="auto">
          <a:xfrm>
            <a:off x="3347864" y="3789040"/>
            <a:ext cx="2819400" cy="1874837"/>
          </a:xfrm>
          <a:prstGeom prst="rect">
            <a:avLst/>
          </a:prstGeom>
          <a:noFill/>
          <a:ln w="19050">
            <a:solidFill>
              <a:srgbClr val="FF0000"/>
            </a:solidFill>
            <a:miter lim="800000"/>
            <a:headEnd/>
            <a:tailEnd/>
          </a:ln>
        </p:spPr>
      </p:pic>
      <p:pic>
        <p:nvPicPr>
          <p:cNvPr id="11" name="Picture 2" descr="http://stiripeblog.files.wordpress.com/2010/01/inundatii.jpg"/>
          <p:cNvPicPr>
            <a:picLocks noChangeAspect="1" noChangeArrowheads="1"/>
          </p:cNvPicPr>
          <p:nvPr/>
        </p:nvPicPr>
        <p:blipFill>
          <a:blip r:embed="rId7" cstate="print"/>
          <a:srcRect/>
          <a:stretch>
            <a:fillRect/>
          </a:stretch>
        </p:blipFill>
        <p:spPr bwMode="auto">
          <a:xfrm>
            <a:off x="7092280" y="4293096"/>
            <a:ext cx="2371725" cy="2286000"/>
          </a:xfrm>
          <a:prstGeom prst="rect">
            <a:avLst/>
          </a:prstGeom>
          <a:noFill/>
          <a:ln w="19050">
            <a:solidFill>
              <a:srgbClr val="FF0000"/>
            </a:solid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idx="1"/>
          </p:nvPr>
        </p:nvSpPr>
        <p:spPr>
          <a:xfrm>
            <a:off x="137160" y="914400"/>
            <a:ext cx="8869680" cy="3831818"/>
          </a:xfrm>
        </p:spPr>
        <p:txBody>
          <a:bodyPr wrap="square">
            <a:spAutoFit/>
          </a:bodyPr>
          <a:lstStyle/>
          <a:p>
            <a:pPr indent="-365760" algn="just">
              <a:spcBef>
                <a:spcPts val="0"/>
              </a:spcBef>
              <a:spcAft>
                <a:spcPts val="600"/>
              </a:spcAft>
              <a:buSzPct val="90000"/>
              <a:buFont typeface="Wingdings" pitchFamily="2" charset="2"/>
              <a:buChar char="Ü"/>
              <a:defRPr/>
            </a:pPr>
            <a:r>
              <a:rPr lang="en-US" sz="2200" b="1" dirty="0" smtClean="0">
                <a:latin typeface="Calibri" pitchFamily="34" charset="0"/>
                <a:cs typeface="Calibri" pitchFamily="34" charset="0"/>
              </a:rPr>
              <a:t>Galati county is characterized by medium to low values of </a:t>
            </a:r>
            <a:r>
              <a:rPr lang="en-US" sz="2200" b="1" dirty="0" err="1" smtClean="0">
                <a:latin typeface="Calibri" pitchFamily="34" charset="0"/>
                <a:cs typeface="Calibri" pitchFamily="34" charset="0"/>
              </a:rPr>
              <a:t>morphometric</a:t>
            </a:r>
            <a:r>
              <a:rPr lang="en-US" sz="2200" b="1" dirty="0" smtClean="0">
                <a:latin typeface="Calibri" pitchFamily="34" charset="0"/>
                <a:cs typeface="Calibri" pitchFamily="34" charset="0"/>
              </a:rPr>
              <a:t> parameters (mean elevation - 100 m; mean slope -3</a:t>
            </a:r>
            <a:r>
              <a:rPr lang="en-US" sz="2200" b="1" baseline="30000" dirty="0" smtClean="0">
                <a:latin typeface="Calibri" pitchFamily="34" charset="0"/>
                <a:cs typeface="Calibri" pitchFamily="34" charset="0"/>
              </a:rPr>
              <a:t>0</a:t>
            </a:r>
            <a:r>
              <a:rPr lang="en-US" sz="2200" b="1" dirty="0" smtClean="0">
                <a:latin typeface="Calibri" pitchFamily="34" charset="0"/>
                <a:cs typeface="Calibri" pitchFamily="34" charset="0"/>
              </a:rPr>
              <a:t>).</a:t>
            </a:r>
          </a:p>
          <a:p>
            <a:pPr indent="-365760" algn="just">
              <a:spcBef>
                <a:spcPts val="0"/>
              </a:spcBef>
              <a:spcAft>
                <a:spcPts val="600"/>
              </a:spcAft>
              <a:buSzPct val="90000"/>
              <a:buFont typeface="Wingdings" pitchFamily="2" charset="2"/>
              <a:buChar char="Ü"/>
              <a:defRPr/>
            </a:pPr>
            <a:r>
              <a:rPr lang="en-US" sz="2200" b="1" dirty="0" smtClean="0">
                <a:latin typeface="Calibri" pitchFamily="34" charset="0"/>
                <a:cs typeface="Calibri" pitchFamily="34" charset="0"/>
              </a:rPr>
              <a:t>The rainfall amount that generated the floods in September 2013 have been close to or even exceed 1/100 years return period. Thus, in 12 hours there were registered over 100 - 145 mm.</a:t>
            </a:r>
          </a:p>
          <a:p>
            <a:pPr indent="-365760" algn="just">
              <a:spcBef>
                <a:spcPts val="0"/>
              </a:spcBef>
              <a:spcAft>
                <a:spcPts val="600"/>
              </a:spcAft>
              <a:buSzPct val="90000"/>
              <a:buFont typeface="Wingdings" pitchFamily="2" charset="2"/>
              <a:buChar char="Ü"/>
              <a:defRPr/>
            </a:pPr>
            <a:r>
              <a:rPr lang="en-US" sz="2200" b="1" dirty="0" smtClean="0">
                <a:latin typeface="Calibri" pitchFamily="34" charset="0"/>
                <a:cs typeface="Calibri" pitchFamily="34" charset="0"/>
              </a:rPr>
              <a:t>Consequences:</a:t>
            </a:r>
          </a:p>
          <a:p>
            <a:pPr lvl="1" indent="-365760" algn="just">
              <a:spcBef>
                <a:spcPts val="600"/>
              </a:spcBef>
              <a:buFont typeface="Wingdings" pitchFamily="2" charset="2"/>
              <a:buChar char="Ü"/>
              <a:defRPr/>
            </a:pPr>
            <a:r>
              <a:rPr lang="en-US" sz="1900" b="1" dirty="0" smtClean="0">
                <a:latin typeface="Calibri" pitchFamily="34" charset="0"/>
                <a:cs typeface="Calibri" pitchFamily="34" charset="0"/>
              </a:rPr>
              <a:t>9 deaths</a:t>
            </a:r>
          </a:p>
          <a:p>
            <a:pPr lvl="1" indent="-365760" algn="just">
              <a:spcBef>
                <a:spcPts val="600"/>
              </a:spcBef>
              <a:buFont typeface="Wingdings" pitchFamily="2" charset="2"/>
              <a:buChar char="Ü"/>
              <a:defRPr/>
            </a:pPr>
            <a:r>
              <a:rPr lang="en-US" sz="1900" b="1" dirty="0" smtClean="0">
                <a:latin typeface="Calibri" pitchFamily="34" charset="0"/>
                <a:cs typeface="Calibri" pitchFamily="34" charset="0"/>
              </a:rPr>
              <a:t>1386 damaged or destroyed houses</a:t>
            </a:r>
          </a:p>
          <a:p>
            <a:pPr lvl="1" indent="-365760" algn="just">
              <a:spcBef>
                <a:spcPts val="600"/>
              </a:spcBef>
              <a:buFont typeface="Wingdings" pitchFamily="2" charset="2"/>
              <a:buChar char="Ü"/>
              <a:defRPr/>
            </a:pPr>
            <a:r>
              <a:rPr lang="en-US" sz="1900" b="1" dirty="0" smtClean="0">
                <a:latin typeface="Calibri" pitchFamily="34" charset="0"/>
                <a:cs typeface="Calibri" pitchFamily="34" charset="0"/>
              </a:rPr>
              <a:t>4 socio-economic objectives affected</a:t>
            </a:r>
          </a:p>
          <a:p>
            <a:pPr lvl="1" indent="-365760" algn="just">
              <a:spcBef>
                <a:spcPts val="600"/>
              </a:spcBef>
              <a:buFont typeface="Wingdings" pitchFamily="2" charset="2"/>
              <a:buChar char="Ü"/>
              <a:defRPr/>
            </a:pPr>
            <a:r>
              <a:rPr lang="en-US" sz="1900" b="1" dirty="0" smtClean="0">
                <a:latin typeface="Calibri" pitchFamily="34" charset="0"/>
                <a:cs typeface="Calibri" pitchFamily="34" charset="0"/>
              </a:rPr>
              <a:t>342 km affected roads and railways etc.</a:t>
            </a:r>
          </a:p>
        </p:txBody>
      </p:sp>
      <p:sp>
        <p:nvSpPr>
          <p:cNvPr id="6" name="Title 5"/>
          <p:cNvSpPr>
            <a:spLocks noGrp="1"/>
          </p:cNvSpPr>
          <p:nvPr>
            <p:ph type="title"/>
          </p:nvPr>
        </p:nvSpPr>
        <p:spPr>
          <a:xfrm>
            <a:off x="182880" y="0"/>
            <a:ext cx="8507288" cy="822960"/>
          </a:xfrm>
          <a:ln w="25400"/>
        </p:spPr>
        <p:txBody>
          <a:bodyPr>
            <a:normAutofit/>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PLUVIAL FLOODS IN ROMANIA</a:t>
            </a:r>
          </a:p>
        </p:txBody>
      </p:sp>
      <p:pic>
        <p:nvPicPr>
          <p:cNvPr id="1026" name="Picture 2" descr="Bilanţul ploilor de vineri noapte din Galaţi: 350 de case inundate 416"/>
          <p:cNvPicPr>
            <a:picLocks noChangeAspect="1" noChangeArrowheads="1"/>
          </p:cNvPicPr>
          <p:nvPr/>
        </p:nvPicPr>
        <p:blipFill>
          <a:blip r:embed="rId2" cstate="print"/>
          <a:srcRect/>
          <a:stretch>
            <a:fillRect/>
          </a:stretch>
        </p:blipFill>
        <p:spPr bwMode="auto">
          <a:xfrm>
            <a:off x="5868144" y="4943536"/>
            <a:ext cx="3141289" cy="1920240"/>
          </a:xfrm>
          <a:prstGeom prst="rect">
            <a:avLst/>
          </a:prstGeom>
          <a:noFill/>
        </p:spPr>
      </p:pic>
      <p:pic>
        <p:nvPicPr>
          <p:cNvPr id="1028" name="Picture 4" descr="https://storage0.dms.mpinteractiv.ro/media/1/1/1688/11324148/2/poza7.jpg?height=451&amp;width=600"/>
          <p:cNvPicPr>
            <a:picLocks noChangeAspect="1" noChangeArrowheads="1"/>
          </p:cNvPicPr>
          <p:nvPr/>
        </p:nvPicPr>
        <p:blipFill>
          <a:blip r:embed="rId3" cstate="print"/>
          <a:srcRect/>
          <a:stretch>
            <a:fillRect/>
          </a:stretch>
        </p:blipFill>
        <p:spPr bwMode="auto">
          <a:xfrm>
            <a:off x="3152091" y="4943536"/>
            <a:ext cx="2551786" cy="1920240"/>
          </a:xfrm>
          <a:prstGeom prst="rect">
            <a:avLst/>
          </a:prstGeom>
          <a:noFill/>
        </p:spPr>
      </p:pic>
      <p:pic>
        <p:nvPicPr>
          <p:cNvPr id="1029" name="Picture 5" descr="D:\2019\Conferinte\Conf Tarilor Dunarene\Untitled.jpg"/>
          <p:cNvPicPr>
            <a:picLocks noChangeAspect="1" noChangeArrowheads="1"/>
          </p:cNvPicPr>
          <p:nvPr/>
        </p:nvPicPr>
        <p:blipFill>
          <a:blip r:embed="rId4" cstate="print"/>
          <a:srcRect/>
          <a:stretch>
            <a:fillRect/>
          </a:stretch>
        </p:blipFill>
        <p:spPr bwMode="auto">
          <a:xfrm>
            <a:off x="6444208" y="2420888"/>
            <a:ext cx="2699792" cy="2881366"/>
          </a:xfrm>
          <a:prstGeom prst="rect">
            <a:avLst/>
          </a:prstGeom>
          <a:noFill/>
        </p:spPr>
      </p:pic>
      <p:pic>
        <p:nvPicPr>
          <p:cNvPr id="1031" name="Picture 7" descr="https://inquamphotos.com/static8/preview2/inquam-photo-inundatii-judetul-galati-2013-20830.jpg"/>
          <p:cNvPicPr>
            <a:picLocks noChangeAspect="1" noChangeArrowheads="1"/>
          </p:cNvPicPr>
          <p:nvPr/>
        </p:nvPicPr>
        <p:blipFill>
          <a:blip r:embed="rId5" cstate="print"/>
          <a:srcRect/>
          <a:stretch>
            <a:fillRect/>
          </a:stretch>
        </p:blipFill>
        <p:spPr bwMode="auto">
          <a:xfrm>
            <a:off x="107464" y="4943536"/>
            <a:ext cx="2880360" cy="1920240"/>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idx="1"/>
          </p:nvPr>
        </p:nvSpPr>
        <p:spPr>
          <a:xfrm>
            <a:off x="137160" y="914400"/>
            <a:ext cx="8869680" cy="5062924"/>
          </a:xfrm>
        </p:spPr>
        <p:txBody>
          <a:bodyPr wrap="square">
            <a:spAutoFit/>
          </a:bodyPr>
          <a:lstStyle/>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central public authority in the field of water is the Ministry of Water and Forests (M.A.P.). It elaborates and updates the National Strategy for flood risk management, coordinates  the  elaboration of flood defense plans, floods hazard and risk maps, flood risk management plans, etc.</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"Romanian Waters" National Administration and its territorial units ensures the application of the national flood risk management policy, the maintenance of the </a:t>
            </a:r>
            <a:r>
              <a:rPr lang="en-US" sz="2200" b="1" dirty="0" err="1" smtClean="0">
                <a:latin typeface="Calibri" pitchFamily="34" charset="0"/>
                <a:cs typeface="Calibri" pitchFamily="34" charset="0"/>
              </a:rPr>
              <a:t>hydrotechnical</a:t>
            </a:r>
            <a:r>
              <a:rPr lang="en-US" sz="2200" b="1" dirty="0" smtClean="0">
                <a:latin typeface="Calibri" pitchFamily="34" charset="0"/>
                <a:cs typeface="Calibri" pitchFamily="34" charset="0"/>
              </a:rPr>
              <a:t> works, emergency situation activities, water monitoring, etc.</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National Institute of Hydrology and Water Management carries out research and development activities and provides services in the field of hydrology, hydrogeology and water management at national level.</a:t>
            </a:r>
          </a:p>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It also provides short and medium and long-term hydrological warnings and forecasts</a:t>
            </a:r>
            <a:r>
              <a:rPr lang="en-GB" sz="2200" b="1" dirty="0" smtClean="0">
                <a:latin typeface="Calibri" pitchFamily="34" charset="0"/>
                <a:cs typeface="Calibri" pitchFamily="34" charset="0"/>
              </a:rPr>
              <a:t>.</a:t>
            </a:r>
          </a:p>
        </p:txBody>
      </p:sp>
      <p:sp>
        <p:nvSpPr>
          <p:cNvPr id="6" name="Title 5"/>
          <p:cNvSpPr>
            <a:spLocks noGrp="1"/>
          </p:cNvSpPr>
          <p:nvPr>
            <p:ph type="title"/>
          </p:nvPr>
        </p:nvSpPr>
        <p:spPr>
          <a:xfrm>
            <a:off x="182880" y="0"/>
            <a:ext cx="8507288" cy="822960"/>
          </a:xfrm>
          <a:ln w="25400"/>
        </p:spPr>
        <p:txBody>
          <a:bodyPr>
            <a:normAutofit/>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FLOOD MANAGEMENT SYSTEM IN ROMANIA</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69776" y="188640"/>
          <a:ext cx="8604448" cy="2687320"/>
        </p:xfrm>
        <a:graphic>
          <a:graphicData uri="http://schemas.openxmlformats.org/drawingml/2006/table">
            <a:tbl>
              <a:tblPr/>
              <a:tblGrid>
                <a:gridCol w="1696137"/>
                <a:gridCol w="6908311"/>
              </a:tblGrid>
              <a:tr h="607220">
                <a:tc>
                  <a:txBody>
                    <a:bodyPr/>
                    <a:lstStyle/>
                    <a:p>
                      <a:pPr>
                        <a:lnSpc>
                          <a:spcPct val="100000"/>
                        </a:lnSpc>
                        <a:spcBef>
                          <a:spcPts val="200"/>
                        </a:spcBef>
                        <a:spcAft>
                          <a:spcPts val="200"/>
                        </a:spcAft>
                      </a:pPr>
                      <a:r>
                        <a:rPr lang="en-US" sz="1800" b="1" dirty="0" smtClean="0">
                          <a:solidFill>
                            <a:schemeClr val="tx1"/>
                          </a:solidFill>
                          <a:latin typeface="Calibri"/>
                          <a:ea typeface="Calibri"/>
                          <a:cs typeface="Times New Roman"/>
                        </a:rPr>
                        <a:t>Level</a:t>
                      </a:r>
                      <a:r>
                        <a:rPr lang="ro-RO" sz="1800" b="1" dirty="0" smtClean="0">
                          <a:solidFill>
                            <a:schemeClr val="tx1"/>
                          </a:solidFill>
                          <a:latin typeface="Calibri"/>
                          <a:ea typeface="Calibri"/>
                          <a:cs typeface="Times New Roman"/>
                        </a:rPr>
                        <a:t> </a:t>
                      </a:r>
                      <a:r>
                        <a:rPr lang="ro-RO" sz="1800" b="1" dirty="0">
                          <a:solidFill>
                            <a:schemeClr val="tx1"/>
                          </a:solidFill>
                          <a:latin typeface="Calibri"/>
                          <a:ea typeface="Calibri"/>
                          <a:cs typeface="Times New Roman"/>
                        </a:rPr>
                        <a:t>1:</a:t>
                      </a:r>
                      <a:endParaRPr lang="en-US" sz="1800" dirty="0">
                        <a:solidFill>
                          <a:schemeClr val="tx1"/>
                        </a:solidFill>
                        <a:latin typeface="Calibri"/>
                        <a:ea typeface="Calibri"/>
                        <a:cs typeface="Times New Roman"/>
                      </a:endParaRPr>
                    </a:p>
                  </a:txBody>
                  <a:tcPr marL="68580" marR="68580" marT="36195" marB="36195">
                    <a:lnL>
                      <a:noFill/>
                    </a:lnL>
                    <a:lnR>
                      <a:noFill/>
                    </a:lnR>
                    <a:lnT w="47625" cap="flat" cmpd="sng" algn="ctr">
                      <a:solidFill>
                        <a:srgbClr val="31849B"/>
                      </a:solidFill>
                      <a:prstDash val="solid"/>
                      <a:round/>
                      <a:headEnd type="none" w="med" len="med"/>
                      <a:tailEnd type="none" w="med" len="med"/>
                    </a:lnT>
                    <a:lnB w="47625" cap="flat" cmpd="sng" algn="ctr">
                      <a:solidFill>
                        <a:srgbClr val="31849B"/>
                      </a:solidFill>
                      <a:prstDash val="solid"/>
                      <a:round/>
                      <a:headEnd type="none" w="med" len="med"/>
                      <a:tailEnd type="none" w="med" len="med"/>
                    </a:lnB>
                    <a:solidFill>
                      <a:schemeClr val="bg2">
                        <a:lumMod val="75000"/>
                      </a:schemeClr>
                    </a:solidFill>
                  </a:tcPr>
                </a:tc>
                <a:tc>
                  <a:txBody>
                    <a:bodyPr/>
                    <a:lstStyle/>
                    <a:p>
                      <a:pPr>
                        <a:lnSpc>
                          <a:spcPct val="100000"/>
                        </a:lnSpc>
                        <a:spcBef>
                          <a:spcPts val="200"/>
                        </a:spcBef>
                        <a:spcAft>
                          <a:spcPts val="200"/>
                        </a:spcAft>
                      </a:pPr>
                      <a:r>
                        <a:rPr lang="en-US" sz="1800" b="1" dirty="0" smtClean="0">
                          <a:solidFill>
                            <a:schemeClr val="tx1"/>
                          </a:solidFill>
                          <a:latin typeface="Calibri"/>
                          <a:ea typeface="Calibri"/>
                          <a:cs typeface="Times New Roman"/>
                        </a:rPr>
                        <a:t>Ministry of Waters and Forests</a:t>
                      </a:r>
                      <a:endParaRPr lang="en-US" sz="1800" dirty="0" smtClean="0">
                        <a:solidFill>
                          <a:schemeClr val="tx1"/>
                        </a:solidFill>
                        <a:latin typeface="Calibri"/>
                        <a:ea typeface="Calibri"/>
                        <a:cs typeface="Times New Roman"/>
                      </a:endParaRPr>
                    </a:p>
                    <a:p>
                      <a:pPr marL="342900" lvl="0" indent="-342900">
                        <a:lnSpc>
                          <a:spcPct val="100000"/>
                        </a:lnSpc>
                        <a:spcBef>
                          <a:spcPts val="200"/>
                        </a:spcBef>
                        <a:spcAft>
                          <a:spcPts val="200"/>
                        </a:spcAft>
                        <a:buFont typeface="Wingdings"/>
                        <a:buChar char=""/>
                      </a:pPr>
                      <a:r>
                        <a:rPr lang="en-US" sz="1800" dirty="0" smtClean="0">
                          <a:solidFill>
                            <a:schemeClr val="tx1"/>
                          </a:solidFill>
                          <a:latin typeface="Calibri"/>
                          <a:ea typeface="Calibri"/>
                          <a:cs typeface="Times New Roman"/>
                        </a:rPr>
                        <a:t>central</a:t>
                      </a:r>
                      <a:r>
                        <a:rPr lang="en-US" sz="1800" baseline="0" dirty="0" smtClean="0">
                          <a:solidFill>
                            <a:schemeClr val="tx1"/>
                          </a:solidFill>
                          <a:latin typeface="Calibri"/>
                          <a:ea typeface="Calibri"/>
                          <a:cs typeface="Times New Roman"/>
                        </a:rPr>
                        <a:t> </a:t>
                      </a:r>
                      <a:r>
                        <a:rPr lang="ro-RO" sz="1800" dirty="0" smtClean="0">
                          <a:solidFill>
                            <a:schemeClr val="tx1"/>
                          </a:solidFill>
                          <a:latin typeface="Calibri"/>
                          <a:ea typeface="Calibri"/>
                          <a:cs typeface="Times New Roman"/>
                        </a:rPr>
                        <a:t>aut</a:t>
                      </a:r>
                      <a:r>
                        <a:rPr lang="en-US" sz="1800" dirty="0" smtClean="0">
                          <a:solidFill>
                            <a:schemeClr val="tx1"/>
                          </a:solidFill>
                          <a:latin typeface="Calibri"/>
                          <a:ea typeface="Calibri"/>
                          <a:cs typeface="Times New Roman"/>
                        </a:rPr>
                        <a:t>h</a:t>
                      </a:r>
                      <a:r>
                        <a:rPr lang="ro-RO" sz="1800" dirty="0" smtClean="0">
                          <a:solidFill>
                            <a:schemeClr val="tx1"/>
                          </a:solidFill>
                          <a:latin typeface="Calibri"/>
                          <a:ea typeface="Calibri"/>
                          <a:cs typeface="Times New Roman"/>
                        </a:rPr>
                        <a:t>orit</a:t>
                      </a:r>
                      <a:r>
                        <a:rPr lang="en-US" sz="1800" dirty="0" smtClean="0">
                          <a:solidFill>
                            <a:schemeClr val="tx1"/>
                          </a:solidFill>
                          <a:latin typeface="Calibri"/>
                          <a:ea typeface="Calibri"/>
                          <a:cs typeface="Times New Roman"/>
                        </a:rPr>
                        <a:t>y</a:t>
                      </a:r>
                      <a:r>
                        <a:rPr lang="ro-RO" sz="1800" dirty="0" smtClean="0">
                          <a:solidFill>
                            <a:schemeClr val="tx1"/>
                          </a:solidFill>
                          <a:latin typeface="Calibri"/>
                          <a:ea typeface="Calibri"/>
                          <a:cs typeface="Times New Roman"/>
                        </a:rPr>
                        <a:t> </a:t>
                      </a:r>
                      <a:r>
                        <a:rPr lang="en-US" sz="1800" dirty="0" err="1" smtClean="0">
                          <a:solidFill>
                            <a:schemeClr val="tx1"/>
                          </a:solidFill>
                          <a:latin typeface="Calibri"/>
                          <a:ea typeface="Calibri"/>
                          <a:cs typeface="Times New Roman"/>
                        </a:rPr>
                        <a:t>i</a:t>
                      </a:r>
                      <a:r>
                        <a:rPr lang="ro-RO" sz="1800" dirty="0" smtClean="0">
                          <a:solidFill>
                            <a:schemeClr val="tx1"/>
                          </a:solidFill>
                          <a:latin typeface="Calibri"/>
                          <a:ea typeface="Calibri"/>
                          <a:cs typeface="Times New Roman"/>
                        </a:rPr>
                        <a:t>n </a:t>
                      </a:r>
                      <a:r>
                        <a:rPr lang="en-US" sz="1800" dirty="0" smtClean="0">
                          <a:solidFill>
                            <a:schemeClr val="tx1"/>
                          </a:solidFill>
                          <a:latin typeface="Calibri"/>
                          <a:ea typeface="Calibri"/>
                          <a:cs typeface="Times New Roman"/>
                        </a:rPr>
                        <a:t>water field</a:t>
                      </a:r>
                      <a:endParaRPr lang="en-US" sz="1800" dirty="0">
                        <a:solidFill>
                          <a:schemeClr val="tx1"/>
                        </a:solidFill>
                        <a:latin typeface="Calibri"/>
                        <a:ea typeface="Calibri"/>
                        <a:cs typeface="Times New Roman"/>
                      </a:endParaRPr>
                    </a:p>
                  </a:txBody>
                  <a:tcPr marL="68580" marR="68580" marT="36195" marB="36195">
                    <a:lnL>
                      <a:noFill/>
                    </a:lnL>
                    <a:lnR>
                      <a:noFill/>
                    </a:lnR>
                    <a:lnT w="47625" cap="flat" cmpd="sng" algn="ctr">
                      <a:solidFill>
                        <a:srgbClr val="31849B"/>
                      </a:solidFill>
                      <a:prstDash val="solid"/>
                      <a:round/>
                      <a:headEnd type="none" w="med" len="med"/>
                      <a:tailEnd type="none" w="med" len="med"/>
                    </a:lnT>
                    <a:lnB w="47625" cap="flat" cmpd="sng" algn="ctr">
                      <a:solidFill>
                        <a:srgbClr val="31849B"/>
                      </a:solidFill>
                      <a:prstDash val="solid"/>
                      <a:round/>
                      <a:headEnd type="none" w="med" len="med"/>
                      <a:tailEnd type="none" w="med" len="med"/>
                    </a:lnB>
                    <a:solidFill>
                      <a:schemeClr val="bg2">
                        <a:lumMod val="75000"/>
                      </a:schemeClr>
                    </a:solidFill>
                  </a:tcPr>
                </a:tc>
              </a:tr>
              <a:tr h="607220">
                <a:tc>
                  <a:txBody>
                    <a:bodyPr/>
                    <a:lstStyle/>
                    <a:p>
                      <a:pPr>
                        <a:lnSpc>
                          <a:spcPct val="100000"/>
                        </a:lnSpc>
                        <a:spcBef>
                          <a:spcPts val="200"/>
                        </a:spcBef>
                        <a:spcAft>
                          <a:spcPts val="200"/>
                        </a:spcAft>
                      </a:pPr>
                      <a:r>
                        <a:rPr lang="en-US" sz="1800" b="1" dirty="0" smtClean="0">
                          <a:solidFill>
                            <a:schemeClr val="tx1"/>
                          </a:solidFill>
                          <a:latin typeface="Calibri"/>
                          <a:ea typeface="Calibri"/>
                          <a:cs typeface="Times New Roman"/>
                        </a:rPr>
                        <a:t>Level</a:t>
                      </a:r>
                      <a:r>
                        <a:rPr lang="ro-RO" sz="1800" b="1" dirty="0" smtClean="0">
                          <a:solidFill>
                            <a:schemeClr val="tx1"/>
                          </a:solidFill>
                          <a:latin typeface="Calibri"/>
                          <a:ea typeface="Calibri"/>
                          <a:cs typeface="Times New Roman"/>
                        </a:rPr>
                        <a:t> 2</a:t>
                      </a:r>
                      <a:r>
                        <a:rPr lang="ro-RO" sz="1800" b="1" dirty="0">
                          <a:solidFill>
                            <a:schemeClr val="tx1"/>
                          </a:solidFill>
                          <a:latin typeface="Calibri"/>
                          <a:ea typeface="Calibri"/>
                          <a:cs typeface="Times New Roman"/>
                        </a:rPr>
                        <a:t>:</a:t>
                      </a:r>
                      <a:endParaRPr lang="en-US" sz="1800" dirty="0">
                        <a:solidFill>
                          <a:schemeClr val="tx1"/>
                        </a:solidFill>
                        <a:latin typeface="Calibri"/>
                        <a:ea typeface="Calibri"/>
                        <a:cs typeface="Times New Roman"/>
                      </a:endParaRPr>
                    </a:p>
                  </a:txBody>
                  <a:tcPr marL="68580" marR="68580" marT="36195" marB="36195">
                    <a:lnL>
                      <a:noFill/>
                    </a:lnL>
                    <a:lnR>
                      <a:noFill/>
                    </a:lnR>
                    <a:lnT w="47625" cap="flat" cmpd="sng" algn="ctr">
                      <a:solidFill>
                        <a:srgbClr val="31849B"/>
                      </a:solidFill>
                      <a:prstDash val="solid"/>
                      <a:round/>
                      <a:headEnd type="none" w="med" len="med"/>
                      <a:tailEnd type="none" w="med" len="med"/>
                    </a:lnT>
                    <a:lnB w="47625" cap="flat" cmpd="sng" algn="ctr">
                      <a:solidFill>
                        <a:srgbClr val="31849B"/>
                      </a:solidFill>
                      <a:prstDash val="solid"/>
                      <a:round/>
                      <a:headEnd type="none" w="med" len="med"/>
                      <a:tailEnd type="none" w="med" len="med"/>
                    </a:lnB>
                    <a:solidFill>
                      <a:srgbClr val="F2DBDB"/>
                    </a:solidFill>
                  </a:tcPr>
                </a:tc>
                <a:tc>
                  <a:txBody>
                    <a:bodyPr/>
                    <a:lstStyle/>
                    <a:p>
                      <a:pPr>
                        <a:lnSpc>
                          <a:spcPct val="100000"/>
                        </a:lnSpc>
                        <a:spcBef>
                          <a:spcPts val="200"/>
                        </a:spcBef>
                        <a:spcAft>
                          <a:spcPts val="200"/>
                        </a:spcAft>
                      </a:pPr>
                      <a:r>
                        <a:rPr lang="en-US" sz="1800" b="1" dirty="0" smtClean="0">
                          <a:solidFill>
                            <a:schemeClr val="tx1"/>
                          </a:solidFill>
                          <a:latin typeface="Calibri"/>
                          <a:ea typeface="Calibri"/>
                          <a:cs typeface="Times New Roman"/>
                        </a:rPr>
                        <a:t>National Administration of Romanian Waters</a:t>
                      </a:r>
                      <a:endParaRPr lang="en-US" sz="1800" dirty="0" smtClean="0">
                        <a:solidFill>
                          <a:schemeClr val="tx1"/>
                        </a:solidFill>
                        <a:latin typeface="Calibri"/>
                        <a:ea typeface="Calibri"/>
                        <a:cs typeface="Times New Roman"/>
                      </a:endParaRPr>
                    </a:p>
                    <a:p>
                      <a:pPr marL="342900" lvl="0" indent="-342900">
                        <a:lnSpc>
                          <a:spcPct val="100000"/>
                        </a:lnSpc>
                        <a:spcBef>
                          <a:spcPts val="200"/>
                        </a:spcBef>
                        <a:spcAft>
                          <a:spcPts val="200"/>
                        </a:spcAft>
                        <a:buFont typeface="Wingdings"/>
                        <a:buChar char=""/>
                      </a:pPr>
                      <a:r>
                        <a:rPr lang="en-US" sz="1800" dirty="0" smtClean="0">
                          <a:solidFill>
                            <a:schemeClr val="tx1"/>
                          </a:solidFill>
                          <a:latin typeface="Calibri"/>
                          <a:ea typeface="Calibri"/>
                          <a:cs typeface="Times New Roman"/>
                        </a:rPr>
                        <a:t>the authority to implement the national water policy</a:t>
                      </a:r>
                      <a:endParaRPr lang="en-US" sz="1800" dirty="0">
                        <a:solidFill>
                          <a:schemeClr val="tx1"/>
                        </a:solidFill>
                        <a:latin typeface="Calibri"/>
                        <a:ea typeface="Calibri"/>
                        <a:cs typeface="Times New Roman"/>
                      </a:endParaRPr>
                    </a:p>
                  </a:txBody>
                  <a:tcPr marL="68580" marR="68580" marT="36195" marB="36195">
                    <a:lnL>
                      <a:noFill/>
                    </a:lnL>
                    <a:lnR>
                      <a:noFill/>
                    </a:lnR>
                    <a:lnT w="47625" cap="flat" cmpd="sng" algn="ctr">
                      <a:solidFill>
                        <a:srgbClr val="31849B"/>
                      </a:solidFill>
                      <a:prstDash val="solid"/>
                      <a:round/>
                      <a:headEnd type="none" w="med" len="med"/>
                      <a:tailEnd type="none" w="med" len="med"/>
                    </a:lnT>
                    <a:lnB w="47625" cap="flat" cmpd="sng" algn="ctr">
                      <a:solidFill>
                        <a:srgbClr val="31849B"/>
                      </a:solidFill>
                      <a:prstDash val="solid"/>
                      <a:round/>
                      <a:headEnd type="none" w="med" len="med"/>
                      <a:tailEnd type="none" w="med" len="med"/>
                    </a:lnB>
                    <a:solidFill>
                      <a:srgbClr val="F2DBDB"/>
                    </a:solidFill>
                  </a:tcPr>
                </a:tc>
              </a:tr>
              <a:tr h="901073">
                <a:tc>
                  <a:txBody>
                    <a:bodyPr/>
                    <a:lstStyle/>
                    <a:p>
                      <a:pPr>
                        <a:lnSpc>
                          <a:spcPct val="100000"/>
                        </a:lnSpc>
                        <a:spcBef>
                          <a:spcPts val="200"/>
                        </a:spcBef>
                        <a:spcAft>
                          <a:spcPts val="200"/>
                        </a:spcAft>
                      </a:pPr>
                      <a:r>
                        <a:rPr lang="en-US" sz="1800" b="1" dirty="0" smtClean="0">
                          <a:solidFill>
                            <a:schemeClr val="tx1"/>
                          </a:solidFill>
                          <a:latin typeface="Calibri"/>
                          <a:ea typeface="Calibri"/>
                          <a:cs typeface="Times New Roman"/>
                        </a:rPr>
                        <a:t>Level</a:t>
                      </a:r>
                      <a:r>
                        <a:rPr lang="ro-RO" sz="1800" b="1" dirty="0" smtClean="0">
                          <a:solidFill>
                            <a:schemeClr val="tx1"/>
                          </a:solidFill>
                          <a:latin typeface="Calibri"/>
                          <a:ea typeface="Calibri"/>
                          <a:cs typeface="Times New Roman"/>
                        </a:rPr>
                        <a:t> 3</a:t>
                      </a:r>
                      <a:r>
                        <a:rPr lang="ro-RO" sz="1800" b="1" dirty="0">
                          <a:solidFill>
                            <a:schemeClr val="tx1"/>
                          </a:solidFill>
                          <a:latin typeface="Calibri"/>
                          <a:ea typeface="Calibri"/>
                          <a:cs typeface="Times New Roman"/>
                        </a:rPr>
                        <a:t>:</a:t>
                      </a:r>
                      <a:endParaRPr lang="en-US" sz="1800" dirty="0">
                        <a:solidFill>
                          <a:schemeClr val="tx1"/>
                        </a:solidFill>
                        <a:latin typeface="Calibri"/>
                        <a:ea typeface="Calibri"/>
                        <a:cs typeface="Times New Roman"/>
                      </a:endParaRPr>
                    </a:p>
                  </a:txBody>
                  <a:tcPr marL="68580" marR="68580" marT="36195" marB="36195">
                    <a:lnL>
                      <a:noFill/>
                    </a:lnL>
                    <a:lnR>
                      <a:noFill/>
                    </a:lnR>
                    <a:lnT w="47625" cap="flat" cmpd="sng" algn="ctr">
                      <a:solidFill>
                        <a:srgbClr val="31849B"/>
                      </a:solidFill>
                      <a:prstDash val="solid"/>
                      <a:round/>
                      <a:headEnd type="none" w="med" len="med"/>
                      <a:tailEnd type="none" w="med" len="med"/>
                    </a:lnT>
                    <a:lnB w="47625" cap="flat" cmpd="sng" algn="ctr">
                      <a:solidFill>
                        <a:srgbClr val="31849B"/>
                      </a:solidFill>
                      <a:prstDash val="solid"/>
                      <a:round/>
                      <a:headEnd type="none" w="med" len="med"/>
                      <a:tailEnd type="none" w="med" len="med"/>
                    </a:lnB>
                    <a:solidFill>
                      <a:srgbClr val="99FF99"/>
                    </a:solidFill>
                  </a:tcPr>
                </a:tc>
                <a:tc>
                  <a:txBody>
                    <a:bodyPr/>
                    <a:lstStyle/>
                    <a:p>
                      <a:pPr>
                        <a:lnSpc>
                          <a:spcPct val="100000"/>
                        </a:lnSpc>
                        <a:spcBef>
                          <a:spcPts val="200"/>
                        </a:spcBef>
                        <a:spcAft>
                          <a:spcPts val="200"/>
                        </a:spcAft>
                      </a:pPr>
                      <a:r>
                        <a:rPr kumimoji="0" lang="en-US" sz="1800" b="1" kern="1200" dirty="0" smtClean="0">
                          <a:solidFill>
                            <a:schemeClr val="tx1"/>
                          </a:solidFill>
                          <a:latin typeface="Calibri"/>
                          <a:ea typeface="Calibri"/>
                          <a:cs typeface="Times New Roman"/>
                        </a:rPr>
                        <a:t>Basin</a:t>
                      </a:r>
                      <a:r>
                        <a:rPr lang="en-US" sz="1800" dirty="0" smtClean="0">
                          <a:solidFill>
                            <a:schemeClr val="tx1"/>
                          </a:solidFill>
                          <a:latin typeface="Calibri"/>
                          <a:ea typeface="Calibri"/>
                          <a:cs typeface="Times New Roman"/>
                        </a:rPr>
                        <a:t> </a:t>
                      </a:r>
                      <a:r>
                        <a:rPr kumimoji="0" lang="en-US" sz="1800" b="1" kern="1200" dirty="0" smtClean="0">
                          <a:solidFill>
                            <a:schemeClr val="tx1"/>
                          </a:solidFill>
                          <a:latin typeface="Calibri"/>
                          <a:ea typeface="Calibri"/>
                          <a:cs typeface="Times New Roman"/>
                        </a:rPr>
                        <a:t>Water</a:t>
                      </a:r>
                      <a:r>
                        <a:rPr lang="en-US" sz="1800" dirty="0" smtClean="0">
                          <a:solidFill>
                            <a:schemeClr val="tx1"/>
                          </a:solidFill>
                          <a:latin typeface="Calibri"/>
                          <a:ea typeface="Calibri"/>
                          <a:cs typeface="Times New Roman"/>
                        </a:rPr>
                        <a:t> </a:t>
                      </a:r>
                      <a:r>
                        <a:rPr kumimoji="0" lang="en-US" sz="1800" b="1" kern="1200" dirty="0" smtClean="0">
                          <a:solidFill>
                            <a:schemeClr val="tx1"/>
                          </a:solidFill>
                          <a:latin typeface="Calibri"/>
                          <a:ea typeface="Calibri"/>
                          <a:cs typeface="Times New Roman"/>
                        </a:rPr>
                        <a:t>Administrations</a:t>
                      </a:r>
                      <a:r>
                        <a:rPr lang="en-US" sz="1800" dirty="0" smtClean="0">
                          <a:solidFill>
                            <a:schemeClr val="tx1"/>
                          </a:solidFill>
                          <a:latin typeface="Calibri"/>
                          <a:ea typeface="Calibri"/>
                          <a:cs typeface="Times New Roman"/>
                        </a:rPr>
                        <a:t> (</a:t>
                      </a:r>
                      <a:r>
                        <a:rPr kumimoji="0" lang="en-US" sz="1800" b="1" kern="1200" dirty="0" smtClean="0">
                          <a:solidFill>
                            <a:schemeClr val="tx1"/>
                          </a:solidFill>
                          <a:latin typeface="Calibri"/>
                          <a:ea typeface="Calibri"/>
                          <a:cs typeface="Times New Roman"/>
                        </a:rPr>
                        <a:t>11</a:t>
                      </a:r>
                      <a:r>
                        <a:rPr lang="en-US" sz="1800" dirty="0" smtClean="0">
                          <a:solidFill>
                            <a:schemeClr val="tx1"/>
                          </a:solidFill>
                          <a:latin typeface="Calibri"/>
                          <a:ea typeface="Calibri"/>
                          <a:cs typeface="Times New Roman"/>
                        </a:rPr>
                        <a:t>)</a:t>
                      </a:r>
                    </a:p>
                    <a:p>
                      <a:pPr>
                        <a:lnSpc>
                          <a:spcPct val="100000"/>
                        </a:lnSpc>
                        <a:spcBef>
                          <a:spcPts val="200"/>
                        </a:spcBef>
                        <a:spcAft>
                          <a:spcPts val="200"/>
                        </a:spcAft>
                      </a:pPr>
                      <a:r>
                        <a:rPr kumimoji="0" lang="en-US" sz="1800" b="1" kern="1200" dirty="0" smtClean="0">
                          <a:solidFill>
                            <a:schemeClr val="tx1"/>
                          </a:solidFill>
                          <a:latin typeface="Calibri"/>
                          <a:ea typeface="Calibri"/>
                          <a:cs typeface="Times New Roman"/>
                        </a:rPr>
                        <a:t>National</a:t>
                      </a:r>
                      <a:r>
                        <a:rPr lang="en-US" sz="1800" dirty="0" smtClean="0">
                          <a:solidFill>
                            <a:schemeClr val="tx1"/>
                          </a:solidFill>
                          <a:latin typeface="Calibri"/>
                          <a:ea typeface="Calibri"/>
                          <a:cs typeface="Times New Roman"/>
                        </a:rPr>
                        <a:t> </a:t>
                      </a:r>
                      <a:r>
                        <a:rPr kumimoji="0" lang="en-US" sz="1800" b="1" kern="1200" dirty="0" smtClean="0">
                          <a:solidFill>
                            <a:schemeClr val="tx1"/>
                          </a:solidFill>
                          <a:latin typeface="Calibri"/>
                          <a:ea typeface="Calibri"/>
                          <a:cs typeface="Times New Roman"/>
                        </a:rPr>
                        <a:t>Institute</a:t>
                      </a:r>
                      <a:r>
                        <a:rPr lang="en-US" sz="1800" dirty="0" smtClean="0">
                          <a:solidFill>
                            <a:schemeClr val="tx1"/>
                          </a:solidFill>
                          <a:latin typeface="Calibri"/>
                          <a:ea typeface="Calibri"/>
                          <a:cs typeface="Times New Roman"/>
                        </a:rPr>
                        <a:t> </a:t>
                      </a:r>
                      <a:r>
                        <a:rPr kumimoji="0" lang="en-US" sz="1800" b="1" kern="1200" dirty="0" smtClean="0">
                          <a:solidFill>
                            <a:schemeClr val="tx1"/>
                          </a:solidFill>
                          <a:latin typeface="Calibri"/>
                          <a:ea typeface="Calibri"/>
                          <a:cs typeface="Times New Roman"/>
                        </a:rPr>
                        <a:t>of</a:t>
                      </a:r>
                      <a:r>
                        <a:rPr lang="en-US" sz="1800" dirty="0" smtClean="0">
                          <a:solidFill>
                            <a:schemeClr val="tx1"/>
                          </a:solidFill>
                          <a:latin typeface="Calibri"/>
                          <a:ea typeface="Calibri"/>
                          <a:cs typeface="Times New Roman"/>
                        </a:rPr>
                        <a:t> </a:t>
                      </a:r>
                      <a:r>
                        <a:rPr kumimoji="0" lang="en-US" sz="1800" b="1" kern="1200" dirty="0" smtClean="0">
                          <a:solidFill>
                            <a:schemeClr val="tx1"/>
                          </a:solidFill>
                          <a:latin typeface="Calibri"/>
                          <a:ea typeface="Calibri"/>
                          <a:cs typeface="Times New Roman"/>
                        </a:rPr>
                        <a:t>Hydrology</a:t>
                      </a:r>
                      <a:r>
                        <a:rPr lang="en-US" sz="1800" dirty="0" smtClean="0">
                          <a:solidFill>
                            <a:schemeClr val="tx1"/>
                          </a:solidFill>
                          <a:latin typeface="Calibri"/>
                          <a:ea typeface="Calibri"/>
                          <a:cs typeface="Times New Roman"/>
                        </a:rPr>
                        <a:t> </a:t>
                      </a:r>
                      <a:r>
                        <a:rPr kumimoji="0" lang="en-US" sz="1800" b="1" kern="1200" dirty="0" smtClean="0">
                          <a:solidFill>
                            <a:schemeClr val="tx1"/>
                          </a:solidFill>
                          <a:latin typeface="Calibri"/>
                          <a:ea typeface="Calibri"/>
                          <a:cs typeface="Times New Roman"/>
                        </a:rPr>
                        <a:t>and</a:t>
                      </a:r>
                      <a:r>
                        <a:rPr lang="en-US" sz="1800" dirty="0" smtClean="0">
                          <a:solidFill>
                            <a:schemeClr val="tx1"/>
                          </a:solidFill>
                          <a:latin typeface="Calibri"/>
                          <a:ea typeface="Calibri"/>
                          <a:cs typeface="Times New Roman"/>
                        </a:rPr>
                        <a:t> </a:t>
                      </a:r>
                      <a:r>
                        <a:rPr kumimoji="0" lang="en-US" sz="1800" b="1" kern="1200" dirty="0" smtClean="0">
                          <a:solidFill>
                            <a:schemeClr val="tx1"/>
                          </a:solidFill>
                          <a:latin typeface="Calibri"/>
                          <a:ea typeface="Calibri"/>
                          <a:cs typeface="Times New Roman"/>
                        </a:rPr>
                        <a:t>Water</a:t>
                      </a:r>
                      <a:r>
                        <a:rPr lang="en-US" sz="1800" dirty="0" smtClean="0">
                          <a:solidFill>
                            <a:schemeClr val="tx1"/>
                          </a:solidFill>
                          <a:latin typeface="Calibri"/>
                          <a:ea typeface="Calibri"/>
                          <a:cs typeface="Times New Roman"/>
                        </a:rPr>
                        <a:t> </a:t>
                      </a:r>
                      <a:r>
                        <a:rPr kumimoji="0" lang="en-US" sz="1800" b="1" kern="1200" dirty="0" smtClean="0">
                          <a:solidFill>
                            <a:schemeClr val="tx1"/>
                          </a:solidFill>
                          <a:latin typeface="Calibri"/>
                          <a:ea typeface="Calibri"/>
                          <a:cs typeface="Times New Roman"/>
                        </a:rPr>
                        <a:t>Management</a:t>
                      </a:r>
                    </a:p>
                    <a:p>
                      <a:pPr>
                        <a:lnSpc>
                          <a:spcPct val="100000"/>
                        </a:lnSpc>
                        <a:spcBef>
                          <a:spcPts val="200"/>
                        </a:spcBef>
                        <a:spcAft>
                          <a:spcPts val="200"/>
                        </a:spcAft>
                      </a:pPr>
                      <a:r>
                        <a:rPr kumimoji="0" lang="en-US" sz="1800" b="1" kern="1200" dirty="0" smtClean="0">
                          <a:solidFill>
                            <a:schemeClr val="tx1"/>
                          </a:solidFill>
                          <a:latin typeface="Calibri"/>
                          <a:ea typeface="Calibri"/>
                          <a:cs typeface="Times New Roman"/>
                        </a:rPr>
                        <a:t>Complex</a:t>
                      </a:r>
                      <a:r>
                        <a:rPr lang="en-US" sz="1800" dirty="0" smtClean="0">
                          <a:solidFill>
                            <a:schemeClr val="tx1"/>
                          </a:solidFill>
                          <a:latin typeface="Calibri"/>
                          <a:ea typeface="Calibri"/>
                          <a:cs typeface="Times New Roman"/>
                        </a:rPr>
                        <a:t> </a:t>
                      </a:r>
                      <a:r>
                        <a:rPr kumimoji="0" lang="en-US" sz="1800" b="1" kern="1200" dirty="0" smtClean="0">
                          <a:solidFill>
                            <a:schemeClr val="tx1"/>
                          </a:solidFill>
                          <a:latin typeface="Calibri"/>
                          <a:ea typeface="Calibri"/>
                          <a:cs typeface="Times New Roman"/>
                        </a:rPr>
                        <a:t>exploitation</a:t>
                      </a:r>
                      <a:r>
                        <a:rPr lang="en-US" sz="1800" dirty="0" smtClean="0">
                          <a:solidFill>
                            <a:schemeClr val="tx1"/>
                          </a:solidFill>
                          <a:latin typeface="Calibri"/>
                          <a:ea typeface="Calibri"/>
                          <a:cs typeface="Times New Roman"/>
                        </a:rPr>
                        <a:t> </a:t>
                      </a:r>
                      <a:r>
                        <a:rPr lang="en-US" sz="1800" b="1" dirty="0" smtClean="0">
                          <a:solidFill>
                            <a:schemeClr val="tx1"/>
                          </a:solidFill>
                          <a:latin typeface="Calibri"/>
                          <a:ea typeface="Calibri"/>
                          <a:cs typeface="Times New Roman"/>
                        </a:rPr>
                        <a:t>St</a:t>
                      </a:r>
                      <a:r>
                        <a:rPr lang="ro-RO" sz="1800" b="1" dirty="0" smtClean="0">
                          <a:solidFill>
                            <a:schemeClr val="tx1"/>
                          </a:solidFill>
                          <a:latin typeface="Calibri"/>
                          <a:ea typeface="Calibri"/>
                          <a:cs typeface="Times New Roman"/>
                        </a:rPr>
                        <a:t>â</a:t>
                      </a:r>
                      <a:r>
                        <a:rPr lang="en-US" sz="1800" b="1" dirty="0" err="1" smtClean="0">
                          <a:solidFill>
                            <a:schemeClr val="tx1"/>
                          </a:solidFill>
                          <a:latin typeface="Calibri"/>
                          <a:ea typeface="Calibri"/>
                          <a:cs typeface="Times New Roman"/>
                        </a:rPr>
                        <a:t>nca</a:t>
                      </a:r>
                      <a:r>
                        <a:rPr lang="en-US" sz="1800" b="1" dirty="0" smtClean="0">
                          <a:solidFill>
                            <a:schemeClr val="tx1"/>
                          </a:solidFill>
                          <a:latin typeface="Calibri"/>
                          <a:ea typeface="Calibri"/>
                          <a:cs typeface="Times New Roman"/>
                        </a:rPr>
                        <a:t> – </a:t>
                      </a:r>
                      <a:r>
                        <a:rPr lang="en-US" sz="1800" b="1" dirty="0" err="1" smtClean="0">
                          <a:solidFill>
                            <a:schemeClr val="tx1"/>
                          </a:solidFill>
                          <a:latin typeface="Calibri"/>
                          <a:ea typeface="Calibri"/>
                          <a:cs typeface="Times New Roman"/>
                        </a:rPr>
                        <a:t>Coste</a:t>
                      </a:r>
                      <a:r>
                        <a:rPr lang="ro-RO" sz="1800" b="1" dirty="0" smtClean="0">
                          <a:solidFill>
                            <a:schemeClr val="tx1"/>
                          </a:solidFill>
                          <a:latin typeface="Calibri"/>
                          <a:ea typeface="Calibri"/>
                          <a:cs typeface="Times New Roman"/>
                        </a:rPr>
                        <a:t>ş</a:t>
                      </a:r>
                      <a:r>
                        <a:rPr lang="en-US" sz="1800" b="1" dirty="0" err="1" smtClean="0">
                          <a:solidFill>
                            <a:schemeClr val="tx1"/>
                          </a:solidFill>
                          <a:latin typeface="Calibri"/>
                          <a:ea typeface="Calibri"/>
                          <a:cs typeface="Times New Roman"/>
                        </a:rPr>
                        <a:t>ti</a:t>
                      </a:r>
                      <a:endParaRPr lang="en-US" sz="1800" dirty="0">
                        <a:solidFill>
                          <a:schemeClr val="tx1"/>
                        </a:solidFill>
                        <a:latin typeface="Calibri"/>
                        <a:ea typeface="Calibri"/>
                        <a:cs typeface="Times New Roman"/>
                      </a:endParaRPr>
                    </a:p>
                  </a:txBody>
                  <a:tcPr marL="68580" marR="68580" marT="36195" marB="36195">
                    <a:lnL>
                      <a:noFill/>
                    </a:lnL>
                    <a:lnR>
                      <a:noFill/>
                    </a:lnR>
                    <a:lnT w="47625" cap="flat" cmpd="sng" algn="ctr">
                      <a:solidFill>
                        <a:srgbClr val="31849B"/>
                      </a:solidFill>
                      <a:prstDash val="solid"/>
                      <a:round/>
                      <a:headEnd type="none" w="med" len="med"/>
                      <a:tailEnd type="none" w="med" len="med"/>
                    </a:lnT>
                    <a:lnB w="47625" cap="flat" cmpd="sng" algn="ctr">
                      <a:solidFill>
                        <a:srgbClr val="31849B"/>
                      </a:solidFill>
                      <a:prstDash val="solid"/>
                      <a:round/>
                      <a:headEnd type="none" w="med" len="med"/>
                      <a:tailEnd type="none" w="med" len="med"/>
                    </a:lnB>
                    <a:solidFill>
                      <a:srgbClr val="99FF99"/>
                    </a:solidFill>
                  </a:tcPr>
                </a:tc>
              </a:tr>
              <a:tr h="313367">
                <a:tc>
                  <a:txBody>
                    <a:bodyPr/>
                    <a:lstStyle/>
                    <a:p>
                      <a:pPr>
                        <a:lnSpc>
                          <a:spcPct val="100000"/>
                        </a:lnSpc>
                        <a:spcBef>
                          <a:spcPts val="200"/>
                        </a:spcBef>
                        <a:spcAft>
                          <a:spcPts val="200"/>
                        </a:spcAft>
                      </a:pPr>
                      <a:r>
                        <a:rPr lang="en-US" sz="1800" b="1" dirty="0" smtClean="0">
                          <a:solidFill>
                            <a:schemeClr val="tx1"/>
                          </a:solidFill>
                          <a:latin typeface="Calibri"/>
                          <a:ea typeface="Calibri"/>
                          <a:cs typeface="Times New Roman"/>
                        </a:rPr>
                        <a:t>Level</a:t>
                      </a:r>
                      <a:r>
                        <a:rPr lang="ro-RO" sz="1800" b="1" dirty="0" smtClean="0">
                          <a:solidFill>
                            <a:schemeClr val="tx1"/>
                          </a:solidFill>
                          <a:latin typeface="Calibri"/>
                          <a:ea typeface="Calibri"/>
                          <a:cs typeface="Times New Roman"/>
                        </a:rPr>
                        <a:t> 4</a:t>
                      </a:r>
                      <a:r>
                        <a:rPr lang="ro-RO" sz="1800" b="1" dirty="0">
                          <a:solidFill>
                            <a:schemeClr val="tx1"/>
                          </a:solidFill>
                          <a:latin typeface="Calibri"/>
                          <a:ea typeface="Calibri"/>
                          <a:cs typeface="Times New Roman"/>
                        </a:rPr>
                        <a:t>:</a:t>
                      </a:r>
                      <a:endParaRPr lang="en-US" sz="1800" dirty="0">
                        <a:solidFill>
                          <a:schemeClr val="tx1"/>
                        </a:solidFill>
                        <a:latin typeface="Calibri"/>
                        <a:ea typeface="Calibri"/>
                        <a:cs typeface="Times New Roman"/>
                      </a:endParaRPr>
                    </a:p>
                  </a:txBody>
                  <a:tcPr marL="68580" marR="68580" marT="36195" marB="36195">
                    <a:lnL>
                      <a:noFill/>
                    </a:lnL>
                    <a:lnR>
                      <a:noFill/>
                    </a:lnR>
                    <a:lnT w="47625" cap="flat" cmpd="sng" algn="ctr">
                      <a:solidFill>
                        <a:srgbClr val="31849B"/>
                      </a:solidFill>
                      <a:prstDash val="solid"/>
                      <a:round/>
                      <a:headEnd type="none" w="med" len="med"/>
                      <a:tailEnd type="none" w="med" len="med"/>
                    </a:lnT>
                    <a:lnB w="47625" cap="flat" cmpd="sng" algn="ctr">
                      <a:solidFill>
                        <a:srgbClr val="31849B"/>
                      </a:solidFill>
                      <a:prstDash val="solid"/>
                      <a:round/>
                      <a:headEnd type="none" w="med" len="med"/>
                      <a:tailEnd type="none" w="med" len="med"/>
                    </a:lnB>
                    <a:solidFill>
                      <a:srgbClr val="FFFFCC"/>
                    </a:solidFill>
                  </a:tcPr>
                </a:tc>
                <a:tc>
                  <a:txBody>
                    <a:bodyPr/>
                    <a:lstStyle/>
                    <a:p>
                      <a:pPr>
                        <a:lnSpc>
                          <a:spcPct val="100000"/>
                        </a:lnSpc>
                        <a:spcBef>
                          <a:spcPts val="200"/>
                        </a:spcBef>
                        <a:spcAft>
                          <a:spcPts val="200"/>
                        </a:spcAft>
                      </a:pPr>
                      <a:r>
                        <a:rPr lang="en-US" sz="1800" b="1" dirty="0" smtClean="0">
                          <a:solidFill>
                            <a:schemeClr val="tx1"/>
                          </a:solidFill>
                          <a:latin typeface="Calibri"/>
                          <a:ea typeface="Calibri"/>
                          <a:cs typeface="Times New Roman"/>
                        </a:rPr>
                        <a:t>Territorial Water Management Units at County Level (42)</a:t>
                      </a:r>
                      <a:endParaRPr lang="en-US" sz="1800" dirty="0">
                        <a:solidFill>
                          <a:schemeClr val="tx1"/>
                        </a:solidFill>
                        <a:latin typeface="Calibri"/>
                        <a:ea typeface="Calibri"/>
                        <a:cs typeface="Times New Roman"/>
                      </a:endParaRPr>
                    </a:p>
                  </a:txBody>
                  <a:tcPr marL="68580" marR="68580" marT="36195" marB="36195">
                    <a:lnL>
                      <a:noFill/>
                    </a:lnL>
                    <a:lnR>
                      <a:noFill/>
                    </a:lnR>
                    <a:lnT w="47625" cap="flat" cmpd="sng" algn="ctr">
                      <a:solidFill>
                        <a:srgbClr val="31849B"/>
                      </a:solidFill>
                      <a:prstDash val="solid"/>
                      <a:round/>
                      <a:headEnd type="none" w="med" len="med"/>
                      <a:tailEnd type="none" w="med" len="med"/>
                    </a:lnT>
                    <a:lnB w="47625" cap="flat" cmpd="sng" algn="ctr">
                      <a:solidFill>
                        <a:srgbClr val="31849B"/>
                      </a:solidFill>
                      <a:prstDash val="solid"/>
                      <a:round/>
                      <a:headEnd type="none" w="med" len="med"/>
                      <a:tailEnd type="none" w="med" len="med"/>
                    </a:lnB>
                    <a:solidFill>
                      <a:srgbClr val="FFFFCC"/>
                    </a:solidFill>
                  </a:tcPr>
                </a:tc>
              </a:tr>
            </a:tbl>
          </a:graphicData>
        </a:graphic>
      </p:graphicFrame>
      <p:pic>
        <p:nvPicPr>
          <p:cNvPr id="6" name="Picture 2" descr="D:\2019\Conferinte\Sofia\Harti GIS\RO_bh.jpg"/>
          <p:cNvPicPr>
            <a:picLocks noChangeAspect="1" noChangeArrowheads="1"/>
          </p:cNvPicPr>
          <p:nvPr/>
        </p:nvPicPr>
        <p:blipFill>
          <a:blip r:embed="rId2" cstate="print"/>
          <a:srcRect/>
          <a:stretch>
            <a:fillRect/>
          </a:stretch>
        </p:blipFill>
        <p:spPr bwMode="auto">
          <a:xfrm>
            <a:off x="3985140" y="3240360"/>
            <a:ext cx="5091699" cy="3573016"/>
          </a:xfrm>
          <a:prstGeom prst="rect">
            <a:avLst/>
          </a:prstGeom>
          <a:noFill/>
        </p:spPr>
      </p:pic>
      <p:sp>
        <p:nvSpPr>
          <p:cNvPr id="11" name="Content Placeholder 2"/>
          <p:cNvSpPr txBox="1">
            <a:spLocks/>
          </p:cNvSpPr>
          <p:nvPr/>
        </p:nvSpPr>
        <p:spPr>
          <a:xfrm>
            <a:off x="35496" y="3140968"/>
            <a:ext cx="3744416" cy="3052118"/>
          </a:xfrm>
          <a:prstGeom prst="rect">
            <a:avLst/>
          </a:prstGeom>
        </p:spPr>
        <p:txBody>
          <a:bodyPr vert="horz" wrap="square">
            <a:spAutoFit/>
          </a:bodyPr>
          <a:lstStyle/>
          <a:p>
            <a:pPr marL="365760" lvl="0" indent="-365760" algn="just">
              <a:spcBef>
                <a:spcPts val="400"/>
              </a:spcBef>
              <a:buClr>
                <a:srgbClr val="0099CC"/>
              </a:buClr>
              <a:buSzPct val="80000"/>
              <a:buFont typeface="Wingdings 3"/>
              <a:buChar char=""/>
            </a:pPr>
            <a:r>
              <a:rPr lang="en-US" sz="2100" b="1" dirty="0" smtClean="0">
                <a:latin typeface="Calibri" pitchFamily="34" charset="0"/>
                <a:cs typeface="Calibri" pitchFamily="34" charset="0"/>
              </a:rPr>
              <a:t>On the Romanian territory there are about 5,000 main water courses, with a total length of about 80,000 km.</a:t>
            </a:r>
          </a:p>
          <a:p>
            <a:pPr marL="365760" lvl="0" indent="-365760" algn="just">
              <a:spcBef>
                <a:spcPts val="400"/>
              </a:spcBef>
              <a:buClr>
                <a:srgbClr val="0099CC"/>
              </a:buClr>
              <a:buSzPct val="80000"/>
              <a:buFont typeface="Wingdings 3"/>
              <a:buChar char=""/>
            </a:pPr>
            <a:r>
              <a:rPr lang="en-US" sz="2100" b="1" dirty="0" smtClean="0">
                <a:latin typeface="Calibri" pitchFamily="34" charset="0"/>
                <a:cs typeface="Calibri" pitchFamily="34" charset="0"/>
              </a:rPr>
              <a:t>The water management activity is organized in 11 Water Basin Administrations - hydrographic basins or areas.</a:t>
            </a:r>
          </a:p>
        </p:txBody>
      </p:sp>
    </p:spTree>
    <p:extLst>
      <p:ext uri="{BB962C8B-B14F-4D97-AF65-F5344CB8AC3E}">
        <p14:creationId xmlns:p14="http://schemas.microsoft.com/office/powerpoint/2010/main" xmlns="" val="22951896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idx="1"/>
          </p:nvPr>
        </p:nvSpPr>
        <p:spPr>
          <a:xfrm>
            <a:off x="137160" y="914400"/>
            <a:ext cx="8869680" cy="769441"/>
          </a:xfrm>
        </p:spPr>
        <p:txBody>
          <a:bodyPr wrap="square">
            <a:spAutoFit/>
          </a:bodyPr>
          <a:lstStyle/>
          <a:p>
            <a:pPr indent="-365760" algn="just">
              <a:spcBef>
                <a:spcPts val="600"/>
              </a:spcBef>
              <a:buSzPct val="90000"/>
              <a:buFont typeface="Wingdings" pitchFamily="2" charset="2"/>
              <a:buChar char="Ü"/>
              <a:defRPr/>
            </a:pPr>
            <a:r>
              <a:rPr lang="en-US" sz="2200" b="1" dirty="0" smtClean="0">
                <a:latin typeface="Calibri" pitchFamily="34" charset="0"/>
                <a:cs typeface="Calibri" pitchFamily="34" charset="0"/>
              </a:rPr>
              <a:t>The decreasing of flood consequences and flood risk required various activities.</a:t>
            </a:r>
            <a:endParaRPr lang="en-GB" sz="2200" b="1" dirty="0" smtClean="0">
              <a:latin typeface="Calibri" pitchFamily="34" charset="0"/>
              <a:cs typeface="Calibri" pitchFamily="34" charset="0"/>
            </a:endParaRPr>
          </a:p>
        </p:txBody>
      </p:sp>
      <p:sp>
        <p:nvSpPr>
          <p:cNvPr id="6" name="Title 5"/>
          <p:cNvSpPr>
            <a:spLocks noGrp="1"/>
          </p:cNvSpPr>
          <p:nvPr>
            <p:ph type="title"/>
          </p:nvPr>
        </p:nvSpPr>
        <p:spPr>
          <a:xfrm>
            <a:off x="182880" y="0"/>
            <a:ext cx="8507288" cy="822960"/>
          </a:xfrm>
          <a:ln w="25400"/>
        </p:spPr>
        <p:txBody>
          <a:bodyPr>
            <a:normAutofit/>
          </a:bodyPr>
          <a:lstStyle/>
          <a:p>
            <a:pPr>
              <a:defRPr/>
            </a:pPr>
            <a:r>
              <a:rPr lang="en-US" sz="3400" dirty="0" smtClean="0">
                <a:solidFill>
                  <a:srgbClr val="0066FF"/>
                </a:solidFill>
                <a:effectLst>
                  <a:outerShdw blurRad="38100" dist="38100" dir="2700000" algn="tl">
                    <a:srgbClr val="000000">
                      <a:alpha val="43137"/>
                    </a:srgbClr>
                  </a:outerShdw>
                </a:effectLst>
                <a:latin typeface="Calibri" pitchFamily="34" charset="0"/>
                <a:cs typeface="Calibri" pitchFamily="34" charset="0"/>
              </a:rPr>
              <a:t>ACTIVITIES FOR FLOOD RISK MITIGATION</a:t>
            </a:r>
          </a:p>
        </p:txBody>
      </p:sp>
      <p:pic>
        <p:nvPicPr>
          <p:cNvPr id="47106" name="Picture 2"/>
          <p:cNvPicPr>
            <a:picLocks noChangeAspect="1" noChangeArrowheads="1"/>
          </p:cNvPicPr>
          <p:nvPr/>
        </p:nvPicPr>
        <p:blipFill>
          <a:blip r:embed="rId2" cstate="print"/>
          <a:srcRect t="7051"/>
          <a:stretch>
            <a:fillRect/>
          </a:stretch>
        </p:blipFill>
        <p:spPr bwMode="auto">
          <a:xfrm>
            <a:off x="5796136" y="6021289"/>
            <a:ext cx="2915816" cy="836711"/>
          </a:xfrm>
          <a:prstGeom prst="rect">
            <a:avLst/>
          </a:prstGeom>
          <a:noFill/>
          <a:ln w="9525">
            <a:noFill/>
            <a:miter lim="800000"/>
            <a:headEnd/>
            <a:tailEnd/>
          </a:ln>
        </p:spPr>
      </p:pic>
      <p:pic>
        <p:nvPicPr>
          <p:cNvPr id="47107" name="Picture 3"/>
          <p:cNvPicPr>
            <a:picLocks noChangeAspect="1" noChangeArrowheads="1"/>
          </p:cNvPicPr>
          <p:nvPr/>
        </p:nvPicPr>
        <p:blipFill>
          <a:blip r:embed="rId3" cstate="print"/>
          <a:srcRect/>
          <a:stretch>
            <a:fillRect/>
          </a:stretch>
        </p:blipFill>
        <p:spPr bwMode="auto">
          <a:xfrm>
            <a:off x="3635896" y="1525240"/>
            <a:ext cx="5508104" cy="4464496"/>
          </a:xfrm>
          <a:prstGeom prst="rect">
            <a:avLst/>
          </a:prstGeom>
          <a:noFill/>
          <a:ln w="9525">
            <a:noFill/>
            <a:miter lim="800000"/>
            <a:headEnd/>
            <a:tailEnd/>
          </a:ln>
          <a:effectLst/>
        </p:spPr>
      </p:pic>
      <p:graphicFrame>
        <p:nvGraphicFramePr>
          <p:cNvPr id="10" name="Diagram 9"/>
          <p:cNvGraphicFramePr/>
          <p:nvPr/>
        </p:nvGraphicFramePr>
        <p:xfrm>
          <a:off x="251520" y="2245320"/>
          <a:ext cx="262778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2" name="Straight Arrow Connector 11"/>
          <p:cNvCxnSpPr/>
          <p:nvPr/>
        </p:nvCxnSpPr>
        <p:spPr>
          <a:xfrm>
            <a:off x="2771800" y="3181424"/>
            <a:ext cx="864096" cy="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83768" y="4909616"/>
            <a:ext cx="1152128" cy="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5" name="Diagram 14"/>
          <p:cNvGraphicFramePr/>
          <p:nvPr/>
        </p:nvGraphicFramePr>
        <p:xfrm>
          <a:off x="107504" y="4061296"/>
          <a:ext cx="2903984" cy="24640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Rectangle 6"/>
          <p:cNvSpPr txBox="1">
            <a:spLocks noChangeArrowheads="1"/>
          </p:cNvSpPr>
          <p:nvPr/>
        </p:nvSpPr>
        <p:spPr>
          <a:xfrm>
            <a:off x="5111552" y="2550383"/>
            <a:ext cx="3204864" cy="2246769"/>
          </a:xfrm>
          <a:prstGeom prst="rect">
            <a:avLst/>
          </a:prstGeom>
        </p:spPr>
        <p:txBody>
          <a:bodyPr vert="horz" wrap="square">
            <a:spAutoFit/>
          </a:bodyPr>
          <a:lstStyle/>
          <a:p>
            <a:pPr marL="274320" marR="0" lvl="0" indent="-274320" algn="just" defTabSz="914400" rtl="0" eaLnBrk="1" fontAlgn="auto" latinLnBrk="0" hangingPunct="1">
              <a:lnSpc>
                <a:spcPct val="100000"/>
              </a:lnSpc>
              <a:spcAft>
                <a:spcPts val="0"/>
              </a:spcAft>
              <a:buClr>
                <a:schemeClr val="bg2">
                  <a:lumMod val="25000"/>
                </a:schemeClr>
              </a:buClr>
              <a:buSzPct val="95000"/>
              <a:buFont typeface="Wingdings" pitchFamily="2" charset="2"/>
              <a:buChar char="q"/>
              <a:tabLst/>
              <a:defRPr/>
            </a:pPr>
            <a:r>
              <a:rPr kumimoji="0" lang="en-US" sz="1400" b="1"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studies</a:t>
            </a:r>
          </a:p>
          <a:p>
            <a:pPr marL="274320" marR="0" lvl="0" indent="-274320" algn="just" defTabSz="914400" rtl="0" eaLnBrk="1" fontAlgn="auto" latinLnBrk="0" hangingPunct="1">
              <a:lnSpc>
                <a:spcPct val="100000"/>
              </a:lnSpc>
              <a:spcAft>
                <a:spcPts val="0"/>
              </a:spcAft>
              <a:buClr>
                <a:schemeClr val="bg2">
                  <a:lumMod val="25000"/>
                </a:schemeClr>
              </a:buClr>
              <a:buSzPct val="95000"/>
              <a:buFont typeface="Wingdings" pitchFamily="2" charset="2"/>
              <a:buChar char="q"/>
              <a:tabLst/>
              <a:defRPr/>
            </a:pPr>
            <a:r>
              <a:rPr kumimoji="0" lang="en-US" sz="1400" b="1"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methodologies</a:t>
            </a:r>
          </a:p>
          <a:p>
            <a:pPr marL="274320" marR="0" lvl="0" indent="-274320" algn="just" defTabSz="914400" rtl="0" eaLnBrk="1" fontAlgn="auto" latinLnBrk="0" hangingPunct="1">
              <a:lnSpc>
                <a:spcPct val="100000"/>
              </a:lnSpc>
              <a:spcAft>
                <a:spcPts val="0"/>
              </a:spcAft>
              <a:buClr>
                <a:schemeClr val="bg2">
                  <a:lumMod val="25000"/>
                </a:schemeClr>
              </a:buClr>
              <a:buSzPct val="95000"/>
              <a:buFont typeface="Wingdings" pitchFamily="2" charset="2"/>
              <a:buChar char="q"/>
              <a:tabLst/>
              <a:defRPr/>
            </a:pPr>
            <a:r>
              <a:rPr kumimoji="0" lang="en-US" sz="1400" b="1"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modeling</a:t>
            </a:r>
          </a:p>
          <a:p>
            <a:pPr marL="274320" marR="0" lvl="0" indent="-274320" algn="just" defTabSz="914400" rtl="0" eaLnBrk="1" fontAlgn="auto" latinLnBrk="0" hangingPunct="1">
              <a:lnSpc>
                <a:spcPct val="100000"/>
              </a:lnSpc>
              <a:spcAft>
                <a:spcPts val="0"/>
              </a:spcAft>
              <a:buClr>
                <a:schemeClr val="bg2">
                  <a:lumMod val="25000"/>
                </a:schemeClr>
              </a:buClr>
              <a:buSzPct val="95000"/>
              <a:buFont typeface="Wingdings" pitchFamily="2" charset="2"/>
              <a:buChar char="q"/>
              <a:tabLst/>
              <a:defRPr/>
            </a:pPr>
            <a:r>
              <a:rPr kumimoji="0" lang="en-US" sz="1400" b="1"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mapping</a:t>
            </a:r>
          </a:p>
          <a:p>
            <a:pPr marL="274320" marR="0" lvl="0" indent="-274320" algn="just" defTabSz="914400" rtl="0" eaLnBrk="1" fontAlgn="auto" latinLnBrk="0" hangingPunct="1">
              <a:lnSpc>
                <a:spcPct val="100000"/>
              </a:lnSpc>
              <a:spcAft>
                <a:spcPts val="0"/>
              </a:spcAft>
              <a:buClr>
                <a:schemeClr val="bg2">
                  <a:lumMod val="25000"/>
                </a:schemeClr>
              </a:buClr>
              <a:buSzPct val="95000"/>
              <a:buFont typeface="Wingdings" pitchFamily="2" charset="2"/>
              <a:buChar char="q"/>
              <a:tabLst/>
              <a:defRPr/>
            </a:pPr>
            <a:r>
              <a:rPr kumimoji="0" lang="en-US" sz="1400" b="1"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hydraulic works maintenance</a:t>
            </a:r>
          </a:p>
          <a:p>
            <a:pPr marL="274320" marR="0" lvl="0" indent="-274320" algn="just" defTabSz="914400" rtl="0" eaLnBrk="1" fontAlgn="auto" latinLnBrk="0" hangingPunct="1">
              <a:lnSpc>
                <a:spcPct val="100000"/>
              </a:lnSpc>
              <a:spcAft>
                <a:spcPts val="0"/>
              </a:spcAft>
              <a:buClr>
                <a:schemeClr val="bg2">
                  <a:lumMod val="25000"/>
                </a:schemeClr>
              </a:buClr>
              <a:buSzPct val="95000"/>
              <a:buFont typeface="Wingdings" pitchFamily="2" charset="2"/>
              <a:buChar char="q"/>
              <a:tabLst/>
              <a:defRPr/>
            </a:pPr>
            <a:r>
              <a:rPr kumimoji="0" lang="en-US" sz="1400" b="1"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design of new measures</a:t>
            </a:r>
          </a:p>
          <a:p>
            <a:pPr marL="274320" marR="0" lvl="0" indent="-274320" algn="just" defTabSz="914400" rtl="0" eaLnBrk="1" fontAlgn="auto" latinLnBrk="0" hangingPunct="1">
              <a:lnSpc>
                <a:spcPct val="100000"/>
              </a:lnSpc>
              <a:spcAft>
                <a:spcPts val="0"/>
              </a:spcAft>
              <a:buClr>
                <a:schemeClr val="bg2">
                  <a:lumMod val="25000"/>
                </a:schemeClr>
              </a:buClr>
              <a:buSzPct val="95000"/>
              <a:buFont typeface="Wingdings" pitchFamily="2" charset="2"/>
              <a:buChar char="q"/>
              <a:tabLst/>
              <a:defRPr/>
            </a:pPr>
            <a:r>
              <a:rPr kumimoji="0" lang="en-US" sz="1400" b="1"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spatial development</a:t>
            </a:r>
          </a:p>
          <a:p>
            <a:pPr marL="274320" marR="0" lvl="0" indent="-274320" algn="just" defTabSz="914400" rtl="0" eaLnBrk="1" fontAlgn="auto" latinLnBrk="0" hangingPunct="1">
              <a:lnSpc>
                <a:spcPct val="100000"/>
              </a:lnSpc>
              <a:spcAft>
                <a:spcPts val="0"/>
              </a:spcAft>
              <a:buClr>
                <a:schemeClr val="bg2">
                  <a:lumMod val="25000"/>
                </a:schemeClr>
              </a:buClr>
              <a:buSzPct val="95000"/>
              <a:buFont typeface="Wingdings" pitchFamily="2" charset="2"/>
              <a:buChar char="q"/>
              <a:tabLst/>
              <a:defRPr/>
            </a:pPr>
            <a:r>
              <a:rPr kumimoji="0" lang="en-US" sz="1400" b="1"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planning</a:t>
            </a:r>
          </a:p>
          <a:p>
            <a:pPr marL="274320" marR="0" lvl="0" indent="-274320" algn="just" defTabSz="914400" rtl="0" eaLnBrk="1" fontAlgn="auto" latinLnBrk="0" hangingPunct="1">
              <a:lnSpc>
                <a:spcPct val="100000"/>
              </a:lnSpc>
              <a:spcAft>
                <a:spcPts val="0"/>
              </a:spcAft>
              <a:buClr>
                <a:schemeClr val="bg2">
                  <a:lumMod val="25000"/>
                </a:schemeClr>
              </a:buClr>
              <a:buSzPct val="95000"/>
              <a:buFont typeface="Wingdings" pitchFamily="2" charset="2"/>
              <a:buChar char="q"/>
              <a:tabLst/>
              <a:defRPr/>
            </a:pPr>
            <a:r>
              <a:rPr kumimoji="0" lang="en-US" sz="1400" b="1"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cost-benefit analyses</a:t>
            </a:r>
          </a:p>
          <a:p>
            <a:pPr marL="274320" marR="0" lvl="0" indent="-274320" algn="just" defTabSz="914400" rtl="0" eaLnBrk="1" fontAlgn="auto" latinLnBrk="0" hangingPunct="1">
              <a:lnSpc>
                <a:spcPct val="100000"/>
              </a:lnSpc>
              <a:spcAft>
                <a:spcPts val="0"/>
              </a:spcAft>
              <a:buClr>
                <a:schemeClr val="bg2">
                  <a:lumMod val="25000"/>
                </a:schemeClr>
              </a:buClr>
              <a:buSzPct val="95000"/>
              <a:buFont typeface="Wingdings" pitchFamily="2" charset="2"/>
              <a:buChar char="q"/>
              <a:tabLst/>
              <a:defRPr/>
            </a:pPr>
            <a:r>
              <a:rPr kumimoji="0" lang="en-US" sz="1400" b="1"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rPr>
              <a:t>legislation and regulations etc.</a:t>
            </a:r>
            <a:endParaRPr kumimoji="0" lang="en-GB" sz="1400" b="1" i="0" u="none" strike="noStrike" kern="1200" cap="none" spc="0" normalizeH="0" baseline="0" noProof="0" dirty="0" smtClean="0">
              <a:ln>
                <a:noFill/>
              </a:ln>
              <a:solidFill>
                <a:srgbClr val="3333FF"/>
              </a:solidFill>
              <a:effectLst/>
              <a:uLnTx/>
              <a:uFillTx/>
              <a:latin typeface="Calibri" pitchFamily="34" charset="0"/>
              <a:ea typeface="+mn-ea"/>
              <a:cs typeface="Calibri" pitchFamily="34" charset="0"/>
            </a:endParaRPr>
          </a:p>
        </p:txBody>
      </p:sp>
      <p:sp>
        <p:nvSpPr>
          <p:cNvPr id="14" name="TextBox 13"/>
          <p:cNvSpPr txBox="1"/>
          <p:nvPr/>
        </p:nvSpPr>
        <p:spPr>
          <a:xfrm>
            <a:off x="3923928" y="6381328"/>
            <a:ext cx="1881284" cy="369332"/>
          </a:xfrm>
          <a:prstGeom prst="rect">
            <a:avLst/>
          </a:prstGeom>
          <a:noFill/>
        </p:spPr>
        <p:txBody>
          <a:bodyPr wrap="none" rtlCol="0">
            <a:spAutoFit/>
          </a:bodyPr>
          <a:lstStyle/>
          <a:p>
            <a:r>
              <a:rPr lang="en-US" b="1" i="1" dirty="0" smtClean="0">
                <a:solidFill>
                  <a:srgbClr val="0000FF"/>
                </a:solidFill>
                <a:latin typeface="Calibri" pitchFamily="34" charset="0"/>
                <a:cs typeface="Calibri" pitchFamily="34" charset="0"/>
              </a:rPr>
              <a:t>Specific measures</a:t>
            </a:r>
            <a:endParaRPr lang="en-US" b="1" i="1" dirty="0">
              <a:solidFill>
                <a:srgbClr val="0000FF"/>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5447</TotalTime>
  <Words>2333</Words>
  <Application>Microsoft Office PowerPoint</Application>
  <PresentationFormat>On-screen Show (4:3)</PresentationFormat>
  <Paragraphs>311</Paragraphs>
  <Slides>33</Slides>
  <Notes>2</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Concourse</vt:lpstr>
      <vt:lpstr>PRESENT ACTIONS REGARDING FLOOD RISK ASSESSMENT AND REDUCTION  IN ROMANIA</vt:lpstr>
      <vt:lpstr>HISTORICAL FLOODS IN ROMANIA</vt:lpstr>
      <vt:lpstr>Slide 3</vt:lpstr>
      <vt:lpstr>Slide 4</vt:lpstr>
      <vt:lpstr>FLASH FLOODS VS. SLOW FLOODS</vt:lpstr>
      <vt:lpstr>PLUVIAL FLOODS IN ROMANIA</vt:lpstr>
      <vt:lpstr>FLOOD MANAGEMENT SYSTEM IN ROMANIA</vt:lpstr>
      <vt:lpstr>Slide 8</vt:lpstr>
      <vt:lpstr>ACTIVITIES FOR FLOOD RISK MITIGATION</vt:lpstr>
      <vt:lpstr>Slide 10</vt:lpstr>
      <vt:lpstr>EU FLOOD DIRECTIVE</vt:lpstr>
      <vt:lpstr>SOURCES OF FLOODING</vt:lpstr>
      <vt:lpstr>Slide 13</vt:lpstr>
      <vt:lpstr>Slide 14</vt:lpstr>
      <vt:lpstr>AREAS OF POTENTIAL SIGNIFICANT FLOOD RISK – CYCLE 2</vt:lpstr>
      <vt:lpstr>AREAS OF POTENTIAL SIGNIFICANT FLOOD RISK – CYCLE 2</vt:lpstr>
      <vt:lpstr>FLOOD-PRONE AREAS - GRASS PROCEDURE</vt:lpstr>
      <vt:lpstr>FLOOD-PRONE AREAS –  GRASS PROCEDURE</vt:lpstr>
      <vt:lpstr>Slide 19</vt:lpstr>
      <vt:lpstr>IDENTIFICATION OF RIVER SECTORS WITH POTENTIAL FLASH FLOODS</vt:lpstr>
      <vt:lpstr>CLIMATE CHANGE IMPACT ON FLOOD RISK</vt:lpstr>
      <vt:lpstr>CLIMATE CHANGE IMPACT ON FLOOD RISK</vt:lpstr>
      <vt:lpstr>Slide 23</vt:lpstr>
      <vt:lpstr>RISK MAPS</vt:lpstr>
      <vt:lpstr>FLOOD RISK RECEPTORS</vt:lpstr>
      <vt:lpstr>Main data used</vt:lpstr>
      <vt:lpstr>Slide 27</vt:lpstr>
      <vt:lpstr>DATA PORTAL - FLOOD HAZARD AND RISK MAPS</vt:lpstr>
      <vt:lpstr>Slide 29</vt:lpstr>
      <vt:lpstr>TERRITORIAL PLANNING AND FLOOD RISK MANAGEMENT</vt:lpstr>
      <vt:lpstr>CONCLUSIONS</vt:lpstr>
      <vt:lpstr>CONCLUSIONS</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Geospatial data and methods used for development of risk maps reported in the framework of the Flood Directive</dc:title>
  <dc:creator>Chendes</dc:creator>
  <cp:lastModifiedBy>Chendes-VULMIN</cp:lastModifiedBy>
  <cp:revision>149</cp:revision>
  <dcterms:created xsi:type="dcterms:W3CDTF">2014-11-09T11:23:07Z</dcterms:created>
  <dcterms:modified xsi:type="dcterms:W3CDTF">2019-11-07T07:49:00Z</dcterms:modified>
</cp:coreProperties>
</file>