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6" r:id="rId3"/>
    <p:sldId id="308" r:id="rId4"/>
    <p:sldId id="264" r:id="rId5"/>
    <p:sldId id="287" r:id="rId6"/>
    <p:sldId id="290" r:id="rId7"/>
    <p:sldId id="286" r:id="rId8"/>
    <p:sldId id="291" r:id="rId9"/>
    <p:sldId id="292" r:id="rId10"/>
    <p:sldId id="293" r:id="rId11"/>
    <p:sldId id="294" r:id="rId12"/>
    <p:sldId id="306" r:id="rId13"/>
    <p:sldId id="288" r:id="rId14"/>
    <p:sldId id="307" r:id="rId15"/>
    <p:sldId id="309" r:id="rId16"/>
    <p:sldId id="302" r:id="rId17"/>
    <p:sldId id="303"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4660"/>
  </p:normalViewPr>
  <p:slideViewPr>
    <p:cSldViewPr snapToGrid="0">
      <p:cViewPr varScale="1">
        <p:scale>
          <a:sx n="90" d="100"/>
          <a:sy n="90" d="100"/>
        </p:scale>
        <p:origin x="1094" y="53"/>
      </p:cViewPr>
      <p:guideLst>
        <p:guide orient="horz" pos="125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7D86F-E1AF-4E3E-A9CE-068D65315A2A}" type="datetimeFigureOut">
              <a:rPr lang="en-US" smtClean="0"/>
              <a:t>11/6/2019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6E769-9F91-4F4E-BB35-7F8D304BE2B4}" type="slidenum">
              <a:rPr lang="en-US" smtClean="0"/>
              <a:t>‹Nr.›</a:t>
            </a:fld>
            <a:endParaRPr lang="en-US"/>
          </a:p>
        </p:txBody>
      </p:sp>
    </p:spTree>
    <p:extLst>
      <p:ext uri="{BB962C8B-B14F-4D97-AF65-F5344CB8AC3E}">
        <p14:creationId xmlns:p14="http://schemas.microsoft.com/office/powerpoint/2010/main" val="112566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59" y="3088157"/>
            <a:ext cx="8891141" cy="376984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187" y="5659"/>
            <a:ext cx="8891626" cy="1179622"/>
          </a:xfrm>
          <a:prstGeom prst="rect">
            <a:avLst/>
          </a:prstGeom>
        </p:spPr>
      </p:pic>
      <p:sp>
        <p:nvSpPr>
          <p:cNvPr id="2" name="Title 1"/>
          <p:cNvSpPr>
            <a:spLocks noGrp="1"/>
          </p:cNvSpPr>
          <p:nvPr>
            <p:ph type="ctrTitle"/>
          </p:nvPr>
        </p:nvSpPr>
        <p:spPr>
          <a:xfrm>
            <a:off x="628650" y="2306071"/>
            <a:ext cx="7772400" cy="646331"/>
          </a:xfrm>
        </p:spPr>
        <p:txBody>
          <a:bodyPr anchor="b">
            <a:normAutofit/>
          </a:bodyPr>
          <a:lstStyle>
            <a:lvl1pPr algn="l">
              <a:defRPr sz="4000" b="1">
                <a:latin typeface="+mn-lt"/>
              </a:defRPr>
            </a:lvl1pPr>
          </a:lstStyle>
          <a:p>
            <a:r>
              <a:rPr lang="en-US" dirty="0"/>
              <a:t>Click to edit Master title style</a:t>
            </a:r>
          </a:p>
        </p:txBody>
      </p:sp>
      <p:sp>
        <p:nvSpPr>
          <p:cNvPr id="16" name="Text Placeholder 15"/>
          <p:cNvSpPr>
            <a:spLocks noGrp="1"/>
          </p:cNvSpPr>
          <p:nvPr>
            <p:ph type="body" sz="quarter" idx="10"/>
          </p:nvPr>
        </p:nvSpPr>
        <p:spPr>
          <a:xfrm>
            <a:off x="628650" y="4004005"/>
            <a:ext cx="6642100" cy="1828800"/>
          </a:xfrm>
        </p:spPr>
        <p:txBody>
          <a:bodyPr>
            <a:normAutofit/>
          </a:bodyPr>
          <a:lstStyle>
            <a:lvl1pPr marL="0" indent="0">
              <a:buNone/>
              <a:defRPr sz="2000">
                <a:latin typeface="+mn-lt"/>
              </a:defRPr>
            </a:lvl1pPr>
          </a:lstStyle>
          <a:p>
            <a:pPr lvl="0"/>
            <a:r>
              <a:rPr lang="en-US" noProof="0" dirty="0"/>
              <a:t>Edit Master text styles</a:t>
            </a:r>
          </a:p>
          <a:p>
            <a:pPr lvl="0"/>
            <a:r>
              <a:rPr lang="en-US" noProof="0" dirty="0"/>
              <a:t>Second level</a:t>
            </a:r>
          </a:p>
          <a:p>
            <a:pPr lvl="0"/>
            <a:r>
              <a:rPr lang="en-US" noProof="0" dirty="0"/>
              <a:t>Third level</a:t>
            </a:r>
          </a:p>
        </p:txBody>
      </p:sp>
    </p:spTree>
    <p:extLst>
      <p:ext uri="{BB962C8B-B14F-4D97-AF65-F5344CB8AC3E}">
        <p14:creationId xmlns:p14="http://schemas.microsoft.com/office/powerpoint/2010/main" val="109825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87" y="8611"/>
            <a:ext cx="8891626" cy="859523"/>
          </a:xfrm>
          <a:prstGeom prst="rect">
            <a:avLst/>
          </a:prstGeom>
        </p:spPr>
      </p:pic>
      <p:sp>
        <p:nvSpPr>
          <p:cNvPr id="2" name="Title 1"/>
          <p:cNvSpPr>
            <a:spLocks noGrp="1"/>
          </p:cNvSpPr>
          <p:nvPr>
            <p:ph type="title"/>
          </p:nvPr>
        </p:nvSpPr>
        <p:spPr>
          <a:xfrm>
            <a:off x="583827" y="919277"/>
            <a:ext cx="7886700" cy="886968"/>
          </a:xfrm>
        </p:spPr>
        <p:txBody>
          <a:bodyPr>
            <a:normAutofit/>
          </a:bodyPr>
          <a:lstStyle>
            <a:lvl1pPr>
              <a:defRPr sz="3000" b="1">
                <a:latin typeface="+mn-lt"/>
              </a:defRPr>
            </a:lvl1pPr>
          </a:lstStyle>
          <a:p>
            <a:r>
              <a:rPr lang="en-US" dirty="0"/>
              <a:t>Click to edit Master title style</a:t>
            </a:r>
          </a:p>
        </p:txBody>
      </p:sp>
      <p:sp>
        <p:nvSpPr>
          <p:cNvPr id="3" name="Content Placeholder 2"/>
          <p:cNvSpPr>
            <a:spLocks noGrp="1"/>
          </p:cNvSpPr>
          <p:nvPr>
            <p:ph idx="1"/>
          </p:nvPr>
        </p:nvSpPr>
        <p:spPr>
          <a:xfrm>
            <a:off x="583827" y="2063123"/>
            <a:ext cx="7886700" cy="3541339"/>
          </a:xfrm>
        </p:spPr>
        <p:txBody>
          <a:bodyPr>
            <a:normAutofit/>
          </a:bodyPr>
          <a:lstStyle>
            <a:lvl1pPr>
              <a:defRPr sz="2000">
                <a:latin typeface="+mn-lt"/>
              </a:defRPr>
            </a:lvl1pPr>
            <a:lvl2pPr marL="690563" indent="-228600">
              <a:defRPr sz="1600" b="1">
                <a:latin typeface="+mn-lt"/>
              </a:defRPr>
            </a:lvl2pPr>
            <a:lvl3pPr>
              <a:defRPr sz="1400">
                <a:latin typeface="+mn-lt"/>
              </a:defRPr>
            </a:lvl3pPr>
            <a:lvl4pPr>
              <a:defRPr sz="2800">
                <a:latin typeface="Montserrat" panose="00000500000000000000" pitchFamily="2" charset="0"/>
              </a:defRPr>
            </a:lvl4pPr>
            <a:lvl5pPr>
              <a:defRPr sz="2800">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130988" y="6356351"/>
            <a:ext cx="384361" cy="365125"/>
          </a:xfrm>
        </p:spPr>
        <p:txBody>
          <a:bodyPr/>
          <a:lstStyle>
            <a:lvl1pPr>
              <a:defRPr b="1">
                <a:solidFill>
                  <a:srgbClr val="B3B3B2"/>
                </a:solidFill>
                <a:latin typeface="+mn-lt"/>
              </a:defRPr>
            </a:lvl1pPr>
          </a:lstStyle>
          <a:p>
            <a:fld id="{5F6FCFE2-C6B4-4232-AEAE-7B86D536D3E2}" type="slidenum">
              <a:rPr lang="en-US" smtClean="0"/>
              <a:pPr/>
              <a:t>‹Nr.›</a:t>
            </a:fld>
            <a:endParaRPr lang="en-US" dirty="0"/>
          </a:p>
        </p:txBody>
      </p:sp>
      <p:sp>
        <p:nvSpPr>
          <p:cNvPr id="5" name="Footer Placeholder 4"/>
          <p:cNvSpPr>
            <a:spLocks noGrp="1"/>
          </p:cNvSpPr>
          <p:nvPr>
            <p:ph type="ftr" sz="quarter" idx="14"/>
          </p:nvPr>
        </p:nvSpPr>
        <p:spPr>
          <a:xfrm>
            <a:off x="583827" y="6356350"/>
            <a:ext cx="3262032" cy="365125"/>
          </a:xfrm>
        </p:spPr>
        <p:txBody>
          <a:bodyPr/>
          <a:lstStyle>
            <a:lvl1pPr algn="l">
              <a:defRPr>
                <a:solidFill>
                  <a:srgbClr val="B3B3B2"/>
                </a:solidFill>
                <a:latin typeface="+mn-lt"/>
              </a:defRPr>
            </a:lvl1pPr>
          </a:lstStyle>
          <a:p>
            <a:r>
              <a:rPr lang="en-US" dirty="0"/>
              <a:t>Month Day, Year | City, Country</a:t>
            </a:r>
          </a:p>
        </p:txBody>
      </p:sp>
    </p:spTree>
    <p:extLst>
      <p:ext uri="{BB962C8B-B14F-4D97-AF65-F5344CB8AC3E}">
        <p14:creationId xmlns:p14="http://schemas.microsoft.com/office/powerpoint/2010/main" val="399876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0465" y="2052919"/>
            <a:ext cx="3829050" cy="3433762"/>
          </a:xfrm>
        </p:spPr>
        <p:txBody>
          <a:bodyPr/>
          <a:lstStyle>
            <a:lvl1pPr>
              <a:defRPr sz="2000">
                <a:latin typeface="+mn-lt"/>
              </a:defRPr>
            </a:lvl1pPr>
            <a:lvl2pPr>
              <a:defRPr sz="1600" b="1">
                <a:latin typeface="+mn-lt"/>
              </a:defRPr>
            </a:lvl2pPr>
            <a:lvl3pPr>
              <a:defRPr sz="1400">
                <a:latin typeface="+mn-lt"/>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31660" y="2052919"/>
            <a:ext cx="3943350" cy="3433762"/>
          </a:xfrm>
        </p:spPr>
        <p:txBody>
          <a:bodyPr/>
          <a:lstStyle>
            <a:lvl1pPr>
              <a:defRPr sz="2000">
                <a:latin typeface="+mn-lt"/>
              </a:defRPr>
            </a:lvl1pPr>
            <a:lvl2pPr>
              <a:defRPr sz="1600" b="1">
                <a:latin typeface="+mn-lt"/>
              </a:defRPr>
            </a:lvl2pPr>
            <a:lvl3pPr>
              <a:defRPr sz="1400">
                <a:latin typeface="+mn-lt"/>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87" y="8611"/>
            <a:ext cx="8891626" cy="859523"/>
          </a:xfrm>
          <a:prstGeom prst="rect">
            <a:avLst/>
          </a:prstGeom>
        </p:spPr>
      </p:pic>
      <p:sp>
        <p:nvSpPr>
          <p:cNvPr id="11" name="Slide Number Placeholder 10"/>
          <p:cNvSpPr>
            <a:spLocks noGrp="1"/>
          </p:cNvSpPr>
          <p:nvPr>
            <p:ph type="sldNum" sz="quarter" idx="12"/>
          </p:nvPr>
        </p:nvSpPr>
        <p:spPr>
          <a:xfrm>
            <a:off x="8092327" y="6356350"/>
            <a:ext cx="423022" cy="365125"/>
          </a:xfrm>
        </p:spPr>
        <p:txBody>
          <a:bodyPr/>
          <a:lstStyle>
            <a:lvl1pPr>
              <a:defRPr b="1">
                <a:solidFill>
                  <a:srgbClr val="B3B3B2"/>
                </a:solidFill>
                <a:latin typeface="+mn-lt"/>
              </a:defRPr>
            </a:lvl1pPr>
          </a:lstStyle>
          <a:p>
            <a:fld id="{DBC58020-407B-43DE-81C2-9A53D707EAE2}" type="slidenum">
              <a:rPr lang="en-US" smtClean="0"/>
              <a:pPr/>
              <a:t>‹Nr.›</a:t>
            </a:fld>
            <a:endParaRPr lang="en-US" dirty="0"/>
          </a:p>
        </p:txBody>
      </p:sp>
      <p:sp>
        <p:nvSpPr>
          <p:cNvPr id="2" name="Title 1"/>
          <p:cNvSpPr>
            <a:spLocks noGrp="1"/>
          </p:cNvSpPr>
          <p:nvPr>
            <p:ph type="title"/>
          </p:nvPr>
        </p:nvSpPr>
        <p:spPr>
          <a:xfrm>
            <a:off x="588310" y="919277"/>
            <a:ext cx="7886700" cy="887507"/>
          </a:xfrm>
        </p:spPr>
        <p:txBody>
          <a:bodyPr>
            <a:normAutofit/>
          </a:bodyPr>
          <a:lstStyle>
            <a:lvl1pPr>
              <a:defRPr sz="3000" b="1">
                <a:latin typeface="+mn-lt"/>
              </a:defRPr>
            </a:lvl1pPr>
          </a:lstStyle>
          <a:p>
            <a:r>
              <a:rPr lang="en-US" dirty="0"/>
              <a:t>Click to edit Master title style</a:t>
            </a:r>
          </a:p>
        </p:txBody>
      </p:sp>
      <p:sp>
        <p:nvSpPr>
          <p:cNvPr id="13" name="Footer Placeholder 4"/>
          <p:cNvSpPr>
            <a:spLocks noGrp="1"/>
          </p:cNvSpPr>
          <p:nvPr>
            <p:ph type="ftr" sz="quarter" idx="14"/>
          </p:nvPr>
        </p:nvSpPr>
        <p:spPr>
          <a:xfrm>
            <a:off x="583826" y="6356350"/>
            <a:ext cx="3880597" cy="365125"/>
          </a:xfrm>
        </p:spPr>
        <p:txBody>
          <a:bodyPr/>
          <a:lstStyle>
            <a:lvl1pPr algn="l">
              <a:defRPr>
                <a:solidFill>
                  <a:srgbClr val="B3B3B2"/>
                </a:solidFill>
                <a:latin typeface="+mn-lt"/>
              </a:defRPr>
            </a:lvl1pPr>
          </a:lstStyle>
          <a:p>
            <a:r>
              <a:rPr lang="en-US" dirty="0"/>
              <a:t>Month Day, Year | City, Country</a:t>
            </a:r>
          </a:p>
        </p:txBody>
      </p:sp>
    </p:spTree>
    <p:extLst>
      <p:ext uri="{BB962C8B-B14F-4D97-AF65-F5344CB8AC3E}">
        <p14:creationId xmlns:p14="http://schemas.microsoft.com/office/powerpoint/2010/main" val="372071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87" y="8611"/>
            <a:ext cx="8891626" cy="859523"/>
          </a:xfrm>
          <a:prstGeom prst="rect">
            <a:avLst/>
          </a:prstGeom>
        </p:spPr>
      </p:pic>
      <p:sp>
        <p:nvSpPr>
          <p:cNvPr id="5" name="Slide Number Placeholder 4"/>
          <p:cNvSpPr>
            <a:spLocks noGrp="1"/>
          </p:cNvSpPr>
          <p:nvPr>
            <p:ph type="sldNum" sz="quarter" idx="12"/>
          </p:nvPr>
        </p:nvSpPr>
        <p:spPr>
          <a:xfrm>
            <a:off x="8143874" y="6356350"/>
            <a:ext cx="371476" cy="365125"/>
          </a:xfrm>
        </p:spPr>
        <p:txBody>
          <a:bodyPr/>
          <a:lstStyle>
            <a:lvl1pPr>
              <a:defRPr b="1">
                <a:solidFill>
                  <a:srgbClr val="B3B3B2"/>
                </a:solidFill>
                <a:latin typeface="+mn-lt"/>
              </a:defRPr>
            </a:lvl1pPr>
          </a:lstStyle>
          <a:p>
            <a:fld id="{5ED8297B-2A6D-48DF-BBAF-CA4D6E39C95F}" type="slidenum">
              <a:rPr lang="en-US" smtClean="0"/>
              <a:pPr/>
              <a:t>‹Nr.›</a:t>
            </a:fld>
            <a:endParaRPr lang="en-US" dirty="0"/>
          </a:p>
        </p:txBody>
      </p:sp>
      <p:sp>
        <p:nvSpPr>
          <p:cNvPr id="7" name="Footer Placeholder 4"/>
          <p:cNvSpPr>
            <a:spLocks noGrp="1"/>
          </p:cNvSpPr>
          <p:nvPr>
            <p:ph type="ftr" sz="quarter" idx="14"/>
          </p:nvPr>
        </p:nvSpPr>
        <p:spPr>
          <a:xfrm>
            <a:off x="583826" y="6356350"/>
            <a:ext cx="3880597" cy="365125"/>
          </a:xfrm>
        </p:spPr>
        <p:txBody>
          <a:bodyPr/>
          <a:lstStyle>
            <a:lvl1pPr algn="l">
              <a:defRPr>
                <a:solidFill>
                  <a:srgbClr val="B3B3B2"/>
                </a:solidFill>
                <a:latin typeface="+mn-lt"/>
              </a:defRPr>
            </a:lvl1pPr>
          </a:lstStyle>
          <a:p>
            <a:r>
              <a:rPr lang="en-US" dirty="0"/>
              <a:t>Month Day, Year | City, Country</a:t>
            </a:r>
          </a:p>
        </p:txBody>
      </p:sp>
      <p:sp>
        <p:nvSpPr>
          <p:cNvPr id="2" name="Title 1"/>
          <p:cNvSpPr>
            <a:spLocks noGrp="1"/>
          </p:cNvSpPr>
          <p:nvPr>
            <p:ph type="title"/>
          </p:nvPr>
        </p:nvSpPr>
        <p:spPr>
          <a:xfrm>
            <a:off x="583826" y="919277"/>
            <a:ext cx="7886700" cy="886968"/>
          </a:xfrm>
        </p:spPr>
        <p:txBody>
          <a:bodyPr>
            <a:normAutofit/>
          </a:bodyPr>
          <a:lstStyle>
            <a:lvl1pPr>
              <a:defRPr sz="3000" b="1">
                <a:latin typeface="+mn-lt"/>
              </a:defRPr>
            </a:lvl1pPr>
          </a:lstStyle>
          <a:p>
            <a:r>
              <a:rPr lang="en-US" dirty="0"/>
              <a:t>Click to edit Master title style</a:t>
            </a:r>
          </a:p>
        </p:txBody>
      </p:sp>
    </p:spTree>
    <p:extLst>
      <p:ext uri="{BB962C8B-B14F-4D97-AF65-F5344CB8AC3E}">
        <p14:creationId xmlns:p14="http://schemas.microsoft.com/office/powerpoint/2010/main" val="386727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87" y="8611"/>
            <a:ext cx="8891626" cy="859523"/>
          </a:xfrm>
          <a:prstGeom prst="rect">
            <a:avLst/>
          </a:prstGeom>
        </p:spPr>
      </p:pic>
      <p:sp>
        <p:nvSpPr>
          <p:cNvPr id="3" name="Picture Placeholder 2"/>
          <p:cNvSpPr>
            <a:spLocks noGrp="1" noChangeAspect="1"/>
          </p:cNvSpPr>
          <p:nvPr>
            <p:ph type="pic" idx="1"/>
          </p:nvPr>
        </p:nvSpPr>
        <p:spPr>
          <a:xfrm>
            <a:off x="3850340" y="2070452"/>
            <a:ext cx="4629150" cy="3377084"/>
          </a:xfrm>
        </p:spPr>
        <p:txBody>
          <a:bodyPr anchor="t">
            <a:normAutofit/>
          </a:bodyPr>
          <a:lstStyle>
            <a:lvl1pPr marL="0" indent="0">
              <a:buNone/>
              <a:defRPr sz="2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2790" y="2070452"/>
            <a:ext cx="2949178" cy="3377084"/>
          </a:xfrm>
        </p:spPr>
        <p:txBody>
          <a:bodyPr>
            <a:normAutofit/>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a:xfrm>
            <a:off x="8115788" y="6356351"/>
            <a:ext cx="399561" cy="365125"/>
          </a:xfrm>
        </p:spPr>
        <p:txBody>
          <a:bodyPr/>
          <a:lstStyle>
            <a:lvl1pPr>
              <a:defRPr b="1">
                <a:solidFill>
                  <a:srgbClr val="B3B3B2"/>
                </a:solidFill>
                <a:latin typeface="+mn-lt"/>
              </a:defRPr>
            </a:lvl1pPr>
          </a:lstStyle>
          <a:p>
            <a:fld id="{2187C9C1-9063-4C7C-B5CC-94B24CD0B356}" type="slidenum">
              <a:rPr lang="en-US" smtClean="0"/>
              <a:pPr/>
              <a:t>‹Nr.›</a:t>
            </a:fld>
            <a:endParaRPr lang="en-US" dirty="0"/>
          </a:p>
        </p:txBody>
      </p:sp>
      <p:sp>
        <p:nvSpPr>
          <p:cNvPr id="9" name="Footer Placeholder 4"/>
          <p:cNvSpPr>
            <a:spLocks noGrp="1"/>
          </p:cNvSpPr>
          <p:nvPr>
            <p:ph type="ftr" sz="quarter" idx="14"/>
          </p:nvPr>
        </p:nvSpPr>
        <p:spPr>
          <a:xfrm>
            <a:off x="592790" y="6356351"/>
            <a:ext cx="3852512" cy="365125"/>
          </a:xfrm>
        </p:spPr>
        <p:txBody>
          <a:bodyPr/>
          <a:lstStyle>
            <a:lvl1pPr algn="l">
              <a:defRPr>
                <a:solidFill>
                  <a:srgbClr val="B3B3B2"/>
                </a:solidFill>
                <a:latin typeface="+mn-lt"/>
              </a:defRPr>
            </a:lvl1pPr>
          </a:lstStyle>
          <a:p>
            <a:r>
              <a:rPr lang="en-US" dirty="0"/>
              <a:t>Month Day, Year | City, Country</a:t>
            </a:r>
          </a:p>
        </p:txBody>
      </p:sp>
      <p:sp>
        <p:nvSpPr>
          <p:cNvPr id="10" name="Title 1"/>
          <p:cNvSpPr>
            <a:spLocks noGrp="1"/>
          </p:cNvSpPr>
          <p:nvPr>
            <p:ph type="title"/>
          </p:nvPr>
        </p:nvSpPr>
        <p:spPr>
          <a:xfrm>
            <a:off x="592790" y="932159"/>
            <a:ext cx="7886700" cy="886968"/>
          </a:xfrm>
        </p:spPr>
        <p:txBody>
          <a:bodyPr>
            <a:normAutofit/>
          </a:bodyPr>
          <a:lstStyle>
            <a:lvl1pPr>
              <a:defRPr sz="3000" b="1">
                <a:latin typeface="+mn-lt"/>
              </a:defRPr>
            </a:lvl1pPr>
          </a:lstStyle>
          <a:p>
            <a:r>
              <a:rPr lang="en-US" dirty="0"/>
              <a:t>Click to edit Master title style</a:t>
            </a:r>
          </a:p>
        </p:txBody>
      </p:sp>
    </p:spTree>
    <p:extLst>
      <p:ext uri="{BB962C8B-B14F-4D97-AF65-F5344CB8AC3E}">
        <p14:creationId xmlns:p14="http://schemas.microsoft.com/office/powerpoint/2010/main" val="42818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59" y="3088157"/>
            <a:ext cx="8891141" cy="3769843"/>
          </a:xfrm>
          <a:prstGeom prst="rect">
            <a:avLst/>
          </a:prstGeom>
        </p:spPr>
      </p:pic>
      <p:sp>
        <p:nvSpPr>
          <p:cNvPr id="7" name="Title 1"/>
          <p:cNvSpPr>
            <a:spLocks noGrp="1"/>
          </p:cNvSpPr>
          <p:nvPr>
            <p:ph type="title"/>
          </p:nvPr>
        </p:nvSpPr>
        <p:spPr>
          <a:xfrm>
            <a:off x="628650" y="2326830"/>
            <a:ext cx="7886700" cy="1325563"/>
          </a:xfrm>
        </p:spPr>
        <p:txBody>
          <a:bodyPr>
            <a:normAutofit/>
          </a:bodyPr>
          <a:lstStyle>
            <a:lvl1pPr>
              <a:defRPr sz="2400" b="1">
                <a:latin typeface="+mn-lt"/>
              </a:defRPr>
            </a:lvl1pPr>
          </a:lstStyle>
          <a:p>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187" y="8611"/>
            <a:ext cx="8891626" cy="859523"/>
          </a:xfrm>
          <a:prstGeom prst="rect">
            <a:avLst/>
          </a:prstGeom>
        </p:spPr>
      </p:pic>
    </p:spTree>
    <p:extLst>
      <p:ext uri="{BB962C8B-B14F-4D97-AF65-F5344CB8AC3E}">
        <p14:creationId xmlns:p14="http://schemas.microsoft.com/office/powerpoint/2010/main" val="397734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dirty="0"/>
              <a:t>Month Day, Year | City, Country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58020-407B-43DE-81C2-9A53D707EAE2}" type="slidenum">
              <a:rPr lang="en-US" smtClean="0"/>
              <a:t>‹Nr.›</a:t>
            </a:fld>
            <a:endParaRPr lang="en-US" dirty="0"/>
          </a:p>
        </p:txBody>
      </p:sp>
    </p:spTree>
    <p:extLst>
      <p:ext uri="{BB962C8B-B14F-4D97-AF65-F5344CB8AC3E}">
        <p14:creationId xmlns:p14="http://schemas.microsoft.com/office/powerpoint/2010/main" val="4026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9" r:id="rId5"/>
    <p:sldLayoutId id="2147483667" r:id="rId6"/>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dirty="0"/>
              <a:t/>
            </a:r>
            <a:br>
              <a:rPr lang="de-DE" dirty="0"/>
            </a:br>
            <a:r>
              <a:rPr lang="de-DE" dirty="0" smtClean="0"/>
              <a:t>The </a:t>
            </a:r>
            <a:r>
              <a:rPr lang="en-US" dirty="0" smtClean="0"/>
              <a:t>DANUBE </a:t>
            </a:r>
            <a:r>
              <a:rPr lang="en-US" dirty="0"/>
              <a:t>FLOODPLAIN </a:t>
            </a:r>
            <a:r>
              <a:rPr lang="en-US" dirty="0" smtClean="0"/>
              <a:t>Project</a:t>
            </a:r>
            <a:endParaRPr lang="en-US" dirty="0"/>
          </a:p>
        </p:txBody>
      </p:sp>
      <p:sp>
        <p:nvSpPr>
          <p:cNvPr id="5" name="TextBox 4"/>
          <p:cNvSpPr txBox="1"/>
          <p:nvPr/>
        </p:nvSpPr>
        <p:spPr>
          <a:xfrm>
            <a:off x="637116" y="3429000"/>
            <a:ext cx="8159751" cy="1938992"/>
          </a:xfrm>
          <a:prstGeom prst="rect">
            <a:avLst/>
          </a:prstGeom>
          <a:noFill/>
        </p:spPr>
        <p:txBody>
          <a:bodyPr wrap="square" rtlCol="0">
            <a:spAutoFit/>
          </a:bodyPr>
          <a:lstStyle/>
          <a:p>
            <a:pPr>
              <a:lnSpc>
                <a:spcPct val="150000"/>
              </a:lnSpc>
            </a:pPr>
            <a:r>
              <a:rPr lang="en-US" sz="2000" baseline="30000" dirty="0"/>
              <a:t>1</a:t>
            </a:r>
            <a:r>
              <a:rPr lang="en-US" sz="2000" b="1" dirty="0"/>
              <a:t>Bernd Cyffka</a:t>
            </a:r>
            <a:r>
              <a:rPr lang="en-US" sz="2000" dirty="0"/>
              <a:t> &amp; </a:t>
            </a:r>
            <a:r>
              <a:rPr lang="en-US" sz="2000" baseline="30000" dirty="0"/>
              <a:t>2</a:t>
            </a:r>
            <a:r>
              <a:rPr lang="en-US" sz="2000" dirty="0"/>
              <a:t>Danube Floodplain Project Consortium</a:t>
            </a:r>
          </a:p>
          <a:p>
            <a:pPr>
              <a:lnSpc>
                <a:spcPct val="150000"/>
              </a:lnSpc>
            </a:pPr>
            <a:r>
              <a:rPr lang="en-US" sz="2000" baseline="30000" dirty="0"/>
              <a:t>1</a:t>
            </a:r>
            <a:r>
              <a:rPr lang="en-US" sz="2000" dirty="0"/>
              <a:t>Floodplain Institute, Applied Physical Geography, CU </a:t>
            </a:r>
            <a:r>
              <a:rPr lang="en-US" sz="2000" dirty="0" err="1"/>
              <a:t>Eichstaett</a:t>
            </a:r>
            <a:r>
              <a:rPr lang="en-US" sz="2000" dirty="0"/>
              <a:t>-Ingolstadt</a:t>
            </a:r>
          </a:p>
          <a:p>
            <a:pPr>
              <a:lnSpc>
                <a:spcPct val="150000"/>
              </a:lnSpc>
            </a:pPr>
            <a:r>
              <a:rPr lang="en-US" sz="2000" baseline="30000" dirty="0"/>
              <a:t>2</a:t>
            </a:r>
            <a:r>
              <a:rPr lang="en-US" sz="2000" dirty="0"/>
              <a:t>www.interreg-danube.eu/approved-projects/</a:t>
            </a:r>
            <a:r>
              <a:rPr lang="en-US" sz="2000" dirty="0" err="1"/>
              <a:t>danube</a:t>
            </a:r>
            <a:r>
              <a:rPr lang="en-US" sz="2000" dirty="0"/>
              <a:t>-floodplain</a:t>
            </a:r>
          </a:p>
          <a:p>
            <a:pPr>
              <a:lnSpc>
                <a:spcPct val="150000"/>
              </a:lnSpc>
            </a:pPr>
            <a:r>
              <a:rPr lang="en-US" sz="2000" dirty="0" smtClean="0"/>
              <a:t>November 7, 2019 </a:t>
            </a:r>
            <a:r>
              <a:rPr lang="en-US" sz="2000" dirty="0"/>
              <a:t>| </a:t>
            </a:r>
            <a:r>
              <a:rPr lang="en-US" sz="2000" dirty="0" smtClean="0"/>
              <a:t>Kiev, Ukraine</a:t>
            </a:r>
            <a:endParaRPr lang="en-US" sz="2000" dirty="0"/>
          </a:p>
        </p:txBody>
      </p:sp>
    </p:spTree>
    <p:extLst>
      <p:ext uri="{BB962C8B-B14F-4D97-AF65-F5344CB8AC3E}">
        <p14:creationId xmlns:p14="http://schemas.microsoft.com/office/powerpoint/2010/main" val="46849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10</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7" name="Rechteck 6"/>
          <p:cNvSpPr/>
          <p:nvPr/>
        </p:nvSpPr>
        <p:spPr>
          <a:xfrm>
            <a:off x="1" y="1722721"/>
            <a:ext cx="5738639" cy="1679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49995" y="1883956"/>
            <a:ext cx="4083396" cy="3328280"/>
          </a:xfrm>
          <a:prstGeom prst="rect">
            <a:avLst/>
          </a:prstGeom>
        </p:spPr>
      </p:pic>
      <p:pic>
        <p:nvPicPr>
          <p:cNvPr id="9" name="Grafik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226856" y="4301283"/>
            <a:ext cx="3702296" cy="1529528"/>
          </a:xfrm>
          <a:prstGeom prst="rect">
            <a:avLst/>
          </a:prstGeom>
        </p:spPr>
      </p:pic>
      <p:sp>
        <p:nvSpPr>
          <p:cNvPr id="10" name="Rechteck 9"/>
          <p:cNvSpPr/>
          <p:nvPr/>
        </p:nvSpPr>
        <p:spPr>
          <a:xfrm>
            <a:off x="7695114" y="2122169"/>
            <a:ext cx="1125359" cy="1073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71669" y="2270731"/>
            <a:ext cx="1058887" cy="81724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fontAlgn="t"/>
            <a:r>
              <a:rPr lang="en-US" sz="1400" b="1" dirty="0">
                <a:solidFill>
                  <a:schemeClr val="accent5"/>
                </a:solidFill>
              </a:rPr>
              <a:t>catchment scale </a:t>
            </a:r>
          </a:p>
          <a:p>
            <a:pPr fontAlgn="t"/>
            <a:r>
              <a:rPr lang="en-US" sz="1400" b="1" dirty="0">
                <a:solidFill>
                  <a:schemeClr val="accent5"/>
                </a:solidFill>
              </a:rPr>
              <a:t>(Danube)</a:t>
            </a:r>
            <a:endParaRPr lang="en-US" sz="1400" b="1" dirty="0">
              <a:solidFill>
                <a:schemeClr val="accent5"/>
              </a:solidFill>
              <a:latin typeface="Calibri" panose="020F0502020204030204" pitchFamily="34" charset="0"/>
            </a:endParaRPr>
          </a:p>
        </p:txBody>
      </p:sp>
      <p:sp>
        <p:nvSpPr>
          <p:cNvPr id="12" name="Abgerundetes Rechteck 11"/>
          <p:cNvSpPr/>
          <p:nvPr/>
        </p:nvSpPr>
        <p:spPr>
          <a:xfrm>
            <a:off x="7833262" y="5554841"/>
            <a:ext cx="1193030" cy="817245"/>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r" fontAlgn="t"/>
            <a:r>
              <a:rPr lang="en-US" sz="1400" b="1" dirty="0">
                <a:solidFill>
                  <a:schemeClr val="accent5"/>
                </a:solidFill>
              </a:rPr>
              <a:t>floodplain </a:t>
            </a:r>
          </a:p>
          <a:p>
            <a:pPr algn="r" fontAlgn="t"/>
            <a:r>
              <a:rPr lang="en-US" sz="1400" b="1" dirty="0">
                <a:solidFill>
                  <a:schemeClr val="accent5"/>
                </a:solidFill>
              </a:rPr>
              <a:t>scale </a:t>
            </a:r>
          </a:p>
          <a:p>
            <a:pPr algn="r" fontAlgn="t"/>
            <a:r>
              <a:rPr lang="en-US" sz="1400" b="1" dirty="0">
                <a:solidFill>
                  <a:schemeClr val="accent5"/>
                </a:solidFill>
                <a:latin typeface="Calibri" panose="020F0502020204030204" pitchFamily="34" charset="0"/>
              </a:rPr>
              <a:t>(pilot areas)</a:t>
            </a:r>
          </a:p>
        </p:txBody>
      </p:sp>
      <p:sp>
        <p:nvSpPr>
          <p:cNvPr id="13" name="Textfeld 12"/>
          <p:cNvSpPr txBox="1"/>
          <p:nvPr/>
        </p:nvSpPr>
        <p:spPr>
          <a:xfrm>
            <a:off x="4714228" y="3804743"/>
            <a:ext cx="68800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de-DE" b="1" dirty="0">
                <a:solidFill>
                  <a:schemeClr val="accent6">
                    <a:lumMod val="75000"/>
                  </a:schemeClr>
                </a:solidFill>
              </a:rPr>
              <a:t>WP 3</a:t>
            </a:r>
          </a:p>
        </p:txBody>
      </p:sp>
      <p:sp>
        <p:nvSpPr>
          <p:cNvPr id="14" name="Textfeld 13"/>
          <p:cNvSpPr txBox="1"/>
          <p:nvPr/>
        </p:nvSpPr>
        <p:spPr>
          <a:xfrm>
            <a:off x="8386346" y="2823959"/>
            <a:ext cx="6912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de-DE" b="1" dirty="0">
                <a:solidFill>
                  <a:schemeClr val="accent2">
                    <a:lumMod val="75000"/>
                  </a:schemeClr>
                </a:solidFill>
              </a:rPr>
              <a:t>WP 4</a:t>
            </a:r>
          </a:p>
        </p:txBody>
      </p:sp>
      <p:sp>
        <p:nvSpPr>
          <p:cNvPr id="15" name="Textfeld 14"/>
          <p:cNvSpPr txBox="1"/>
          <p:nvPr/>
        </p:nvSpPr>
        <p:spPr>
          <a:xfrm>
            <a:off x="1098753" y="5661982"/>
            <a:ext cx="69121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de-DE" b="1" dirty="0">
                <a:solidFill>
                  <a:schemeClr val="bg1">
                    <a:lumMod val="50000"/>
                  </a:schemeClr>
                </a:solidFill>
              </a:rPr>
              <a:t>WP 5</a:t>
            </a:r>
          </a:p>
        </p:txBody>
      </p:sp>
      <p:sp>
        <p:nvSpPr>
          <p:cNvPr id="16" name="Gebogener Pfeil 15"/>
          <p:cNvSpPr/>
          <p:nvPr/>
        </p:nvSpPr>
        <p:spPr>
          <a:xfrm rot="16362824">
            <a:off x="3224449" y="2428796"/>
            <a:ext cx="3600000" cy="3600000"/>
          </a:xfrm>
          <a:prstGeom prst="circularArrow">
            <a:avLst>
              <a:gd name="adj1" fmla="val 5775"/>
              <a:gd name="adj2" fmla="val 525817"/>
              <a:gd name="adj3" fmla="val 20370285"/>
              <a:gd name="adj4" fmla="val 285389"/>
              <a:gd name="adj5" fmla="val 5925"/>
            </a:avLst>
          </a:prstGeom>
          <a:ln w="12700"/>
          <a:effectLst>
            <a:outerShdw blurRad="50800" dist="508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grpSp>
        <p:nvGrpSpPr>
          <p:cNvPr id="17" name="Gruppieren 16"/>
          <p:cNvGrpSpPr/>
          <p:nvPr/>
        </p:nvGrpSpPr>
        <p:grpSpPr>
          <a:xfrm>
            <a:off x="3525477" y="1809247"/>
            <a:ext cx="1008526" cy="993710"/>
            <a:chOff x="3525477" y="86527"/>
            <a:chExt cx="1008526" cy="993710"/>
          </a:xfrm>
        </p:grpSpPr>
        <p:sp>
          <p:nvSpPr>
            <p:cNvPr id="18" name="Rechteck 17"/>
            <p:cNvSpPr/>
            <p:nvPr/>
          </p:nvSpPr>
          <p:spPr>
            <a:xfrm>
              <a:off x="3525477" y="86527"/>
              <a:ext cx="1008526" cy="692497"/>
            </a:xfrm>
            <a:prstGeom prst="rect">
              <a:avLst/>
            </a:prstGeom>
          </p:spPr>
          <p:txBody>
            <a:bodyPr wrap="square">
              <a:spAutoFit/>
            </a:bodyPr>
            <a:lstStyle/>
            <a:p>
              <a:pPr algn="ctr"/>
              <a:r>
                <a:rPr lang="en-US" sz="1300" b="1" dirty="0" smtClean="0">
                  <a:solidFill>
                    <a:schemeClr val="bg1">
                      <a:lumMod val="50000"/>
                    </a:schemeClr>
                  </a:solidFill>
                </a:rPr>
                <a:t>Danube Floodplain Roadmap</a:t>
              </a:r>
              <a:endParaRPr lang="en-US" sz="1300" b="1" dirty="0">
                <a:solidFill>
                  <a:schemeClr val="bg1">
                    <a:lumMod val="50000"/>
                  </a:schemeClr>
                </a:solidFill>
              </a:endParaRPr>
            </a:p>
          </p:txBody>
        </p:sp>
        <p:sp>
          <p:nvSpPr>
            <p:cNvPr id="19" name="Ellipse 18"/>
            <p:cNvSpPr/>
            <p:nvPr/>
          </p:nvSpPr>
          <p:spPr>
            <a:xfrm>
              <a:off x="4358334" y="1008237"/>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bg1">
                    <a:lumMod val="50000"/>
                  </a:schemeClr>
                </a:solidFill>
              </a:endParaRPr>
            </a:p>
          </p:txBody>
        </p:sp>
        <p:cxnSp>
          <p:nvCxnSpPr>
            <p:cNvPr id="20" name="Gerader Verbinder 19"/>
            <p:cNvCxnSpPr>
              <a:endCxn id="19" idx="1"/>
            </p:cNvCxnSpPr>
            <p:nvPr/>
          </p:nvCxnSpPr>
          <p:spPr>
            <a:xfrm>
              <a:off x="4211960" y="843558"/>
              <a:ext cx="156918" cy="175223"/>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21" name="Gruppieren 20"/>
          <p:cNvGrpSpPr/>
          <p:nvPr/>
        </p:nvGrpSpPr>
        <p:grpSpPr>
          <a:xfrm>
            <a:off x="2467588" y="5612597"/>
            <a:ext cx="1902146" cy="802969"/>
            <a:chOff x="2467588" y="3889877"/>
            <a:chExt cx="1902146" cy="802969"/>
          </a:xfrm>
        </p:grpSpPr>
        <p:sp>
          <p:nvSpPr>
            <p:cNvPr id="22" name="Rechteck 21"/>
            <p:cNvSpPr/>
            <p:nvPr/>
          </p:nvSpPr>
          <p:spPr>
            <a:xfrm>
              <a:off x="2467588" y="4200403"/>
              <a:ext cx="1882458" cy="492443"/>
            </a:xfrm>
            <a:prstGeom prst="rect">
              <a:avLst/>
            </a:prstGeom>
          </p:spPr>
          <p:txBody>
            <a:bodyPr wrap="square">
              <a:spAutoFit/>
            </a:bodyPr>
            <a:lstStyle/>
            <a:p>
              <a:pPr algn="r" fontAlgn="t"/>
              <a:r>
                <a:rPr lang="en-US" sz="1300" b="1" dirty="0">
                  <a:solidFill>
                    <a:schemeClr val="accent6">
                      <a:lumMod val="75000"/>
                    </a:schemeClr>
                  </a:solidFill>
                </a:rPr>
                <a:t>Prioritization of Potential Measures</a:t>
              </a:r>
              <a:endParaRPr lang="en-US" sz="1300" b="1" dirty="0">
                <a:solidFill>
                  <a:schemeClr val="accent6">
                    <a:lumMod val="75000"/>
                  </a:schemeClr>
                </a:solidFill>
                <a:latin typeface="Calibri" panose="020F0502020204030204" pitchFamily="34" charset="0"/>
              </a:endParaRPr>
            </a:p>
          </p:txBody>
        </p:sp>
        <p:sp>
          <p:nvSpPr>
            <p:cNvPr id="23" name="Ellipse 22"/>
            <p:cNvSpPr/>
            <p:nvPr/>
          </p:nvSpPr>
          <p:spPr>
            <a:xfrm>
              <a:off x="4297734" y="3889877"/>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accent6">
                    <a:lumMod val="75000"/>
                  </a:schemeClr>
                </a:solidFill>
              </a:endParaRPr>
            </a:p>
          </p:txBody>
        </p:sp>
        <p:cxnSp>
          <p:nvCxnSpPr>
            <p:cNvPr id="24" name="Gerader Verbinder 23"/>
            <p:cNvCxnSpPr>
              <a:stCxn id="23" idx="3"/>
            </p:cNvCxnSpPr>
            <p:nvPr/>
          </p:nvCxnSpPr>
          <p:spPr>
            <a:xfrm flipH="1">
              <a:off x="4157307" y="3951333"/>
              <a:ext cx="150971" cy="289411"/>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25" name="Gruppieren 24"/>
          <p:cNvGrpSpPr/>
          <p:nvPr/>
        </p:nvGrpSpPr>
        <p:grpSpPr>
          <a:xfrm>
            <a:off x="4069983" y="5040387"/>
            <a:ext cx="1874112" cy="809777"/>
            <a:chOff x="4069983" y="3317666"/>
            <a:chExt cx="1874112" cy="809777"/>
          </a:xfrm>
        </p:grpSpPr>
        <p:sp>
          <p:nvSpPr>
            <p:cNvPr id="26" name="Rechteck 25"/>
            <p:cNvSpPr/>
            <p:nvPr/>
          </p:nvSpPr>
          <p:spPr>
            <a:xfrm>
              <a:off x="4069983" y="3317666"/>
              <a:ext cx="1874112" cy="492443"/>
            </a:xfrm>
            <a:prstGeom prst="rect">
              <a:avLst/>
            </a:prstGeom>
          </p:spPr>
          <p:txBody>
            <a:bodyPr wrap="square">
              <a:spAutoFit/>
            </a:bodyPr>
            <a:lstStyle/>
            <a:p>
              <a:pPr algn="ctr" fontAlgn="t"/>
              <a:r>
                <a:rPr lang="en-US" sz="1300" b="1" dirty="0">
                  <a:solidFill>
                    <a:schemeClr val="accent6">
                      <a:lumMod val="75000"/>
                    </a:schemeClr>
                  </a:solidFill>
                </a:rPr>
                <a:t>Catchment Potential </a:t>
              </a:r>
              <a:r>
                <a:rPr lang="en-US" sz="1300" dirty="0">
                  <a:solidFill>
                    <a:schemeClr val="accent6">
                      <a:lumMod val="75000"/>
                    </a:schemeClr>
                  </a:solidFill>
                </a:rPr>
                <a:t>of Flood Protection </a:t>
              </a:r>
              <a:endParaRPr lang="en-US" sz="1300" b="1" dirty="0">
                <a:solidFill>
                  <a:schemeClr val="accent6">
                    <a:lumMod val="75000"/>
                  </a:schemeClr>
                </a:solidFill>
                <a:latin typeface="Calibri" panose="020F0502020204030204" pitchFamily="34" charset="0"/>
              </a:endParaRPr>
            </a:p>
          </p:txBody>
        </p:sp>
        <p:sp>
          <p:nvSpPr>
            <p:cNvPr id="27" name="Ellipse 26"/>
            <p:cNvSpPr/>
            <p:nvPr/>
          </p:nvSpPr>
          <p:spPr>
            <a:xfrm>
              <a:off x="4935039" y="4055443"/>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accent6">
                    <a:lumMod val="75000"/>
                  </a:schemeClr>
                </a:solidFill>
              </a:endParaRPr>
            </a:p>
          </p:txBody>
        </p:sp>
        <p:cxnSp>
          <p:nvCxnSpPr>
            <p:cNvPr id="28" name="Gerader Verbinder 27"/>
            <p:cNvCxnSpPr>
              <a:endCxn id="27" idx="0"/>
            </p:cNvCxnSpPr>
            <p:nvPr/>
          </p:nvCxnSpPr>
          <p:spPr>
            <a:xfrm flipH="1">
              <a:off x="4971039" y="3800699"/>
              <a:ext cx="28672" cy="254744"/>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29" name="Gruppieren 28"/>
          <p:cNvGrpSpPr/>
          <p:nvPr/>
        </p:nvGrpSpPr>
        <p:grpSpPr>
          <a:xfrm>
            <a:off x="570397" y="5255990"/>
            <a:ext cx="3326513" cy="577588"/>
            <a:chOff x="570396" y="3533269"/>
            <a:chExt cx="3326513" cy="577588"/>
          </a:xfrm>
        </p:grpSpPr>
        <p:sp>
          <p:nvSpPr>
            <p:cNvPr id="30" name="Rechteck 29"/>
            <p:cNvSpPr/>
            <p:nvPr/>
          </p:nvSpPr>
          <p:spPr>
            <a:xfrm>
              <a:off x="570396" y="3618414"/>
              <a:ext cx="3157605" cy="492443"/>
            </a:xfrm>
            <a:prstGeom prst="rect">
              <a:avLst/>
            </a:prstGeom>
          </p:spPr>
          <p:txBody>
            <a:bodyPr wrap="square">
              <a:spAutoFit/>
            </a:bodyPr>
            <a:lstStyle/>
            <a:p>
              <a:pPr algn="r"/>
              <a:r>
                <a:rPr lang="en-US" sz="1300" dirty="0" smtClean="0">
                  <a:solidFill>
                    <a:schemeClr val="bg1">
                      <a:lumMod val="50000"/>
                    </a:schemeClr>
                  </a:solidFill>
                </a:rPr>
                <a:t>Summary of </a:t>
              </a:r>
              <a:r>
                <a:rPr lang="en-US" sz="1300" b="1" dirty="0" smtClean="0">
                  <a:solidFill>
                    <a:schemeClr val="bg1">
                      <a:lumMod val="50000"/>
                    </a:schemeClr>
                  </a:solidFill>
                </a:rPr>
                <a:t>Floodplain Restoration </a:t>
              </a:r>
              <a:r>
                <a:rPr lang="en-US" sz="1300" dirty="0" smtClean="0">
                  <a:solidFill>
                    <a:schemeClr val="bg1">
                      <a:lumMod val="50000"/>
                    </a:schemeClr>
                  </a:solidFill>
                </a:rPr>
                <a:t>and Preservation </a:t>
              </a:r>
              <a:r>
                <a:rPr lang="en-US" sz="1300" b="1" dirty="0" smtClean="0">
                  <a:solidFill>
                    <a:schemeClr val="bg1">
                      <a:lumMod val="50000"/>
                    </a:schemeClr>
                  </a:solidFill>
                </a:rPr>
                <a:t>Approaches</a:t>
              </a:r>
              <a:endParaRPr lang="en-US" sz="1300" b="1" dirty="0">
                <a:solidFill>
                  <a:schemeClr val="bg1">
                    <a:lumMod val="50000"/>
                  </a:schemeClr>
                </a:solidFill>
              </a:endParaRPr>
            </a:p>
          </p:txBody>
        </p:sp>
        <p:sp>
          <p:nvSpPr>
            <p:cNvPr id="31" name="Ellipse 30"/>
            <p:cNvSpPr/>
            <p:nvPr/>
          </p:nvSpPr>
          <p:spPr>
            <a:xfrm>
              <a:off x="3824909" y="3533269"/>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bg1">
                    <a:lumMod val="50000"/>
                  </a:schemeClr>
                </a:solidFill>
              </a:endParaRPr>
            </a:p>
          </p:txBody>
        </p:sp>
        <p:cxnSp>
          <p:nvCxnSpPr>
            <p:cNvPr id="32" name="Gerader Verbinder 31"/>
            <p:cNvCxnSpPr>
              <a:endCxn id="31" idx="3"/>
            </p:cNvCxnSpPr>
            <p:nvPr/>
          </p:nvCxnSpPr>
          <p:spPr>
            <a:xfrm flipV="1">
              <a:off x="3708962" y="3594725"/>
              <a:ext cx="126491" cy="118127"/>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33" name="Gruppieren 32"/>
          <p:cNvGrpSpPr/>
          <p:nvPr/>
        </p:nvGrpSpPr>
        <p:grpSpPr>
          <a:xfrm>
            <a:off x="384159" y="4710773"/>
            <a:ext cx="3177319" cy="529313"/>
            <a:chOff x="384158" y="2988053"/>
            <a:chExt cx="3177319" cy="529313"/>
          </a:xfrm>
        </p:grpSpPr>
        <p:sp>
          <p:nvSpPr>
            <p:cNvPr id="34" name="Rechteck 33"/>
            <p:cNvSpPr/>
            <p:nvPr/>
          </p:nvSpPr>
          <p:spPr>
            <a:xfrm>
              <a:off x="384158" y="3024923"/>
              <a:ext cx="2957717" cy="492443"/>
            </a:xfrm>
            <a:prstGeom prst="rect">
              <a:avLst/>
            </a:prstGeom>
          </p:spPr>
          <p:txBody>
            <a:bodyPr wrap="square">
              <a:spAutoFit/>
            </a:bodyPr>
            <a:lstStyle/>
            <a:p>
              <a:pPr algn="r"/>
              <a:r>
                <a:rPr lang="en-US" sz="1300" b="1" dirty="0" smtClean="0">
                  <a:solidFill>
                    <a:schemeClr val="bg1">
                      <a:lumMod val="50000"/>
                    </a:schemeClr>
                  </a:solidFill>
                </a:rPr>
                <a:t>Floodplain Management Manual </a:t>
              </a:r>
              <a:r>
                <a:rPr lang="en-US" sz="1300" dirty="0" smtClean="0">
                  <a:solidFill>
                    <a:schemeClr val="bg1">
                      <a:lumMod val="50000"/>
                    </a:schemeClr>
                  </a:solidFill>
                </a:rPr>
                <a:t>for improving flood risk mitigation</a:t>
              </a:r>
              <a:endParaRPr lang="en-US" sz="1300" dirty="0">
                <a:solidFill>
                  <a:schemeClr val="bg1">
                    <a:lumMod val="50000"/>
                  </a:schemeClr>
                </a:solidFill>
              </a:endParaRPr>
            </a:p>
          </p:txBody>
        </p:sp>
        <p:sp>
          <p:nvSpPr>
            <p:cNvPr id="35" name="Ellipse 34"/>
            <p:cNvSpPr/>
            <p:nvPr/>
          </p:nvSpPr>
          <p:spPr>
            <a:xfrm>
              <a:off x="3489477" y="2988053"/>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bg1">
                    <a:lumMod val="50000"/>
                  </a:schemeClr>
                </a:solidFill>
              </a:endParaRPr>
            </a:p>
          </p:txBody>
        </p:sp>
        <p:cxnSp>
          <p:nvCxnSpPr>
            <p:cNvPr id="36" name="Gerader Verbinder 35"/>
            <p:cNvCxnSpPr>
              <a:stCxn id="35" idx="2"/>
            </p:cNvCxnSpPr>
            <p:nvPr/>
          </p:nvCxnSpPr>
          <p:spPr>
            <a:xfrm flipH="1">
              <a:off x="3302654" y="3024053"/>
              <a:ext cx="186823" cy="76259"/>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37" name="Gruppieren 36"/>
          <p:cNvGrpSpPr/>
          <p:nvPr/>
        </p:nvGrpSpPr>
        <p:grpSpPr>
          <a:xfrm>
            <a:off x="2347644" y="2522125"/>
            <a:ext cx="1492118" cy="704981"/>
            <a:chOff x="2347644" y="799404"/>
            <a:chExt cx="1492118" cy="704981"/>
          </a:xfrm>
        </p:grpSpPr>
        <p:sp>
          <p:nvSpPr>
            <p:cNvPr id="38" name="Rechteck 37"/>
            <p:cNvSpPr/>
            <p:nvPr/>
          </p:nvSpPr>
          <p:spPr>
            <a:xfrm>
              <a:off x="2347644" y="799404"/>
              <a:ext cx="1382012" cy="492443"/>
            </a:xfrm>
            <a:prstGeom prst="rect">
              <a:avLst/>
            </a:prstGeom>
          </p:spPr>
          <p:txBody>
            <a:bodyPr wrap="square">
              <a:spAutoFit/>
            </a:bodyPr>
            <a:lstStyle/>
            <a:p>
              <a:pPr algn="r"/>
              <a:r>
                <a:rPr lang="en-US" sz="1300" b="1" dirty="0" smtClean="0">
                  <a:solidFill>
                    <a:schemeClr val="bg1">
                      <a:lumMod val="50000"/>
                    </a:schemeClr>
                  </a:solidFill>
                </a:rPr>
                <a:t>Synthesis </a:t>
              </a:r>
              <a:r>
                <a:rPr lang="en-US" sz="1300" dirty="0" smtClean="0">
                  <a:solidFill>
                    <a:schemeClr val="bg1">
                      <a:lumMod val="50000"/>
                    </a:schemeClr>
                  </a:solidFill>
                </a:rPr>
                <a:t>on Project Findings</a:t>
              </a:r>
              <a:endParaRPr lang="en-US" sz="1300" dirty="0">
                <a:solidFill>
                  <a:schemeClr val="bg1">
                    <a:lumMod val="50000"/>
                  </a:schemeClr>
                </a:solidFill>
              </a:endParaRPr>
            </a:p>
          </p:txBody>
        </p:sp>
        <p:sp>
          <p:nvSpPr>
            <p:cNvPr id="39" name="Ellipse 38"/>
            <p:cNvSpPr/>
            <p:nvPr/>
          </p:nvSpPr>
          <p:spPr>
            <a:xfrm>
              <a:off x="3767762" y="1432385"/>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bg1">
                    <a:lumMod val="50000"/>
                  </a:schemeClr>
                </a:solidFill>
              </a:endParaRPr>
            </a:p>
          </p:txBody>
        </p:sp>
        <p:cxnSp>
          <p:nvCxnSpPr>
            <p:cNvPr id="40" name="Gerader Verbinder 39"/>
            <p:cNvCxnSpPr>
              <a:stCxn id="39" idx="1"/>
            </p:cNvCxnSpPr>
            <p:nvPr/>
          </p:nvCxnSpPr>
          <p:spPr>
            <a:xfrm flipH="1" flipV="1">
              <a:off x="3629148" y="1352271"/>
              <a:ext cx="149158" cy="90658"/>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41" name="Gruppieren 40"/>
          <p:cNvGrpSpPr/>
          <p:nvPr/>
        </p:nvGrpSpPr>
        <p:grpSpPr>
          <a:xfrm>
            <a:off x="6566858" y="3796002"/>
            <a:ext cx="1957674" cy="553998"/>
            <a:chOff x="6566857" y="2073282"/>
            <a:chExt cx="1957674" cy="553998"/>
          </a:xfrm>
        </p:grpSpPr>
        <p:sp>
          <p:nvSpPr>
            <p:cNvPr id="42" name="Rechteck 41"/>
            <p:cNvSpPr/>
            <p:nvPr/>
          </p:nvSpPr>
          <p:spPr>
            <a:xfrm>
              <a:off x="6832290" y="2073282"/>
              <a:ext cx="1692241" cy="553998"/>
            </a:xfrm>
            <a:prstGeom prst="rect">
              <a:avLst/>
            </a:prstGeom>
          </p:spPr>
          <p:txBody>
            <a:bodyPr wrap="square">
              <a:spAutoFit/>
            </a:bodyPr>
            <a:lstStyle/>
            <a:p>
              <a:r>
                <a:rPr lang="en-US" sz="1500" b="1" dirty="0" smtClean="0">
                  <a:solidFill>
                    <a:schemeClr val="accent2"/>
                  </a:solidFill>
                </a:rPr>
                <a:t>Upscaling Study </a:t>
              </a:r>
              <a:r>
                <a:rPr lang="en-US" sz="1500" dirty="0" smtClean="0">
                  <a:solidFill>
                    <a:schemeClr val="accent2"/>
                  </a:solidFill>
                </a:rPr>
                <a:t>of Hydraulic Impacts</a:t>
              </a:r>
              <a:endParaRPr lang="en-US" sz="1500" dirty="0">
                <a:solidFill>
                  <a:schemeClr val="accent2"/>
                </a:solidFill>
              </a:endParaRPr>
            </a:p>
          </p:txBody>
        </p:sp>
        <p:sp>
          <p:nvSpPr>
            <p:cNvPr id="43" name="Ellipse 42"/>
            <p:cNvSpPr/>
            <p:nvPr/>
          </p:nvSpPr>
          <p:spPr>
            <a:xfrm>
              <a:off x="6566857" y="2288649"/>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500">
                <a:solidFill>
                  <a:schemeClr val="accent2"/>
                </a:solidFill>
              </a:endParaRPr>
            </a:p>
          </p:txBody>
        </p:sp>
        <p:cxnSp>
          <p:nvCxnSpPr>
            <p:cNvPr id="44" name="Gerader Verbinder 43"/>
            <p:cNvCxnSpPr/>
            <p:nvPr/>
          </p:nvCxnSpPr>
          <p:spPr>
            <a:xfrm flipV="1">
              <a:off x="6634900" y="2305054"/>
              <a:ext cx="165391" cy="18000"/>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45" name="Gruppieren 44"/>
          <p:cNvGrpSpPr/>
          <p:nvPr/>
        </p:nvGrpSpPr>
        <p:grpSpPr>
          <a:xfrm>
            <a:off x="6451965" y="3177708"/>
            <a:ext cx="2113506" cy="553998"/>
            <a:chOff x="6451965" y="1454988"/>
            <a:chExt cx="2113506" cy="553998"/>
          </a:xfrm>
        </p:grpSpPr>
        <p:sp>
          <p:nvSpPr>
            <p:cNvPr id="46" name="Rechteck 45"/>
            <p:cNvSpPr/>
            <p:nvPr/>
          </p:nvSpPr>
          <p:spPr>
            <a:xfrm>
              <a:off x="6712614" y="1454988"/>
              <a:ext cx="1852857" cy="553998"/>
            </a:xfrm>
            <a:prstGeom prst="rect">
              <a:avLst/>
            </a:prstGeom>
          </p:spPr>
          <p:txBody>
            <a:bodyPr wrap="square">
              <a:spAutoFit/>
            </a:bodyPr>
            <a:lstStyle/>
            <a:p>
              <a:r>
                <a:rPr lang="en-US" sz="1500" b="1" dirty="0" smtClean="0">
                  <a:solidFill>
                    <a:schemeClr val="accent2"/>
                  </a:solidFill>
                </a:rPr>
                <a:t>Cost-Benefit Analysis </a:t>
              </a:r>
              <a:r>
                <a:rPr lang="en-US" sz="1500" dirty="0" smtClean="0">
                  <a:solidFill>
                    <a:schemeClr val="accent2"/>
                  </a:solidFill>
                </a:rPr>
                <a:t>Integrating ESS</a:t>
              </a:r>
              <a:endParaRPr lang="en-US" sz="1500" dirty="0">
                <a:solidFill>
                  <a:schemeClr val="accent2"/>
                </a:solidFill>
              </a:endParaRPr>
            </a:p>
          </p:txBody>
        </p:sp>
        <p:sp>
          <p:nvSpPr>
            <p:cNvPr id="47" name="Ellipse 46"/>
            <p:cNvSpPr/>
            <p:nvPr/>
          </p:nvSpPr>
          <p:spPr>
            <a:xfrm>
              <a:off x="6451965" y="1829502"/>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500">
                <a:solidFill>
                  <a:schemeClr val="accent2"/>
                </a:solidFill>
              </a:endParaRPr>
            </a:p>
          </p:txBody>
        </p:sp>
        <p:cxnSp>
          <p:nvCxnSpPr>
            <p:cNvPr id="48" name="Gerader Verbinder 47"/>
            <p:cNvCxnSpPr>
              <a:stCxn id="47" idx="7"/>
            </p:cNvCxnSpPr>
            <p:nvPr/>
          </p:nvCxnSpPr>
          <p:spPr>
            <a:xfrm flipV="1">
              <a:off x="6513421" y="1739639"/>
              <a:ext cx="186239" cy="100407"/>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49" name="Gruppieren 48"/>
          <p:cNvGrpSpPr/>
          <p:nvPr/>
        </p:nvGrpSpPr>
        <p:grpSpPr>
          <a:xfrm>
            <a:off x="4810186" y="5718300"/>
            <a:ext cx="2267818" cy="704218"/>
            <a:chOff x="4810186" y="3995579"/>
            <a:chExt cx="2267818" cy="704218"/>
          </a:xfrm>
        </p:grpSpPr>
        <p:sp>
          <p:nvSpPr>
            <p:cNvPr id="50" name="Rechteck 49"/>
            <p:cNvSpPr/>
            <p:nvPr/>
          </p:nvSpPr>
          <p:spPr>
            <a:xfrm>
              <a:off x="4810186" y="4207354"/>
              <a:ext cx="2267818" cy="492443"/>
            </a:xfrm>
            <a:prstGeom prst="rect">
              <a:avLst/>
            </a:prstGeom>
          </p:spPr>
          <p:txBody>
            <a:bodyPr wrap="square">
              <a:spAutoFit/>
            </a:bodyPr>
            <a:lstStyle/>
            <a:p>
              <a:pPr algn="ctr"/>
              <a:r>
                <a:rPr lang="en-US" sz="1300" dirty="0" smtClean="0">
                  <a:solidFill>
                    <a:schemeClr val="accent6">
                      <a:lumMod val="75000"/>
                    </a:schemeClr>
                  </a:solidFill>
                </a:rPr>
                <a:t>General </a:t>
              </a:r>
              <a:r>
                <a:rPr lang="en-US" sz="1300" b="1" dirty="0" smtClean="0">
                  <a:solidFill>
                    <a:schemeClr val="accent6">
                      <a:lumMod val="75000"/>
                    </a:schemeClr>
                  </a:solidFill>
                </a:rPr>
                <a:t>Floodplain Evaluation Tool</a:t>
              </a:r>
              <a:endParaRPr lang="en-US" sz="1300" b="1" dirty="0">
                <a:solidFill>
                  <a:schemeClr val="accent6">
                    <a:lumMod val="75000"/>
                  </a:schemeClr>
                </a:solidFill>
              </a:endParaRPr>
            </a:p>
          </p:txBody>
        </p:sp>
        <p:sp>
          <p:nvSpPr>
            <p:cNvPr id="51" name="Ellipse 50"/>
            <p:cNvSpPr/>
            <p:nvPr/>
          </p:nvSpPr>
          <p:spPr>
            <a:xfrm>
              <a:off x="5484488" y="3995579"/>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accent6">
                    <a:lumMod val="75000"/>
                  </a:schemeClr>
                </a:solidFill>
              </a:endParaRPr>
            </a:p>
          </p:txBody>
        </p:sp>
        <p:cxnSp>
          <p:nvCxnSpPr>
            <p:cNvPr id="52" name="Gerader Verbinder 51"/>
            <p:cNvCxnSpPr/>
            <p:nvPr/>
          </p:nvCxnSpPr>
          <p:spPr>
            <a:xfrm flipH="1" flipV="1">
              <a:off x="5533937" y="4060744"/>
              <a:ext cx="72000" cy="180000"/>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53" name="Gruppieren 52"/>
          <p:cNvGrpSpPr/>
          <p:nvPr/>
        </p:nvGrpSpPr>
        <p:grpSpPr>
          <a:xfrm>
            <a:off x="6153511" y="2506627"/>
            <a:ext cx="2677131" cy="671639"/>
            <a:chOff x="6153511" y="783906"/>
            <a:chExt cx="2677131" cy="671639"/>
          </a:xfrm>
        </p:grpSpPr>
        <p:sp>
          <p:nvSpPr>
            <p:cNvPr id="54" name="Rechteck 53"/>
            <p:cNvSpPr/>
            <p:nvPr/>
          </p:nvSpPr>
          <p:spPr>
            <a:xfrm>
              <a:off x="6331978" y="783906"/>
              <a:ext cx="2498664" cy="553998"/>
            </a:xfrm>
            <a:prstGeom prst="rect">
              <a:avLst/>
            </a:prstGeom>
          </p:spPr>
          <p:txBody>
            <a:bodyPr wrap="square">
              <a:spAutoFit/>
            </a:bodyPr>
            <a:lstStyle/>
            <a:p>
              <a:r>
                <a:rPr lang="en-US" sz="1500" dirty="0" smtClean="0">
                  <a:solidFill>
                    <a:schemeClr val="accent2"/>
                  </a:solidFill>
                </a:rPr>
                <a:t>Assessment of </a:t>
              </a:r>
              <a:r>
                <a:rPr lang="en-US" sz="1500" b="1" dirty="0" smtClean="0">
                  <a:solidFill>
                    <a:schemeClr val="accent2"/>
                  </a:solidFill>
                </a:rPr>
                <a:t>Stakeholders, ESS and Biodiversity</a:t>
              </a:r>
              <a:endParaRPr lang="en-US" sz="1500" b="1" dirty="0">
                <a:solidFill>
                  <a:schemeClr val="accent2"/>
                </a:solidFill>
              </a:endParaRPr>
            </a:p>
          </p:txBody>
        </p:sp>
        <p:sp>
          <p:nvSpPr>
            <p:cNvPr id="55" name="Ellipse 54"/>
            <p:cNvSpPr/>
            <p:nvPr/>
          </p:nvSpPr>
          <p:spPr>
            <a:xfrm>
              <a:off x="6153511" y="1383545"/>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500">
                <a:solidFill>
                  <a:schemeClr val="accent2"/>
                </a:solidFill>
              </a:endParaRPr>
            </a:p>
          </p:txBody>
        </p:sp>
        <p:cxnSp>
          <p:nvCxnSpPr>
            <p:cNvPr id="56" name="Gerader Verbinder 55"/>
            <p:cNvCxnSpPr>
              <a:stCxn id="55" idx="7"/>
            </p:cNvCxnSpPr>
            <p:nvPr/>
          </p:nvCxnSpPr>
          <p:spPr>
            <a:xfrm flipV="1">
              <a:off x="6214967" y="1276116"/>
              <a:ext cx="115371" cy="117973"/>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57" name="Gruppieren 56"/>
          <p:cNvGrpSpPr/>
          <p:nvPr/>
        </p:nvGrpSpPr>
        <p:grpSpPr>
          <a:xfrm>
            <a:off x="5738639" y="1993681"/>
            <a:ext cx="2347541" cy="865985"/>
            <a:chOff x="5738639" y="270961"/>
            <a:chExt cx="2347541" cy="865985"/>
          </a:xfrm>
        </p:grpSpPr>
        <p:sp>
          <p:nvSpPr>
            <p:cNvPr id="58" name="Rechteck 57"/>
            <p:cNvSpPr/>
            <p:nvPr/>
          </p:nvSpPr>
          <p:spPr>
            <a:xfrm>
              <a:off x="5786020" y="270961"/>
              <a:ext cx="2300160" cy="553998"/>
            </a:xfrm>
            <a:prstGeom prst="rect">
              <a:avLst/>
            </a:prstGeom>
          </p:spPr>
          <p:txBody>
            <a:bodyPr wrap="square">
              <a:spAutoFit/>
            </a:bodyPr>
            <a:lstStyle/>
            <a:p>
              <a:r>
                <a:rPr lang="en-US" sz="1500" b="1" dirty="0" smtClean="0">
                  <a:solidFill>
                    <a:schemeClr val="accent2"/>
                  </a:solidFill>
                </a:rPr>
                <a:t>Flood Protection Potential </a:t>
              </a:r>
              <a:r>
                <a:rPr lang="en-US" sz="1500" dirty="0" smtClean="0">
                  <a:solidFill>
                    <a:schemeClr val="accent2"/>
                  </a:solidFill>
                </a:rPr>
                <a:t>of Local Measures</a:t>
              </a:r>
              <a:endParaRPr lang="en-US" sz="1500" dirty="0">
                <a:solidFill>
                  <a:schemeClr val="accent2"/>
                </a:solidFill>
              </a:endParaRPr>
            </a:p>
          </p:txBody>
        </p:sp>
        <p:sp>
          <p:nvSpPr>
            <p:cNvPr id="59" name="Ellipse 58"/>
            <p:cNvSpPr/>
            <p:nvPr/>
          </p:nvSpPr>
          <p:spPr>
            <a:xfrm>
              <a:off x="5738639" y="1064946"/>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500">
                <a:solidFill>
                  <a:schemeClr val="accent2"/>
                </a:solidFill>
              </a:endParaRPr>
            </a:p>
          </p:txBody>
        </p:sp>
        <p:cxnSp>
          <p:nvCxnSpPr>
            <p:cNvPr id="60" name="Gerader Verbinder 59"/>
            <p:cNvCxnSpPr>
              <a:stCxn id="59" idx="7"/>
            </p:cNvCxnSpPr>
            <p:nvPr/>
          </p:nvCxnSpPr>
          <p:spPr>
            <a:xfrm flipV="1">
              <a:off x="5800095" y="822754"/>
              <a:ext cx="144000" cy="252736"/>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grpSp>
        <p:nvGrpSpPr>
          <p:cNvPr id="61" name="Gruppieren 60"/>
          <p:cNvGrpSpPr/>
          <p:nvPr/>
        </p:nvGrpSpPr>
        <p:grpSpPr>
          <a:xfrm>
            <a:off x="4669556" y="2640063"/>
            <a:ext cx="1140595" cy="944996"/>
            <a:chOff x="4669555" y="917342"/>
            <a:chExt cx="1140595" cy="944996"/>
          </a:xfrm>
        </p:grpSpPr>
        <p:sp>
          <p:nvSpPr>
            <p:cNvPr id="62" name="Rechteck 61"/>
            <p:cNvSpPr/>
            <p:nvPr/>
          </p:nvSpPr>
          <p:spPr>
            <a:xfrm>
              <a:off x="4669555" y="1169841"/>
              <a:ext cx="1140595" cy="692497"/>
            </a:xfrm>
            <a:prstGeom prst="rect">
              <a:avLst/>
            </a:prstGeom>
          </p:spPr>
          <p:txBody>
            <a:bodyPr wrap="square">
              <a:spAutoFit/>
            </a:bodyPr>
            <a:lstStyle/>
            <a:p>
              <a:pPr algn="ctr" fontAlgn="t"/>
              <a:r>
                <a:rPr lang="en-US" sz="1300" b="1" dirty="0">
                  <a:solidFill>
                    <a:schemeClr val="accent6">
                      <a:lumMod val="75000"/>
                    </a:schemeClr>
                  </a:solidFill>
                </a:rPr>
                <a:t>Mapping</a:t>
              </a:r>
              <a:r>
                <a:rPr lang="en-US" sz="1300" dirty="0">
                  <a:solidFill>
                    <a:schemeClr val="accent6">
                      <a:lumMod val="75000"/>
                    </a:schemeClr>
                  </a:solidFill>
                </a:rPr>
                <a:t> of </a:t>
              </a:r>
            </a:p>
            <a:p>
              <a:pPr algn="ctr" fontAlgn="t"/>
              <a:r>
                <a:rPr lang="en-US" sz="1300" dirty="0">
                  <a:solidFill>
                    <a:schemeClr val="accent6">
                      <a:lumMod val="75000"/>
                    </a:schemeClr>
                  </a:solidFill>
                </a:rPr>
                <a:t>Potential </a:t>
              </a:r>
            </a:p>
            <a:p>
              <a:pPr algn="ctr" fontAlgn="t"/>
              <a:r>
                <a:rPr lang="en-US" sz="1300" dirty="0">
                  <a:solidFill>
                    <a:schemeClr val="accent6">
                      <a:lumMod val="75000"/>
                    </a:schemeClr>
                  </a:solidFill>
                </a:rPr>
                <a:t>Floodplains</a:t>
              </a:r>
              <a:endParaRPr lang="en-US" sz="1300" b="1" dirty="0">
                <a:solidFill>
                  <a:schemeClr val="accent6">
                    <a:lumMod val="75000"/>
                  </a:schemeClr>
                </a:solidFill>
                <a:latin typeface="Calibri" panose="020F0502020204030204" pitchFamily="34" charset="0"/>
              </a:endParaRPr>
            </a:p>
          </p:txBody>
        </p:sp>
        <p:sp>
          <p:nvSpPr>
            <p:cNvPr id="63" name="Ellipse 62"/>
            <p:cNvSpPr/>
            <p:nvPr/>
          </p:nvSpPr>
          <p:spPr>
            <a:xfrm>
              <a:off x="5299855" y="917342"/>
              <a:ext cx="72000" cy="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1300">
                <a:solidFill>
                  <a:schemeClr val="accent6">
                    <a:lumMod val="75000"/>
                  </a:schemeClr>
                </a:solidFill>
              </a:endParaRPr>
            </a:p>
          </p:txBody>
        </p:sp>
        <p:cxnSp>
          <p:nvCxnSpPr>
            <p:cNvPr id="64" name="Gerader Verbinder 63"/>
            <p:cNvCxnSpPr>
              <a:stCxn id="62" idx="0"/>
              <a:endCxn id="63" idx="3"/>
            </p:cNvCxnSpPr>
            <p:nvPr/>
          </p:nvCxnSpPr>
          <p:spPr>
            <a:xfrm flipV="1">
              <a:off x="5239853" y="978798"/>
              <a:ext cx="70546" cy="191043"/>
            </a:xfrm>
            <a:prstGeom prst="line">
              <a:avLst/>
            </a:prstGeom>
            <a:effectLst>
              <a:outerShdw blurRad="50800" dist="25400" dir="5400000" sx="99000" sy="99000" algn="t" rotWithShape="0">
                <a:prstClr val="black">
                  <a:alpha val="56000"/>
                </a:prstClr>
              </a:outerShdw>
            </a:effectLst>
          </p:spPr>
          <p:style>
            <a:lnRef idx="2">
              <a:schemeClr val="accent5"/>
            </a:lnRef>
            <a:fillRef idx="0">
              <a:schemeClr val="accent5"/>
            </a:fillRef>
            <a:effectRef idx="1">
              <a:schemeClr val="accent5"/>
            </a:effectRef>
            <a:fontRef idx="minor">
              <a:schemeClr val="tx1"/>
            </a:fontRef>
          </p:style>
        </p:cxnSp>
      </p:grpSp>
      <p:pic>
        <p:nvPicPr>
          <p:cNvPr id="65" name="Grafik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44" y="2513089"/>
            <a:ext cx="479395" cy="479395"/>
          </a:xfrm>
          <a:prstGeom prst="rect">
            <a:avLst/>
          </a:prstGeom>
        </p:spPr>
      </p:pic>
      <p:pic>
        <p:nvPicPr>
          <p:cNvPr id="66" name="Grafik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7794" y="5268722"/>
            <a:ext cx="479395" cy="479395"/>
          </a:xfrm>
          <a:prstGeom prst="rect">
            <a:avLst/>
          </a:prstGeom>
        </p:spPr>
      </p:pic>
      <p:pic>
        <p:nvPicPr>
          <p:cNvPr id="67" name="Grafik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020" y="5289262"/>
            <a:ext cx="479395" cy="479395"/>
          </a:xfrm>
          <a:prstGeom prst="rect">
            <a:avLst/>
          </a:prstGeom>
        </p:spPr>
      </p:pic>
      <p:pic>
        <p:nvPicPr>
          <p:cNvPr id="68" name="Grafik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40" y="6212248"/>
            <a:ext cx="479395" cy="479395"/>
          </a:xfrm>
          <a:prstGeom prst="rect">
            <a:avLst/>
          </a:prstGeom>
        </p:spPr>
      </p:pic>
      <p:sp>
        <p:nvSpPr>
          <p:cNvPr id="69" name="Rechteck 68"/>
          <p:cNvSpPr/>
          <p:nvPr/>
        </p:nvSpPr>
        <p:spPr>
          <a:xfrm>
            <a:off x="570397" y="6298056"/>
            <a:ext cx="1639403" cy="307777"/>
          </a:xfrm>
          <a:prstGeom prst="rect">
            <a:avLst/>
          </a:prstGeom>
        </p:spPr>
        <p:txBody>
          <a:bodyPr wrap="square">
            <a:spAutoFit/>
          </a:bodyPr>
          <a:lstStyle/>
          <a:p>
            <a:pPr fontAlgn="t"/>
            <a:r>
              <a:rPr lang="en-US" sz="1400" b="1" dirty="0" smtClean="0">
                <a:solidFill>
                  <a:srgbClr val="C00000"/>
                </a:solidFill>
              </a:rPr>
              <a:t>Link to other WP</a:t>
            </a:r>
            <a:endParaRPr lang="en-US" sz="1400" b="1" dirty="0">
              <a:solidFill>
                <a:srgbClr val="C00000"/>
              </a:solidFill>
              <a:latin typeface="Calibri" panose="020F0502020204030204" pitchFamily="34" charset="0"/>
            </a:endParaRPr>
          </a:p>
        </p:txBody>
      </p:sp>
      <p:sp>
        <p:nvSpPr>
          <p:cNvPr id="70" name="Halbbogen 69"/>
          <p:cNvSpPr/>
          <p:nvPr/>
        </p:nvSpPr>
        <p:spPr>
          <a:xfrm>
            <a:off x="1017316" y="770020"/>
            <a:ext cx="7232150" cy="1313605"/>
          </a:xfrm>
          <a:prstGeom prst="blockArc">
            <a:avLst/>
          </a:prstGeom>
          <a:solidFill>
            <a:srgbClr val="E2A8D3"/>
          </a:solidFill>
          <a:ln>
            <a:solidFill>
              <a:srgbClr val="911D7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20000"/>
                  <a:lumOff val="80000"/>
                </a:schemeClr>
              </a:solidFill>
            </a:endParaRPr>
          </a:p>
        </p:txBody>
      </p:sp>
      <p:sp>
        <p:nvSpPr>
          <p:cNvPr id="71" name="Halbbogen 70"/>
          <p:cNvSpPr/>
          <p:nvPr/>
        </p:nvSpPr>
        <p:spPr>
          <a:xfrm>
            <a:off x="1044963" y="1266473"/>
            <a:ext cx="7232150" cy="1301692"/>
          </a:xfrm>
          <a:prstGeom prst="blockArc">
            <a:avLst/>
          </a:prstGeom>
          <a:solidFill>
            <a:schemeClr val="accent4">
              <a:lumMod val="20000"/>
              <a:lumOff val="80000"/>
            </a:schemeClr>
          </a:solidFill>
          <a:ln>
            <a:solidFill>
              <a:schemeClr val="accent4">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20000"/>
                  <a:lumOff val="80000"/>
                </a:schemeClr>
              </a:solidFill>
            </a:endParaRPr>
          </a:p>
        </p:txBody>
      </p:sp>
      <p:sp>
        <p:nvSpPr>
          <p:cNvPr id="72" name="Textfeld 71"/>
          <p:cNvSpPr txBox="1"/>
          <p:nvPr/>
        </p:nvSpPr>
        <p:spPr>
          <a:xfrm>
            <a:off x="2979861" y="1262989"/>
            <a:ext cx="3307059" cy="3693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de-DE" b="1" dirty="0">
                <a:solidFill>
                  <a:schemeClr val="accent4">
                    <a:lumMod val="75000"/>
                  </a:schemeClr>
                </a:solidFill>
              </a:rPr>
              <a:t>WP </a:t>
            </a:r>
            <a:r>
              <a:rPr lang="de-DE" b="1" dirty="0" smtClean="0">
                <a:solidFill>
                  <a:schemeClr val="accent4">
                    <a:lumMod val="75000"/>
                  </a:schemeClr>
                </a:solidFill>
              </a:rPr>
              <a:t>2: Communication Activities</a:t>
            </a:r>
            <a:endParaRPr lang="de-DE" b="1" dirty="0">
              <a:solidFill>
                <a:schemeClr val="accent4">
                  <a:lumMod val="75000"/>
                </a:schemeClr>
              </a:solidFill>
            </a:endParaRPr>
          </a:p>
        </p:txBody>
      </p:sp>
      <p:sp>
        <p:nvSpPr>
          <p:cNvPr id="73" name="Textfeld 72"/>
          <p:cNvSpPr txBox="1"/>
          <p:nvPr/>
        </p:nvSpPr>
        <p:spPr>
          <a:xfrm>
            <a:off x="3060698" y="787210"/>
            <a:ext cx="2814168" cy="3693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de-DE" b="1" dirty="0">
                <a:solidFill>
                  <a:srgbClr val="911D70"/>
                </a:solidFill>
              </a:rPr>
              <a:t>WP </a:t>
            </a:r>
            <a:r>
              <a:rPr lang="de-DE" b="1" dirty="0" smtClean="0">
                <a:solidFill>
                  <a:srgbClr val="911D70"/>
                </a:solidFill>
              </a:rPr>
              <a:t>1: Project Management</a:t>
            </a:r>
            <a:endParaRPr lang="de-DE" b="1" dirty="0">
              <a:solidFill>
                <a:srgbClr val="911D70"/>
              </a:solidFill>
            </a:endParaRPr>
          </a:p>
        </p:txBody>
      </p:sp>
    </p:spTree>
    <p:extLst>
      <p:ext uri="{BB962C8B-B14F-4D97-AF65-F5344CB8AC3E}">
        <p14:creationId xmlns:p14="http://schemas.microsoft.com/office/powerpoint/2010/main" val="183379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11</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a:xfrm>
            <a:off x="628650" y="775344"/>
            <a:ext cx="8261350" cy="887507"/>
          </a:xfrm>
        </p:spPr>
        <p:txBody>
          <a:bodyPr>
            <a:noAutofit/>
          </a:bodyPr>
          <a:lstStyle/>
          <a:p>
            <a:r>
              <a:rPr lang="en-US" sz="3200" dirty="0" smtClean="0"/>
              <a:t>German contributions – mainly work package 4</a:t>
            </a:r>
            <a:endParaRPr lang="en-US" sz="3200" dirty="0"/>
          </a:p>
        </p:txBody>
      </p:sp>
      <p:graphicFrame>
        <p:nvGraphicFramePr>
          <p:cNvPr id="8" name="Inhaltsplatzhalter 2"/>
          <p:cNvGraphicFramePr>
            <a:graphicFrameLocks/>
          </p:cNvGraphicFramePr>
          <p:nvPr>
            <p:extLst>
              <p:ext uri="{D42A27DB-BD31-4B8C-83A1-F6EECF244321}">
                <p14:modId xmlns:p14="http://schemas.microsoft.com/office/powerpoint/2010/main" val="3498017642"/>
              </p:ext>
            </p:extLst>
          </p:nvPr>
        </p:nvGraphicFramePr>
        <p:xfrm>
          <a:off x="703878" y="1555351"/>
          <a:ext cx="2914650" cy="5052060"/>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val="79332228"/>
                    </a:ext>
                  </a:extLst>
                </a:gridCol>
              </a:tblGrid>
              <a:tr h="274320">
                <a:tc>
                  <a:txBody>
                    <a:bodyPr/>
                    <a:lstStyle/>
                    <a:p>
                      <a:pPr algn="ctr"/>
                      <a:r>
                        <a:rPr lang="de-DE" sz="1600" dirty="0" smtClean="0">
                          <a:solidFill>
                            <a:schemeClr val="tx1"/>
                          </a:solidFill>
                        </a:rPr>
                        <a:t>Activities</a:t>
                      </a:r>
                      <a:endParaRPr lang="de-DE" sz="1600" dirty="0">
                        <a:solidFill>
                          <a:schemeClr val="tx1"/>
                        </a:solidFill>
                      </a:endParaRPr>
                    </a:p>
                  </a:txBody>
                  <a:tcPr marL="68580" marR="68580" marT="34290" marB="34290">
                    <a:solidFill>
                      <a:schemeClr val="bg1"/>
                    </a:solidFill>
                  </a:tcPr>
                </a:tc>
                <a:extLst>
                  <a:ext uri="{0D108BD9-81ED-4DB2-BD59-A6C34878D82A}">
                    <a16:rowId xmlns:a16="http://schemas.microsoft.com/office/drawing/2014/main" val="2184749451"/>
                  </a:ext>
                </a:extLst>
              </a:tr>
              <a:tr h="891540">
                <a:tc>
                  <a:txBody>
                    <a:bodyPr/>
                    <a:lstStyle/>
                    <a:p>
                      <a:pPr marL="0" indent="0">
                        <a:lnSpc>
                          <a:spcPct val="100000"/>
                        </a:lnSpc>
                        <a:buNone/>
                      </a:pPr>
                      <a:r>
                        <a:rPr lang="en-US" sz="1600" dirty="0" smtClean="0"/>
                        <a:t>4.1   </a:t>
                      </a:r>
                      <a:r>
                        <a:rPr lang="en-US" sz="1600" i="1" dirty="0" smtClean="0"/>
                        <a:t>TUM / NIHWM</a:t>
                      </a:r>
                    </a:p>
                    <a:p>
                      <a:pPr marL="0" indent="0">
                        <a:lnSpc>
                          <a:spcPct val="100000"/>
                        </a:lnSpc>
                        <a:spcBef>
                          <a:spcPts val="0"/>
                        </a:spcBef>
                        <a:spcAft>
                          <a:spcPts val="600"/>
                        </a:spcAft>
                        <a:buNone/>
                      </a:pPr>
                      <a:r>
                        <a:rPr lang="en-US" sz="1600" dirty="0" smtClean="0"/>
                        <a:t>Assessment of </a:t>
                      </a:r>
                      <a:r>
                        <a:rPr lang="en-US" sz="1600" b="1" dirty="0" smtClean="0"/>
                        <a:t>Flood Protection Impact </a:t>
                      </a:r>
                      <a:r>
                        <a:rPr lang="en-US" sz="1600" dirty="0" smtClean="0"/>
                        <a:t>of Floodplain Restoration Measures</a:t>
                      </a:r>
                    </a:p>
                  </a:txBody>
                  <a:tcPr marL="68580" marR="68580" marT="34290" marB="34290">
                    <a:solidFill>
                      <a:schemeClr val="accent1"/>
                    </a:solidFill>
                  </a:tcPr>
                </a:tc>
                <a:extLst>
                  <a:ext uri="{0D108BD9-81ED-4DB2-BD59-A6C34878D82A}">
                    <a16:rowId xmlns:a16="http://schemas.microsoft.com/office/drawing/2014/main" val="641469405"/>
                  </a:ext>
                </a:extLst>
              </a:tr>
              <a:tr h="891540">
                <a:tc>
                  <a:txBody>
                    <a:bodyPr/>
                    <a:lstStyle/>
                    <a:p>
                      <a:pPr marL="0" indent="0">
                        <a:lnSpc>
                          <a:spcPct val="100000"/>
                        </a:lnSpc>
                        <a:buNone/>
                      </a:pPr>
                      <a:r>
                        <a:rPr lang="en-US" sz="1600" dirty="0" smtClean="0"/>
                        <a:t>4.2   </a:t>
                      </a:r>
                      <a:r>
                        <a:rPr lang="en-US" sz="1600" i="1" dirty="0" smtClean="0"/>
                        <a:t>CUEI / TUM</a:t>
                      </a:r>
                    </a:p>
                    <a:p>
                      <a:pPr marL="0" indent="0">
                        <a:lnSpc>
                          <a:spcPct val="100000"/>
                        </a:lnSpc>
                        <a:spcBef>
                          <a:spcPts val="0"/>
                        </a:spcBef>
                        <a:spcAft>
                          <a:spcPts val="600"/>
                        </a:spcAft>
                        <a:buNone/>
                      </a:pPr>
                      <a:r>
                        <a:rPr lang="en-US" sz="1600" dirty="0" smtClean="0"/>
                        <a:t>Assessment of </a:t>
                      </a:r>
                      <a:r>
                        <a:rPr lang="en-US" sz="1600" b="1" dirty="0" smtClean="0"/>
                        <a:t>Stakeholders, Ecosystem Services and Biodiversity </a:t>
                      </a:r>
                      <a:r>
                        <a:rPr lang="en-US" sz="1600" dirty="0" smtClean="0"/>
                        <a:t>on selected Pilot Sites</a:t>
                      </a:r>
                    </a:p>
                  </a:txBody>
                  <a:tcPr marL="68580" marR="68580" marT="34290" marB="34290">
                    <a:solidFill>
                      <a:schemeClr val="accent6"/>
                    </a:solidFill>
                  </a:tcPr>
                </a:tc>
                <a:extLst>
                  <a:ext uri="{0D108BD9-81ED-4DB2-BD59-A6C34878D82A}">
                    <a16:rowId xmlns:a16="http://schemas.microsoft.com/office/drawing/2014/main" val="540691035"/>
                  </a:ext>
                </a:extLst>
              </a:tr>
              <a:tr h="891540">
                <a:tc>
                  <a:txBody>
                    <a:bodyPr/>
                    <a:lstStyle/>
                    <a:p>
                      <a:pPr marL="0" indent="0">
                        <a:lnSpc>
                          <a:spcPct val="100000"/>
                        </a:lnSpc>
                        <a:buNone/>
                      </a:pPr>
                      <a:r>
                        <a:rPr lang="en-US" sz="1600" dirty="0" smtClean="0"/>
                        <a:t>4.3   </a:t>
                      </a:r>
                      <a:r>
                        <a:rPr lang="en-US" sz="1600" i="1" dirty="0" smtClean="0"/>
                        <a:t>TUM / CUEI</a:t>
                      </a:r>
                    </a:p>
                    <a:p>
                      <a:pPr marL="0" indent="0">
                        <a:lnSpc>
                          <a:spcPct val="100000"/>
                        </a:lnSpc>
                        <a:spcBef>
                          <a:spcPts val="0"/>
                        </a:spcBef>
                        <a:spcAft>
                          <a:spcPts val="600"/>
                        </a:spcAft>
                        <a:buNone/>
                      </a:pPr>
                      <a:r>
                        <a:rPr lang="en-US" sz="1600" b="1" dirty="0" smtClean="0"/>
                        <a:t>Cost Benefit Analyses (CBA) </a:t>
                      </a:r>
                      <a:r>
                        <a:rPr lang="en-US" sz="1600" dirty="0" smtClean="0"/>
                        <a:t>of Pilot Sites integrating Environmental System Services (ESS)</a:t>
                      </a:r>
                    </a:p>
                  </a:txBody>
                  <a:tcPr marL="68580" marR="68580" marT="34290" marB="34290">
                    <a:solidFill>
                      <a:schemeClr val="accent4"/>
                    </a:solidFill>
                  </a:tcPr>
                </a:tc>
                <a:extLst>
                  <a:ext uri="{0D108BD9-81ED-4DB2-BD59-A6C34878D82A}">
                    <a16:rowId xmlns:a16="http://schemas.microsoft.com/office/drawing/2014/main" val="3785617354"/>
                  </a:ext>
                </a:extLst>
              </a:tr>
              <a:tr h="948690">
                <a:tc>
                  <a:txBody>
                    <a:bodyPr/>
                    <a:lstStyle/>
                    <a:p>
                      <a:pPr marL="0" indent="0">
                        <a:lnSpc>
                          <a:spcPct val="100000"/>
                        </a:lnSpc>
                        <a:buNone/>
                      </a:pPr>
                      <a:r>
                        <a:rPr lang="en-US" sz="1600" dirty="0" smtClean="0"/>
                        <a:t>4.4   </a:t>
                      </a:r>
                      <a:r>
                        <a:rPr lang="en-US" sz="1600" i="1" dirty="0" smtClean="0"/>
                        <a:t>BOKU / TUM</a:t>
                      </a:r>
                    </a:p>
                    <a:p>
                      <a:pPr marL="0" indent="0">
                        <a:lnSpc>
                          <a:spcPct val="100000"/>
                        </a:lnSpc>
                        <a:spcBef>
                          <a:spcPts val="0"/>
                        </a:spcBef>
                        <a:spcAft>
                          <a:spcPts val="600"/>
                        </a:spcAft>
                        <a:buNone/>
                      </a:pPr>
                      <a:r>
                        <a:rPr lang="en-US" sz="1600" dirty="0" smtClean="0"/>
                        <a:t>Development of the </a:t>
                      </a:r>
                      <a:r>
                        <a:rPr lang="en-US" sz="1600" b="1" dirty="0" smtClean="0"/>
                        <a:t>Danube Floodplain Evaluation Tool</a:t>
                      </a:r>
                      <a:endParaRPr lang="de-DE" sz="1600" b="1" dirty="0" smtClean="0"/>
                    </a:p>
                    <a:p>
                      <a:endParaRPr lang="de-DE" sz="1600" dirty="0"/>
                    </a:p>
                  </a:txBody>
                  <a:tcPr marL="68580" marR="68580" marT="34290" marB="34290">
                    <a:solidFill>
                      <a:schemeClr val="accent2"/>
                    </a:solidFill>
                  </a:tcPr>
                </a:tc>
                <a:extLst>
                  <a:ext uri="{0D108BD9-81ED-4DB2-BD59-A6C34878D82A}">
                    <a16:rowId xmlns:a16="http://schemas.microsoft.com/office/drawing/2014/main" val="3441305919"/>
                  </a:ext>
                </a:extLst>
              </a:tr>
            </a:tbl>
          </a:graphicData>
        </a:graphic>
      </p:graphicFrame>
      <p:graphicFrame>
        <p:nvGraphicFramePr>
          <p:cNvPr id="9" name="Inhaltsplatzhalter 5"/>
          <p:cNvGraphicFramePr>
            <a:graphicFrameLocks/>
          </p:cNvGraphicFramePr>
          <p:nvPr>
            <p:extLst>
              <p:ext uri="{D42A27DB-BD31-4B8C-83A1-F6EECF244321}">
                <p14:modId xmlns:p14="http://schemas.microsoft.com/office/powerpoint/2010/main" val="236157900"/>
              </p:ext>
            </p:extLst>
          </p:nvPr>
        </p:nvGraphicFramePr>
        <p:xfrm>
          <a:off x="4425713" y="2140787"/>
          <a:ext cx="2387856" cy="4010009"/>
        </p:xfrm>
        <a:graphic>
          <a:graphicData uri="http://schemas.openxmlformats.org/drawingml/2006/table">
            <a:tbl>
              <a:tblPr firstRow="1" bandRow="1">
                <a:tableStyleId>{5C22544A-7EE6-4342-B048-85BDC9FD1C3A}</a:tableStyleId>
              </a:tblPr>
              <a:tblGrid>
                <a:gridCol w="2387856">
                  <a:extLst>
                    <a:ext uri="{9D8B030D-6E8A-4147-A177-3AD203B41FA5}">
                      <a16:colId xmlns:a16="http://schemas.microsoft.com/office/drawing/2014/main" val="707143872"/>
                    </a:ext>
                  </a:extLst>
                </a:gridCol>
              </a:tblGrid>
              <a:tr h="614533">
                <a:tc>
                  <a:txBody>
                    <a:bodyPr/>
                    <a:lstStyle/>
                    <a:p>
                      <a:pPr algn="ctr"/>
                      <a:r>
                        <a:rPr lang="de-DE" sz="1600" dirty="0" smtClean="0">
                          <a:solidFill>
                            <a:schemeClr val="tx1"/>
                          </a:solidFill>
                        </a:rPr>
                        <a:t>Main </a:t>
                      </a:r>
                      <a:r>
                        <a:rPr lang="de-DE" sz="1600" dirty="0" err="1" smtClean="0">
                          <a:solidFill>
                            <a:schemeClr val="tx1"/>
                          </a:solidFill>
                        </a:rPr>
                        <a:t>topics</a:t>
                      </a:r>
                      <a:endParaRPr lang="de-DE" sz="1600" dirty="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1882500372"/>
                  </a:ext>
                </a:extLst>
              </a:tr>
              <a:tr h="648844">
                <a:tc>
                  <a:txBody>
                    <a:bodyPr/>
                    <a:lstStyle/>
                    <a:p>
                      <a:pPr algn="ctr"/>
                      <a:r>
                        <a:rPr lang="de-DE" sz="1600" dirty="0" smtClean="0"/>
                        <a:t>1D </a:t>
                      </a:r>
                      <a:r>
                        <a:rPr lang="de-DE" sz="1600" dirty="0" err="1" smtClean="0"/>
                        <a:t>modelling</a:t>
                      </a:r>
                      <a:endParaRPr lang="de-DE" sz="16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476125751"/>
                  </a:ext>
                </a:extLst>
              </a:tr>
              <a:tr h="648844">
                <a:tc>
                  <a:txBody>
                    <a:bodyPr/>
                    <a:lstStyle/>
                    <a:p>
                      <a:pPr algn="ctr"/>
                      <a:r>
                        <a:rPr lang="de-DE" sz="1600" dirty="0" smtClean="0"/>
                        <a:t>2D </a:t>
                      </a:r>
                      <a:r>
                        <a:rPr lang="de-DE" sz="1600" dirty="0" err="1" smtClean="0"/>
                        <a:t>modelling</a:t>
                      </a:r>
                      <a:endParaRPr lang="de-DE" sz="16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260075728"/>
                  </a:ext>
                </a:extLst>
              </a:tr>
              <a:tr h="648844">
                <a:tc>
                  <a:txBody>
                    <a:bodyPr/>
                    <a:lstStyle/>
                    <a:p>
                      <a:pPr algn="ctr"/>
                      <a:r>
                        <a:rPr lang="de-DE" sz="1600" dirty="0" err="1" smtClean="0"/>
                        <a:t>Biodiversity</a:t>
                      </a:r>
                      <a:r>
                        <a:rPr lang="de-DE" sz="1600" dirty="0" smtClean="0"/>
                        <a:t> </a:t>
                      </a:r>
                      <a:r>
                        <a:rPr lang="de-DE" sz="1600" dirty="0" err="1" smtClean="0"/>
                        <a:t>and</a:t>
                      </a:r>
                      <a:r>
                        <a:rPr lang="de-DE" sz="1600" dirty="0" smtClean="0"/>
                        <a:t> ESS</a:t>
                      </a:r>
                      <a:endParaRPr lang="de-DE" sz="16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156170081"/>
                  </a:ext>
                </a:extLst>
              </a:tr>
              <a:tr h="648844">
                <a:tc>
                  <a:txBody>
                    <a:bodyPr/>
                    <a:lstStyle/>
                    <a:p>
                      <a:pPr algn="ctr"/>
                      <a:r>
                        <a:rPr lang="de-DE" sz="1600" dirty="0" err="1" smtClean="0"/>
                        <a:t>Cost</a:t>
                      </a:r>
                      <a:r>
                        <a:rPr lang="de-DE" sz="1600" dirty="0" smtClean="0"/>
                        <a:t> </a:t>
                      </a:r>
                      <a:r>
                        <a:rPr lang="de-DE" sz="1600" dirty="0" err="1" smtClean="0"/>
                        <a:t>Benefit</a:t>
                      </a:r>
                      <a:r>
                        <a:rPr lang="de-DE" sz="1600" dirty="0" smtClean="0"/>
                        <a:t> Analysis</a:t>
                      </a:r>
                      <a:endParaRPr lang="de-DE" sz="16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2253894241"/>
                  </a:ext>
                </a:extLst>
              </a:tr>
              <a:tr h="648844">
                <a:tc>
                  <a:txBody>
                    <a:bodyPr/>
                    <a:lstStyle/>
                    <a:p>
                      <a:pPr algn="ctr"/>
                      <a:r>
                        <a:rPr lang="de-DE" sz="1600" dirty="0" err="1" smtClean="0"/>
                        <a:t>Floodplain</a:t>
                      </a:r>
                      <a:r>
                        <a:rPr lang="de-DE" sz="1600" dirty="0" smtClean="0"/>
                        <a:t> Evaluation </a:t>
                      </a:r>
                      <a:r>
                        <a:rPr lang="de-DE" sz="1600" dirty="0" err="1" smtClean="0"/>
                        <a:t>Method</a:t>
                      </a:r>
                      <a:r>
                        <a:rPr lang="de-DE" sz="1600" dirty="0" smtClean="0"/>
                        <a:t> (FEM) </a:t>
                      </a:r>
                      <a:r>
                        <a:rPr lang="de-DE" sz="1600" dirty="0" err="1" smtClean="0"/>
                        <a:t>and</a:t>
                      </a:r>
                      <a:r>
                        <a:rPr lang="de-DE" sz="1600" dirty="0" smtClean="0"/>
                        <a:t> </a:t>
                      </a:r>
                      <a:r>
                        <a:rPr lang="de-DE" sz="1600" dirty="0" err="1" smtClean="0"/>
                        <a:t>corresponding</a:t>
                      </a:r>
                      <a:r>
                        <a:rPr lang="de-DE" sz="1600" dirty="0" smtClean="0"/>
                        <a:t> </a:t>
                      </a:r>
                      <a:r>
                        <a:rPr lang="de-DE" sz="1600" dirty="0" err="1" smtClean="0"/>
                        <a:t>tool</a:t>
                      </a:r>
                      <a:endParaRPr lang="de-DE" sz="16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641907814"/>
                  </a:ext>
                </a:extLst>
              </a:tr>
            </a:tbl>
          </a:graphicData>
        </a:graphic>
      </p:graphicFrame>
      <p:cxnSp>
        <p:nvCxnSpPr>
          <p:cNvPr id="10" name="Gerader Verbinder 9"/>
          <p:cNvCxnSpPr/>
          <p:nvPr/>
        </p:nvCxnSpPr>
        <p:spPr>
          <a:xfrm flipV="1">
            <a:off x="3626994" y="4438674"/>
            <a:ext cx="798719" cy="966854"/>
          </a:xfrm>
          <a:prstGeom prst="line">
            <a:avLst/>
          </a:prstGeom>
          <a:ln w="31750">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11" name="Gerader Verbinder 10"/>
          <p:cNvCxnSpPr/>
          <p:nvPr/>
        </p:nvCxnSpPr>
        <p:spPr>
          <a:xfrm>
            <a:off x="3626995" y="4624056"/>
            <a:ext cx="798718" cy="1040027"/>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V="1">
            <a:off x="3626995" y="3060965"/>
            <a:ext cx="798718" cy="418754"/>
          </a:xfrm>
          <a:prstGeom prst="line">
            <a:avLst/>
          </a:prstGeom>
          <a:ln w="31750"/>
        </p:spPr>
        <p:style>
          <a:lnRef idx="2">
            <a:schemeClr val="accent6"/>
          </a:lnRef>
          <a:fillRef idx="0">
            <a:schemeClr val="accent6"/>
          </a:fillRef>
          <a:effectRef idx="1">
            <a:schemeClr val="accent6"/>
          </a:effectRef>
          <a:fontRef idx="minor">
            <a:schemeClr val="tx1"/>
          </a:fontRef>
        </p:style>
      </p:cxnSp>
      <p:cxnSp>
        <p:nvCxnSpPr>
          <p:cNvPr id="13" name="Gerader Verbinder 12"/>
          <p:cNvCxnSpPr/>
          <p:nvPr/>
        </p:nvCxnSpPr>
        <p:spPr>
          <a:xfrm>
            <a:off x="3626995" y="5778184"/>
            <a:ext cx="798718" cy="9228"/>
          </a:xfrm>
          <a:prstGeom prst="line">
            <a:avLst/>
          </a:prstGeom>
          <a:ln w="31750">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14" name="Gerader Verbinder 13"/>
          <p:cNvCxnSpPr/>
          <p:nvPr/>
        </p:nvCxnSpPr>
        <p:spPr>
          <a:xfrm>
            <a:off x="3626995" y="2730705"/>
            <a:ext cx="798718" cy="114513"/>
          </a:xfrm>
          <a:prstGeom prst="line">
            <a:avLst/>
          </a:prstGeom>
          <a:ln w="31750">
            <a:solidFill>
              <a:schemeClr val="accent1"/>
            </a:solidFill>
          </a:ln>
        </p:spPr>
        <p:style>
          <a:lnRef idx="2">
            <a:schemeClr val="accent2"/>
          </a:lnRef>
          <a:fillRef idx="0">
            <a:schemeClr val="accent2"/>
          </a:fillRef>
          <a:effectRef idx="1">
            <a:schemeClr val="accent2"/>
          </a:effectRef>
          <a:fontRef idx="minor">
            <a:schemeClr val="tx1"/>
          </a:fontRef>
        </p:style>
      </p:cxnSp>
      <p:cxnSp>
        <p:nvCxnSpPr>
          <p:cNvPr id="15" name="Gerader Verbinder 14"/>
          <p:cNvCxnSpPr/>
          <p:nvPr/>
        </p:nvCxnSpPr>
        <p:spPr>
          <a:xfrm>
            <a:off x="3626995" y="4371921"/>
            <a:ext cx="798718" cy="52731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V="1">
            <a:off x="3626995" y="5119120"/>
            <a:ext cx="798718" cy="496865"/>
          </a:xfrm>
          <a:prstGeom prst="line">
            <a:avLst/>
          </a:prstGeom>
          <a:ln w="31750">
            <a:solidFill>
              <a:schemeClr val="accent2"/>
            </a:solidFill>
          </a:ln>
        </p:spPr>
        <p:style>
          <a:lnRef idx="2">
            <a:schemeClr val="accent4"/>
          </a:lnRef>
          <a:fillRef idx="0">
            <a:schemeClr val="accent4"/>
          </a:fillRef>
          <a:effectRef idx="1">
            <a:schemeClr val="accent4"/>
          </a:effectRef>
          <a:fontRef idx="minor">
            <a:schemeClr val="tx1"/>
          </a:fontRef>
        </p:style>
      </p:cxnSp>
      <p:cxnSp>
        <p:nvCxnSpPr>
          <p:cNvPr id="17" name="Gerader Verbinder 16"/>
          <p:cNvCxnSpPr/>
          <p:nvPr/>
        </p:nvCxnSpPr>
        <p:spPr>
          <a:xfrm>
            <a:off x="3626995" y="4261564"/>
            <a:ext cx="798718" cy="26639"/>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3626994" y="3686939"/>
            <a:ext cx="798718" cy="527312"/>
          </a:xfrm>
          <a:prstGeom prst="line">
            <a:avLst/>
          </a:prstGeom>
          <a:ln w="31750"/>
        </p:spPr>
        <p:style>
          <a:lnRef idx="2">
            <a:schemeClr val="accent6"/>
          </a:lnRef>
          <a:fillRef idx="0">
            <a:schemeClr val="accent6"/>
          </a:fillRef>
          <a:effectRef idx="1">
            <a:schemeClr val="accent6"/>
          </a:effectRef>
          <a:fontRef idx="minor">
            <a:schemeClr val="tx1"/>
          </a:fontRef>
        </p:style>
      </p:cxnSp>
      <p:cxnSp>
        <p:nvCxnSpPr>
          <p:cNvPr id="19" name="Gerader Verbinder 18"/>
          <p:cNvCxnSpPr/>
          <p:nvPr/>
        </p:nvCxnSpPr>
        <p:spPr>
          <a:xfrm>
            <a:off x="3626994" y="3579201"/>
            <a:ext cx="804208" cy="144479"/>
          </a:xfrm>
          <a:prstGeom prst="line">
            <a:avLst/>
          </a:prstGeom>
          <a:ln w="31750"/>
        </p:spPr>
        <p:style>
          <a:lnRef idx="2">
            <a:schemeClr val="accent6"/>
          </a:lnRef>
          <a:fillRef idx="0">
            <a:schemeClr val="accent6"/>
          </a:fillRef>
          <a:effectRef idx="1">
            <a:schemeClr val="accent6"/>
          </a:effectRef>
          <a:fontRef idx="minor">
            <a:schemeClr val="tx1"/>
          </a:fontRef>
        </p:style>
      </p:cxnSp>
      <p:cxnSp>
        <p:nvCxnSpPr>
          <p:cNvPr id="20" name="Gerader Verbinder 19"/>
          <p:cNvCxnSpPr/>
          <p:nvPr/>
        </p:nvCxnSpPr>
        <p:spPr>
          <a:xfrm>
            <a:off x="3632484" y="3033480"/>
            <a:ext cx="785668" cy="2446694"/>
          </a:xfrm>
          <a:prstGeom prst="line">
            <a:avLst/>
          </a:prstGeom>
          <a:ln w="31750">
            <a:solidFill>
              <a:schemeClr val="accent1"/>
            </a:solidFill>
          </a:ln>
        </p:spPr>
        <p:style>
          <a:lnRef idx="2">
            <a:schemeClr val="accent2"/>
          </a:lnRef>
          <a:fillRef idx="0">
            <a:schemeClr val="accent2"/>
          </a:fillRef>
          <a:effectRef idx="1">
            <a:schemeClr val="accent2"/>
          </a:effectRef>
          <a:fontRef idx="minor">
            <a:schemeClr val="tx1"/>
          </a:fontRef>
        </p:style>
      </p:cxnSp>
      <p:cxnSp>
        <p:nvCxnSpPr>
          <p:cNvPr id="21" name="Gerader Verbinder 20"/>
          <p:cNvCxnSpPr/>
          <p:nvPr/>
        </p:nvCxnSpPr>
        <p:spPr>
          <a:xfrm>
            <a:off x="3632484" y="2863973"/>
            <a:ext cx="785668" cy="709930"/>
          </a:xfrm>
          <a:prstGeom prst="line">
            <a:avLst/>
          </a:prstGeom>
          <a:ln w="31750">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27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12</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8" name="Titel 4"/>
          <p:cNvSpPr txBox="1">
            <a:spLocks/>
          </p:cNvSpPr>
          <p:nvPr/>
        </p:nvSpPr>
        <p:spPr>
          <a:xfrm>
            <a:off x="589999" y="815920"/>
            <a:ext cx="7614200" cy="9937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2"/>
                </a:solidFill>
                <a:latin typeface="Corbel"/>
                <a:ea typeface="+mj-ea"/>
                <a:cs typeface="Corbe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de-DE" sz="3200" b="1" dirty="0">
                <a:solidFill>
                  <a:schemeClr val="tx1"/>
                </a:solidFill>
                <a:latin typeface="Calibri" panose="020F0502020204030204" pitchFamily="34" charset="0"/>
                <a:cs typeface="Calibri" panose="020F0502020204030204" pitchFamily="34" charset="0"/>
              </a:rPr>
              <a:t>Main German </a:t>
            </a:r>
            <a:r>
              <a:rPr lang="de-DE" sz="3200" b="1" dirty="0" err="1">
                <a:solidFill>
                  <a:schemeClr val="tx1"/>
                </a:solidFill>
                <a:latin typeface="Calibri" panose="020F0502020204030204" pitchFamily="34" charset="0"/>
                <a:cs typeface="Calibri" panose="020F0502020204030204" pitchFamily="34" charset="0"/>
              </a:rPr>
              <a:t>contributions</a:t>
            </a:r>
            <a:r>
              <a:rPr lang="de-DE" sz="3200" b="1" dirty="0">
                <a:solidFill>
                  <a:schemeClr val="tx1"/>
                </a:solidFill>
                <a:latin typeface="Calibri" panose="020F0502020204030204" pitchFamily="34" charset="0"/>
                <a:cs typeface="Calibri" panose="020F0502020204030204" pitchFamily="34" charset="0"/>
              </a:rPr>
              <a:t> – TU </a:t>
            </a:r>
            <a:r>
              <a:rPr lang="de-DE" sz="3200" b="1" dirty="0" err="1">
                <a:solidFill>
                  <a:schemeClr val="tx1"/>
                </a:solidFill>
                <a:latin typeface="Calibri" panose="020F0502020204030204" pitchFamily="34" charset="0"/>
                <a:cs typeface="Calibri" panose="020F0502020204030204" pitchFamily="34" charset="0"/>
              </a:rPr>
              <a:t>Munich</a:t>
            </a:r>
            <a:r>
              <a:rPr lang="de-DE" sz="3200" b="1" dirty="0">
                <a:solidFill>
                  <a:schemeClr val="tx1"/>
                </a:solidFill>
                <a:latin typeface="Calibri" panose="020F0502020204030204" pitchFamily="34" charset="0"/>
                <a:cs typeface="Calibri" panose="020F0502020204030204" pitchFamily="34" charset="0"/>
              </a:rPr>
              <a:t/>
            </a:r>
            <a:br>
              <a:rPr lang="de-DE" sz="3200" b="1" dirty="0">
                <a:solidFill>
                  <a:schemeClr val="tx1"/>
                </a:solidFill>
                <a:latin typeface="Calibri" panose="020F0502020204030204" pitchFamily="34" charset="0"/>
                <a:cs typeface="Calibri" panose="020F0502020204030204" pitchFamily="34" charset="0"/>
              </a:rPr>
            </a:br>
            <a:r>
              <a:rPr lang="de-DE" sz="3200" b="1" dirty="0" err="1">
                <a:solidFill>
                  <a:schemeClr val="tx1"/>
                </a:solidFill>
                <a:latin typeface="Calibri" panose="020F0502020204030204" pitchFamily="34" charset="0"/>
                <a:cs typeface="Calibri" panose="020F0502020204030204" pitchFamily="34" charset="0"/>
              </a:rPr>
              <a:t>Hydrology</a:t>
            </a:r>
            <a:endParaRPr kumimoji="0" lang="de-DE"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 name="Inhaltsplatzhalter 8"/>
          <p:cNvSpPr txBox="1">
            <a:spLocks/>
          </p:cNvSpPr>
          <p:nvPr/>
        </p:nvSpPr>
        <p:spPr>
          <a:xfrm>
            <a:off x="597299" y="1883825"/>
            <a:ext cx="3974701" cy="38460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b="1" dirty="0" smtClean="0"/>
              <a:t>Scientific:</a:t>
            </a:r>
          </a:p>
          <a:p>
            <a:pPr>
              <a:lnSpc>
                <a:spcPct val="100000"/>
              </a:lnSpc>
            </a:pPr>
            <a:r>
              <a:rPr lang="en-GB" sz="2200" dirty="0" smtClean="0"/>
              <a:t>Connection of 1D-Models in the Danube catchment</a:t>
            </a:r>
          </a:p>
          <a:p>
            <a:pPr>
              <a:lnSpc>
                <a:spcPct val="100000"/>
              </a:lnSpc>
            </a:pPr>
            <a:r>
              <a:rPr lang="en-GB" sz="2200" dirty="0" smtClean="0"/>
              <a:t>Implementation of Ecosystem </a:t>
            </a:r>
            <a:r>
              <a:rPr lang="en-GB" sz="2200" dirty="0"/>
              <a:t>S</a:t>
            </a:r>
            <a:r>
              <a:rPr lang="en-GB" sz="2200" dirty="0" smtClean="0"/>
              <a:t>ervices into an extended Cost Benefit Analysis</a:t>
            </a:r>
          </a:p>
          <a:p>
            <a:pPr>
              <a:lnSpc>
                <a:spcPct val="100000"/>
              </a:lnSpc>
            </a:pPr>
            <a:r>
              <a:rPr lang="en-GB" sz="2200" dirty="0" smtClean="0"/>
              <a:t>Transfer of local flood protection effects to a Danube wide strategy</a:t>
            </a:r>
            <a:endParaRPr lang="en-GB" sz="2200" dirty="0"/>
          </a:p>
        </p:txBody>
      </p:sp>
      <p:sp>
        <p:nvSpPr>
          <p:cNvPr id="10" name="Inhaltsplatzhalter 9"/>
          <p:cNvSpPr txBox="1">
            <a:spLocks/>
          </p:cNvSpPr>
          <p:nvPr/>
        </p:nvSpPr>
        <p:spPr>
          <a:xfrm>
            <a:off x="4663095" y="1883827"/>
            <a:ext cx="4480906" cy="4035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b="1" dirty="0" smtClean="0"/>
              <a:t>Administrative:</a:t>
            </a:r>
          </a:p>
          <a:p>
            <a:pPr>
              <a:lnSpc>
                <a:spcPct val="100000"/>
              </a:lnSpc>
            </a:pPr>
            <a:r>
              <a:rPr lang="en-GB" sz="2200" dirty="0" smtClean="0"/>
              <a:t>Heading of WP4</a:t>
            </a:r>
          </a:p>
          <a:p>
            <a:pPr>
              <a:lnSpc>
                <a:spcPct val="100000"/>
              </a:lnSpc>
            </a:pPr>
            <a:r>
              <a:rPr lang="en-GB" sz="2200" dirty="0" smtClean="0"/>
              <a:t>Consulting for national 2D hydrodynamic models</a:t>
            </a:r>
          </a:p>
          <a:p>
            <a:pPr>
              <a:lnSpc>
                <a:spcPct val="100000"/>
              </a:lnSpc>
            </a:pPr>
            <a:r>
              <a:rPr lang="en-GB" sz="2200" dirty="0"/>
              <a:t>C</a:t>
            </a:r>
            <a:r>
              <a:rPr lang="en-GB" sz="2200" dirty="0" smtClean="0"/>
              <a:t>oordinator of activities in the pilot areas</a:t>
            </a:r>
          </a:p>
          <a:p>
            <a:pPr>
              <a:lnSpc>
                <a:spcPct val="100000"/>
              </a:lnSpc>
            </a:pPr>
            <a:r>
              <a:rPr lang="en-GB" sz="2200" dirty="0" smtClean="0"/>
              <a:t>Support of the flood risk strategy of the Danube catchment</a:t>
            </a:r>
            <a:endParaRPr lang="en-GB" sz="2200" dirty="0"/>
          </a:p>
        </p:txBody>
      </p:sp>
    </p:spTree>
    <p:extLst>
      <p:ext uri="{BB962C8B-B14F-4D97-AF65-F5344CB8AC3E}">
        <p14:creationId xmlns:p14="http://schemas.microsoft.com/office/powerpoint/2010/main" val="246697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4" y="1636645"/>
            <a:ext cx="8547225" cy="3460287"/>
          </a:xfrm>
        </p:spPr>
        <p:txBody>
          <a:bodyPr>
            <a:noAutofit/>
          </a:bodyPr>
          <a:lstStyle/>
          <a:p>
            <a:r>
              <a:rPr lang="en-US" sz="2800" b="1" dirty="0" smtClean="0"/>
              <a:t>R</a:t>
            </a:r>
            <a:endParaRPr lang="en-US" sz="2800" dirty="0"/>
          </a:p>
        </p:txBody>
      </p:sp>
      <p:sp>
        <p:nvSpPr>
          <p:cNvPr id="4" name="Slide Number Placeholder 3"/>
          <p:cNvSpPr>
            <a:spLocks noGrp="1"/>
          </p:cNvSpPr>
          <p:nvPr>
            <p:ph type="sldNum" sz="quarter" idx="12"/>
          </p:nvPr>
        </p:nvSpPr>
        <p:spPr/>
        <p:txBody>
          <a:bodyPr/>
          <a:lstStyle/>
          <a:p>
            <a:fld id="{DBC58020-407B-43DE-81C2-9A53D707EAE2}" type="slidenum">
              <a:rPr lang="en-US" smtClean="0"/>
              <a:pPr/>
              <a:t>13</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Basics</a:t>
            </a:r>
            <a:endParaRPr lang="en-US" sz="3200" dirty="0"/>
          </a:p>
        </p:txBody>
      </p:sp>
      <p:pic>
        <p:nvPicPr>
          <p:cNvPr id="7" name="Grafik 6"/>
          <p:cNvPicPr>
            <a:picLocks noChangeAspect="1"/>
          </p:cNvPicPr>
          <p:nvPr/>
        </p:nvPicPr>
        <p:blipFill rotWithShape="1">
          <a:blip r:embed="rId2" cstate="hqprint">
            <a:extLst>
              <a:ext uri="{28A0092B-C50C-407E-A947-70E740481C1C}">
                <a14:useLocalDpi xmlns:a14="http://schemas.microsoft.com/office/drawing/2010/main" val="0"/>
              </a:ext>
            </a:extLst>
          </a:blip>
          <a:srcRect b="9903"/>
          <a:stretch/>
        </p:blipFill>
        <p:spPr>
          <a:xfrm>
            <a:off x="2916" y="686831"/>
            <a:ext cx="9144000" cy="5824871"/>
          </a:xfrm>
          <a:prstGeom prst="rect">
            <a:avLst/>
          </a:prstGeom>
        </p:spPr>
      </p:pic>
      <p:pic>
        <p:nvPicPr>
          <p:cNvPr id="8" name="Inhaltsplatzhalter 6"/>
          <p:cNvPicPr>
            <a:picLocks noChangeAspect="1"/>
          </p:cNvPicPr>
          <p:nvPr/>
        </p:nvPicPr>
        <p:blipFill rotWithShape="1">
          <a:blip r:embed="rId3" cstate="hqprint">
            <a:extLst>
              <a:ext uri="{28A0092B-C50C-407E-A947-70E740481C1C}">
                <a14:useLocalDpi xmlns:a14="http://schemas.microsoft.com/office/drawing/2010/main" val="0"/>
              </a:ext>
            </a:extLst>
          </a:blip>
          <a:srcRect b="10569"/>
          <a:stretch/>
        </p:blipFill>
        <p:spPr>
          <a:xfrm>
            <a:off x="-11832" y="656371"/>
            <a:ext cx="9158748" cy="5791200"/>
          </a:xfrm>
          <a:prstGeom prst="rect">
            <a:avLst/>
          </a:prstGeom>
        </p:spPr>
      </p:pic>
    </p:spTree>
    <p:extLst>
      <p:ext uri="{BB962C8B-B14F-4D97-AF65-F5344CB8AC3E}">
        <p14:creationId xmlns:p14="http://schemas.microsoft.com/office/powerpoint/2010/main" val="3195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14</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8" name="Titel 4"/>
          <p:cNvSpPr txBox="1">
            <a:spLocks/>
          </p:cNvSpPr>
          <p:nvPr/>
        </p:nvSpPr>
        <p:spPr>
          <a:xfrm>
            <a:off x="589998" y="815920"/>
            <a:ext cx="8401601" cy="9937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2"/>
                </a:solidFill>
                <a:latin typeface="Corbel"/>
                <a:ea typeface="+mj-ea"/>
                <a:cs typeface="Corbe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de-DE" sz="2800" b="1" dirty="0">
                <a:solidFill>
                  <a:schemeClr val="tx1"/>
                </a:solidFill>
                <a:latin typeface="Calibri" panose="020F0502020204030204" pitchFamily="34" charset="0"/>
                <a:cs typeface="Calibri" panose="020F0502020204030204" pitchFamily="34" charset="0"/>
              </a:rPr>
              <a:t>Main German </a:t>
            </a:r>
            <a:r>
              <a:rPr lang="de-DE" sz="2800" b="1" dirty="0" err="1">
                <a:solidFill>
                  <a:schemeClr val="tx1"/>
                </a:solidFill>
                <a:latin typeface="Calibri" panose="020F0502020204030204" pitchFamily="34" charset="0"/>
                <a:cs typeface="Calibri" panose="020F0502020204030204" pitchFamily="34" charset="0"/>
              </a:rPr>
              <a:t>contributions</a:t>
            </a:r>
            <a:r>
              <a:rPr lang="de-DE" sz="2800" b="1" dirty="0">
                <a:solidFill>
                  <a:schemeClr val="tx1"/>
                </a:solidFill>
                <a:latin typeface="Calibri" panose="020F0502020204030204" pitchFamily="34" charset="0"/>
                <a:cs typeface="Calibri" panose="020F0502020204030204" pitchFamily="34" charset="0"/>
              </a:rPr>
              <a:t> – CU Eichstätt-Ingolstadt</a:t>
            </a:r>
            <a:br>
              <a:rPr lang="de-DE" sz="2800" b="1" dirty="0">
                <a:solidFill>
                  <a:schemeClr val="tx1"/>
                </a:solidFill>
                <a:latin typeface="Calibri" panose="020F0502020204030204" pitchFamily="34" charset="0"/>
                <a:cs typeface="Calibri" panose="020F0502020204030204" pitchFamily="34" charset="0"/>
              </a:rPr>
            </a:br>
            <a:r>
              <a:rPr lang="de-DE" sz="2800" b="1" dirty="0" err="1">
                <a:solidFill>
                  <a:schemeClr val="tx1"/>
                </a:solidFill>
                <a:latin typeface="Calibri" panose="020F0502020204030204" pitchFamily="34" charset="0"/>
                <a:cs typeface="Calibri" panose="020F0502020204030204" pitchFamily="34" charset="0"/>
              </a:rPr>
              <a:t>Floodplain</a:t>
            </a:r>
            <a:r>
              <a:rPr lang="de-DE" sz="2800" b="1" dirty="0">
                <a:solidFill>
                  <a:schemeClr val="tx1"/>
                </a:solidFill>
                <a:latin typeface="Calibri" panose="020F0502020204030204" pitchFamily="34" charset="0"/>
                <a:cs typeface="Calibri" panose="020F0502020204030204" pitchFamily="34" charset="0"/>
              </a:rPr>
              <a:t> </a:t>
            </a:r>
            <a:r>
              <a:rPr lang="de-DE" sz="2800" b="1" dirty="0" err="1">
                <a:solidFill>
                  <a:schemeClr val="tx1"/>
                </a:solidFill>
                <a:latin typeface="Calibri" panose="020F0502020204030204" pitchFamily="34" charset="0"/>
                <a:cs typeface="Calibri" panose="020F0502020204030204" pitchFamily="34" charset="0"/>
              </a:rPr>
              <a:t>restoration</a:t>
            </a:r>
            <a:r>
              <a:rPr lang="de-DE" sz="2800" b="1" dirty="0">
                <a:solidFill>
                  <a:schemeClr val="tx1"/>
                </a:solidFill>
                <a:latin typeface="Calibri" panose="020F0502020204030204" pitchFamily="34" charset="0"/>
                <a:cs typeface="Calibri" panose="020F0502020204030204" pitchFamily="34" charset="0"/>
              </a:rPr>
              <a:t> </a:t>
            </a:r>
            <a:r>
              <a:rPr lang="de-DE" sz="2800" b="1" dirty="0" err="1">
                <a:solidFill>
                  <a:schemeClr val="tx1"/>
                </a:solidFill>
                <a:latin typeface="Calibri" panose="020F0502020204030204" pitchFamily="34" charset="0"/>
                <a:cs typeface="Calibri" panose="020F0502020204030204" pitchFamily="34" charset="0"/>
              </a:rPr>
              <a:t>and</a:t>
            </a:r>
            <a:r>
              <a:rPr lang="de-DE" sz="2800" b="1" dirty="0">
                <a:solidFill>
                  <a:schemeClr val="tx1"/>
                </a:solidFill>
                <a:latin typeface="Calibri" panose="020F0502020204030204" pitchFamily="34" charset="0"/>
                <a:cs typeface="Calibri" panose="020F0502020204030204" pitchFamily="34" charset="0"/>
              </a:rPr>
              <a:t> </a:t>
            </a:r>
            <a:r>
              <a:rPr lang="de-DE" sz="2800" b="1" dirty="0" err="1">
                <a:solidFill>
                  <a:schemeClr val="tx1"/>
                </a:solidFill>
                <a:latin typeface="Calibri" panose="020F0502020204030204" pitchFamily="34" charset="0"/>
                <a:cs typeface="Calibri" panose="020F0502020204030204" pitchFamily="34" charset="0"/>
              </a:rPr>
              <a:t>ecosystem</a:t>
            </a:r>
            <a:r>
              <a:rPr lang="de-DE" sz="2800" b="1" dirty="0">
                <a:solidFill>
                  <a:schemeClr val="tx1"/>
                </a:solidFill>
                <a:latin typeface="Calibri" panose="020F0502020204030204" pitchFamily="34" charset="0"/>
                <a:cs typeface="Calibri" panose="020F0502020204030204" pitchFamily="34" charset="0"/>
              </a:rPr>
              <a:t> </a:t>
            </a:r>
            <a:r>
              <a:rPr lang="de-DE" sz="2800" b="1" dirty="0" err="1">
                <a:solidFill>
                  <a:schemeClr val="tx1"/>
                </a:solidFill>
                <a:latin typeface="Calibri" panose="020F0502020204030204" pitchFamily="34" charset="0"/>
                <a:cs typeface="Calibri" panose="020F0502020204030204" pitchFamily="34" charset="0"/>
              </a:rPr>
              <a:t>services</a:t>
            </a:r>
            <a:endParaRPr kumimoji="0" lang="de-DE" sz="28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 name="Inhaltsplatzhalter 8"/>
          <p:cNvSpPr txBox="1">
            <a:spLocks/>
          </p:cNvSpPr>
          <p:nvPr/>
        </p:nvSpPr>
        <p:spPr>
          <a:xfrm>
            <a:off x="597299" y="1883825"/>
            <a:ext cx="3974701" cy="38460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b="1" dirty="0" smtClean="0"/>
              <a:t>Scientific:</a:t>
            </a:r>
          </a:p>
          <a:p>
            <a:pPr>
              <a:lnSpc>
                <a:spcPct val="100000"/>
              </a:lnSpc>
            </a:pPr>
            <a:r>
              <a:rPr lang="en-GB" sz="2200" dirty="0" smtClean="0"/>
              <a:t>Support to prioritize floodplain restoration areas</a:t>
            </a:r>
          </a:p>
          <a:p>
            <a:pPr>
              <a:lnSpc>
                <a:spcPct val="100000"/>
              </a:lnSpc>
            </a:pPr>
            <a:r>
              <a:rPr lang="en-GB" sz="2200" dirty="0" smtClean="0"/>
              <a:t>Development of Ecosystem Services and a habitat model</a:t>
            </a:r>
          </a:p>
          <a:p>
            <a:pPr>
              <a:lnSpc>
                <a:spcPct val="100000"/>
              </a:lnSpc>
            </a:pPr>
            <a:r>
              <a:rPr lang="en-GB" sz="2200" dirty="0" smtClean="0"/>
              <a:t>Recommendation of restoration measures</a:t>
            </a:r>
          </a:p>
          <a:p>
            <a:pPr>
              <a:lnSpc>
                <a:spcPct val="100000"/>
              </a:lnSpc>
            </a:pPr>
            <a:r>
              <a:rPr lang="en-GB" sz="2200" dirty="0" smtClean="0"/>
              <a:t>Support in selecting parameters to apply the Floodplain Evaluation Method (FEM)</a:t>
            </a:r>
            <a:endParaRPr lang="en-GB" sz="2200" dirty="0"/>
          </a:p>
        </p:txBody>
      </p:sp>
      <p:sp>
        <p:nvSpPr>
          <p:cNvPr id="10" name="Inhaltsplatzhalter 9"/>
          <p:cNvSpPr txBox="1">
            <a:spLocks/>
          </p:cNvSpPr>
          <p:nvPr/>
        </p:nvSpPr>
        <p:spPr>
          <a:xfrm>
            <a:off x="4663095" y="1883827"/>
            <a:ext cx="4480906" cy="4035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b="1" dirty="0" smtClean="0"/>
              <a:t>Administrative:</a:t>
            </a:r>
          </a:p>
          <a:p>
            <a:pPr>
              <a:lnSpc>
                <a:spcPct val="100000"/>
              </a:lnSpc>
            </a:pPr>
            <a:r>
              <a:rPr lang="en-GB" sz="2200" dirty="0" smtClean="0"/>
              <a:t>Participation in stakeholder analyses</a:t>
            </a:r>
          </a:p>
          <a:p>
            <a:pPr>
              <a:lnSpc>
                <a:spcPct val="100000"/>
              </a:lnSpc>
            </a:pPr>
            <a:r>
              <a:rPr lang="en-GB" sz="2200" dirty="0" smtClean="0"/>
              <a:t>Support in recommendation for priority lists of restoration</a:t>
            </a:r>
          </a:p>
          <a:p>
            <a:pPr>
              <a:lnSpc>
                <a:spcPct val="100000"/>
              </a:lnSpc>
            </a:pPr>
            <a:r>
              <a:rPr lang="en-GB" sz="2200" dirty="0" smtClean="0"/>
              <a:t>Coordination of possible measures to restore and preserve of floodplains in the Danube catchment</a:t>
            </a:r>
            <a:endParaRPr lang="en-GB" sz="2200" dirty="0"/>
          </a:p>
        </p:txBody>
      </p:sp>
    </p:spTree>
    <p:extLst>
      <p:ext uri="{BB962C8B-B14F-4D97-AF65-F5344CB8AC3E}">
        <p14:creationId xmlns:p14="http://schemas.microsoft.com/office/powerpoint/2010/main" val="42826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5" y="1831378"/>
            <a:ext cx="8547225" cy="4696422"/>
          </a:xfrm>
        </p:spPr>
        <p:txBody>
          <a:bodyPr>
            <a:noAutofit/>
          </a:bodyPr>
          <a:lstStyle/>
          <a:p>
            <a:pPr marL="0" indent="0">
              <a:spcAft>
                <a:spcPts val="900"/>
              </a:spcAft>
              <a:buNone/>
            </a:pPr>
            <a:r>
              <a:rPr lang="en-US" sz="2400" dirty="0">
                <a:solidFill>
                  <a:srgbClr val="003399"/>
                </a:solidFill>
              </a:rPr>
              <a:t>Ecosystem services (ES) can help to obtain an overview of the uses of and pressures on an ecosystem, to capture the condition of the ecosystem and to derive recommendations and management </a:t>
            </a:r>
            <a:r>
              <a:rPr lang="en-US" sz="2400" dirty="0" smtClean="0">
                <a:solidFill>
                  <a:srgbClr val="003399"/>
                </a:solidFill>
              </a:rPr>
              <a:t>options. The </a:t>
            </a:r>
            <a:r>
              <a:rPr lang="en-US" sz="2400" dirty="0">
                <a:solidFill>
                  <a:srgbClr val="003399"/>
                </a:solidFill>
              </a:rPr>
              <a:t>ES approach was used:</a:t>
            </a:r>
            <a:endParaRPr lang="de-DE" sz="2400" dirty="0">
              <a:solidFill>
                <a:srgbClr val="003399"/>
              </a:solidFill>
            </a:endParaRPr>
          </a:p>
          <a:p>
            <a:pPr>
              <a:lnSpc>
                <a:spcPct val="100000"/>
              </a:lnSpc>
            </a:pPr>
            <a:r>
              <a:rPr lang="de-DE" sz="2400" dirty="0" err="1">
                <a:solidFill>
                  <a:srgbClr val="003399"/>
                </a:solidFill>
              </a:rPr>
              <a:t>to</a:t>
            </a:r>
            <a:r>
              <a:rPr lang="de-DE" sz="2400" dirty="0">
                <a:solidFill>
                  <a:srgbClr val="003399"/>
                </a:solidFill>
              </a:rPr>
              <a:t> </a:t>
            </a:r>
            <a:r>
              <a:rPr lang="de-DE" sz="2400" dirty="0" err="1">
                <a:solidFill>
                  <a:srgbClr val="003399"/>
                </a:solidFill>
              </a:rPr>
              <a:t>identify</a:t>
            </a:r>
            <a:r>
              <a:rPr lang="de-DE" sz="2400" dirty="0">
                <a:solidFill>
                  <a:srgbClr val="003399"/>
                </a:solidFill>
              </a:rPr>
              <a:t> the ES </a:t>
            </a:r>
            <a:r>
              <a:rPr lang="de-DE" sz="2400" dirty="0" err="1">
                <a:solidFill>
                  <a:srgbClr val="003399"/>
                </a:solidFill>
              </a:rPr>
              <a:t>used</a:t>
            </a:r>
            <a:r>
              <a:rPr lang="de-DE" sz="2400" dirty="0">
                <a:solidFill>
                  <a:srgbClr val="003399"/>
                </a:solidFill>
              </a:rPr>
              <a:t> in the </a:t>
            </a:r>
            <a:r>
              <a:rPr lang="de-DE" sz="2400" dirty="0" err="1">
                <a:solidFill>
                  <a:srgbClr val="003399"/>
                </a:solidFill>
              </a:rPr>
              <a:t>pilot</a:t>
            </a:r>
            <a:r>
              <a:rPr lang="de-DE" sz="2400" dirty="0">
                <a:solidFill>
                  <a:srgbClr val="003399"/>
                </a:solidFill>
              </a:rPr>
              <a:t> </a:t>
            </a:r>
            <a:r>
              <a:rPr lang="de-DE" sz="2400" dirty="0" err="1">
                <a:solidFill>
                  <a:srgbClr val="003399"/>
                </a:solidFill>
              </a:rPr>
              <a:t>areas</a:t>
            </a:r>
            <a:endParaRPr lang="de-DE" sz="2400" dirty="0">
              <a:solidFill>
                <a:srgbClr val="003399"/>
              </a:solidFill>
            </a:endParaRPr>
          </a:p>
          <a:p>
            <a:pPr>
              <a:lnSpc>
                <a:spcPct val="100000"/>
              </a:lnSpc>
            </a:pPr>
            <a:r>
              <a:rPr lang="de-DE" sz="2400" dirty="0" err="1">
                <a:solidFill>
                  <a:srgbClr val="003399"/>
                </a:solidFill>
              </a:rPr>
              <a:t>to</a:t>
            </a:r>
            <a:r>
              <a:rPr lang="de-DE" sz="2400" dirty="0">
                <a:solidFill>
                  <a:srgbClr val="003399"/>
                </a:solidFill>
              </a:rPr>
              <a:t> </a:t>
            </a:r>
            <a:r>
              <a:rPr lang="de-DE" sz="2400" dirty="0" err="1">
                <a:solidFill>
                  <a:srgbClr val="003399"/>
                </a:solidFill>
              </a:rPr>
              <a:t>estimate</a:t>
            </a:r>
            <a:r>
              <a:rPr lang="de-DE" sz="2400" dirty="0">
                <a:solidFill>
                  <a:srgbClr val="003399"/>
                </a:solidFill>
              </a:rPr>
              <a:t> the </a:t>
            </a:r>
            <a:r>
              <a:rPr lang="de-DE" sz="2400" dirty="0" err="1">
                <a:solidFill>
                  <a:srgbClr val="003399"/>
                </a:solidFill>
              </a:rPr>
              <a:t>intensity</a:t>
            </a:r>
            <a:r>
              <a:rPr lang="de-DE" sz="2400" dirty="0">
                <a:solidFill>
                  <a:srgbClr val="003399"/>
                </a:solidFill>
              </a:rPr>
              <a:t> of the </a:t>
            </a:r>
            <a:r>
              <a:rPr lang="de-DE" sz="2400" dirty="0" err="1">
                <a:solidFill>
                  <a:srgbClr val="003399"/>
                </a:solidFill>
              </a:rPr>
              <a:t>use</a:t>
            </a:r>
            <a:r>
              <a:rPr lang="de-DE" sz="2400" dirty="0">
                <a:solidFill>
                  <a:srgbClr val="003399"/>
                </a:solidFill>
              </a:rPr>
              <a:t> of ES</a:t>
            </a:r>
          </a:p>
          <a:p>
            <a:pPr>
              <a:lnSpc>
                <a:spcPct val="100000"/>
              </a:lnSpc>
            </a:pPr>
            <a:r>
              <a:rPr lang="de-DE" sz="2400" dirty="0" err="1">
                <a:solidFill>
                  <a:srgbClr val="003399"/>
                </a:solidFill>
              </a:rPr>
              <a:t>to</a:t>
            </a:r>
            <a:r>
              <a:rPr lang="de-DE" sz="2400" dirty="0">
                <a:solidFill>
                  <a:srgbClr val="003399"/>
                </a:solidFill>
              </a:rPr>
              <a:t> </a:t>
            </a:r>
            <a:r>
              <a:rPr lang="de-DE" sz="2400" dirty="0" err="1">
                <a:solidFill>
                  <a:srgbClr val="003399"/>
                </a:solidFill>
              </a:rPr>
              <a:t>mark</a:t>
            </a:r>
            <a:r>
              <a:rPr lang="de-DE" sz="2400" dirty="0">
                <a:solidFill>
                  <a:srgbClr val="003399"/>
                </a:solidFill>
              </a:rPr>
              <a:t> the </a:t>
            </a:r>
            <a:r>
              <a:rPr lang="de-DE" sz="2400" dirty="0" err="1">
                <a:solidFill>
                  <a:srgbClr val="003399"/>
                </a:solidFill>
              </a:rPr>
              <a:t>location</a:t>
            </a:r>
            <a:r>
              <a:rPr lang="de-DE" sz="2400" dirty="0">
                <a:solidFill>
                  <a:srgbClr val="003399"/>
                </a:solidFill>
              </a:rPr>
              <a:t> of the </a:t>
            </a:r>
            <a:r>
              <a:rPr lang="de-DE" sz="2400" dirty="0" err="1">
                <a:solidFill>
                  <a:srgbClr val="003399"/>
                </a:solidFill>
              </a:rPr>
              <a:t>used</a:t>
            </a:r>
            <a:r>
              <a:rPr lang="de-DE" sz="2400" dirty="0">
                <a:solidFill>
                  <a:srgbClr val="003399"/>
                </a:solidFill>
              </a:rPr>
              <a:t> ES in a </a:t>
            </a:r>
            <a:r>
              <a:rPr lang="de-DE" sz="2400" dirty="0" err="1">
                <a:solidFill>
                  <a:srgbClr val="003399"/>
                </a:solidFill>
              </a:rPr>
              <a:t>map</a:t>
            </a:r>
            <a:r>
              <a:rPr lang="de-DE" sz="2400" dirty="0">
                <a:solidFill>
                  <a:srgbClr val="003399"/>
                </a:solidFill>
              </a:rPr>
              <a:t> </a:t>
            </a:r>
          </a:p>
          <a:p>
            <a:pPr>
              <a:lnSpc>
                <a:spcPct val="100000"/>
              </a:lnSpc>
            </a:pPr>
            <a:r>
              <a:rPr lang="de-DE" sz="2400" dirty="0" err="1">
                <a:solidFill>
                  <a:srgbClr val="003399"/>
                </a:solidFill>
              </a:rPr>
              <a:t>to</a:t>
            </a:r>
            <a:r>
              <a:rPr lang="de-DE" sz="2400" dirty="0">
                <a:solidFill>
                  <a:srgbClr val="003399"/>
                </a:solidFill>
              </a:rPr>
              <a:t> </a:t>
            </a:r>
            <a:r>
              <a:rPr lang="de-DE" sz="2400" dirty="0" err="1">
                <a:solidFill>
                  <a:srgbClr val="003399"/>
                </a:solidFill>
              </a:rPr>
              <a:t>estimate</a:t>
            </a:r>
            <a:r>
              <a:rPr lang="de-DE" sz="2400" dirty="0">
                <a:solidFill>
                  <a:srgbClr val="003399"/>
                </a:solidFill>
              </a:rPr>
              <a:t> the </a:t>
            </a:r>
            <a:r>
              <a:rPr lang="de-DE" sz="2400" dirty="0" err="1">
                <a:solidFill>
                  <a:srgbClr val="003399"/>
                </a:solidFill>
              </a:rPr>
              <a:t>change</a:t>
            </a:r>
            <a:r>
              <a:rPr lang="de-DE" sz="2400" dirty="0">
                <a:solidFill>
                  <a:srgbClr val="003399"/>
                </a:solidFill>
              </a:rPr>
              <a:t> in the </a:t>
            </a:r>
            <a:r>
              <a:rPr lang="de-DE" sz="2400" dirty="0" err="1">
                <a:solidFill>
                  <a:srgbClr val="003399"/>
                </a:solidFill>
              </a:rPr>
              <a:t>intensity</a:t>
            </a:r>
            <a:r>
              <a:rPr lang="de-DE" sz="2400" dirty="0">
                <a:solidFill>
                  <a:srgbClr val="003399"/>
                </a:solidFill>
              </a:rPr>
              <a:t> of </a:t>
            </a:r>
            <a:r>
              <a:rPr lang="de-DE" sz="2400" dirty="0" err="1">
                <a:solidFill>
                  <a:srgbClr val="003399"/>
                </a:solidFill>
              </a:rPr>
              <a:t>use</a:t>
            </a:r>
            <a:r>
              <a:rPr lang="de-DE" sz="2400" dirty="0">
                <a:solidFill>
                  <a:srgbClr val="003399"/>
                </a:solidFill>
              </a:rPr>
              <a:t> of ES after the </a:t>
            </a:r>
            <a:r>
              <a:rPr lang="de-DE" sz="2400" dirty="0" err="1">
                <a:solidFill>
                  <a:srgbClr val="003399"/>
                </a:solidFill>
              </a:rPr>
              <a:t>implementation</a:t>
            </a:r>
            <a:r>
              <a:rPr lang="de-DE" sz="2400" dirty="0">
                <a:solidFill>
                  <a:srgbClr val="003399"/>
                </a:solidFill>
              </a:rPr>
              <a:t> of </a:t>
            </a:r>
            <a:r>
              <a:rPr lang="de-DE" sz="2400" dirty="0" err="1">
                <a:solidFill>
                  <a:srgbClr val="003399"/>
                </a:solidFill>
              </a:rPr>
              <a:t>restoration</a:t>
            </a:r>
            <a:r>
              <a:rPr lang="de-DE" sz="2400" dirty="0">
                <a:solidFill>
                  <a:srgbClr val="003399"/>
                </a:solidFill>
              </a:rPr>
              <a:t> </a:t>
            </a:r>
            <a:r>
              <a:rPr lang="de-DE" sz="2400" dirty="0" err="1">
                <a:solidFill>
                  <a:srgbClr val="003399"/>
                </a:solidFill>
              </a:rPr>
              <a:t>or</a:t>
            </a:r>
            <a:r>
              <a:rPr lang="de-DE" sz="2400" dirty="0">
                <a:solidFill>
                  <a:srgbClr val="003399"/>
                </a:solidFill>
              </a:rPr>
              <a:t> </a:t>
            </a:r>
            <a:r>
              <a:rPr lang="de-DE" sz="2400" dirty="0" err="1">
                <a:solidFill>
                  <a:srgbClr val="003399"/>
                </a:solidFill>
              </a:rPr>
              <a:t>flood</a:t>
            </a:r>
            <a:r>
              <a:rPr lang="de-DE" sz="2400" dirty="0">
                <a:solidFill>
                  <a:srgbClr val="003399"/>
                </a:solidFill>
              </a:rPr>
              <a:t> </a:t>
            </a:r>
            <a:r>
              <a:rPr lang="de-DE" sz="2400" dirty="0" err="1">
                <a:solidFill>
                  <a:srgbClr val="003399"/>
                </a:solidFill>
              </a:rPr>
              <a:t>risk</a:t>
            </a:r>
            <a:r>
              <a:rPr lang="de-DE" sz="2400" dirty="0">
                <a:solidFill>
                  <a:srgbClr val="003399"/>
                </a:solidFill>
              </a:rPr>
              <a:t> </a:t>
            </a:r>
            <a:r>
              <a:rPr lang="de-DE" sz="2400" dirty="0" err="1">
                <a:solidFill>
                  <a:srgbClr val="003399"/>
                </a:solidFill>
              </a:rPr>
              <a:t>measures</a:t>
            </a:r>
            <a:endParaRPr lang="de-DE" sz="2400" dirty="0">
              <a:solidFill>
                <a:srgbClr val="003399"/>
              </a:solidFill>
            </a:endParaRPr>
          </a:p>
        </p:txBody>
      </p:sp>
      <p:sp>
        <p:nvSpPr>
          <p:cNvPr id="4" name="Slide Number Placeholder 3"/>
          <p:cNvSpPr>
            <a:spLocks noGrp="1"/>
          </p:cNvSpPr>
          <p:nvPr>
            <p:ph type="sldNum" sz="quarter" idx="12"/>
          </p:nvPr>
        </p:nvSpPr>
        <p:spPr/>
        <p:txBody>
          <a:bodyPr/>
          <a:lstStyle/>
          <a:p>
            <a:fld id="{DBC58020-407B-43DE-81C2-9A53D707EAE2}" type="slidenum">
              <a:rPr lang="en-US" smtClean="0"/>
              <a:pPr/>
              <a:t>15</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a:xfrm>
            <a:off x="588309" y="919277"/>
            <a:ext cx="8259357" cy="887507"/>
          </a:xfrm>
        </p:spPr>
        <p:txBody>
          <a:bodyPr>
            <a:normAutofit/>
          </a:bodyPr>
          <a:lstStyle/>
          <a:p>
            <a:r>
              <a:rPr lang="de-DE" sz="3200" dirty="0">
                <a:solidFill>
                  <a:srgbClr val="003399"/>
                </a:solidFill>
              </a:rPr>
              <a:t>The </a:t>
            </a:r>
            <a:r>
              <a:rPr lang="de-DE" sz="3200" dirty="0" err="1">
                <a:solidFill>
                  <a:srgbClr val="003399"/>
                </a:solidFill>
              </a:rPr>
              <a:t>role</a:t>
            </a:r>
            <a:r>
              <a:rPr lang="de-DE" sz="3200" dirty="0">
                <a:solidFill>
                  <a:srgbClr val="003399"/>
                </a:solidFill>
              </a:rPr>
              <a:t> of </a:t>
            </a:r>
            <a:r>
              <a:rPr lang="de-DE" sz="3200" dirty="0" err="1">
                <a:solidFill>
                  <a:srgbClr val="003399"/>
                </a:solidFill>
              </a:rPr>
              <a:t>E</a:t>
            </a:r>
            <a:r>
              <a:rPr lang="de-DE" sz="3200" dirty="0" err="1" smtClean="0">
                <a:solidFill>
                  <a:srgbClr val="003399"/>
                </a:solidFill>
              </a:rPr>
              <a:t>cosystem</a:t>
            </a:r>
            <a:r>
              <a:rPr lang="de-DE" sz="3200" dirty="0" smtClean="0">
                <a:solidFill>
                  <a:srgbClr val="003399"/>
                </a:solidFill>
              </a:rPr>
              <a:t> </a:t>
            </a:r>
            <a:r>
              <a:rPr lang="de-DE" sz="3200" dirty="0">
                <a:solidFill>
                  <a:srgbClr val="003399"/>
                </a:solidFill>
              </a:rPr>
              <a:t>S</a:t>
            </a:r>
            <a:r>
              <a:rPr lang="de-DE" sz="3200" dirty="0" smtClean="0">
                <a:solidFill>
                  <a:srgbClr val="003399"/>
                </a:solidFill>
              </a:rPr>
              <a:t>ervices </a:t>
            </a:r>
            <a:r>
              <a:rPr lang="de-DE" sz="3200" dirty="0">
                <a:solidFill>
                  <a:srgbClr val="003399"/>
                </a:solidFill>
              </a:rPr>
              <a:t>in the </a:t>
            </a:r>
            <a:r>
              <a:rPr lang="de-DE" sz="3200" dirty="0" err="1">
                <a:solidFill>
                  <a:srgbClr val="003399"/>
                </a:solidFill>
              </a:rPr>
              <a:t>project</a:t>
            </a:r>
            <a:endParaRPr lang="en-US" sz="3200" dirty="0"/>
          </a:p>
        </p:txBody>
      </p:sp>
    </p:spTree>
    <p:extLst>
      <p:ext uri="{BB962C8B-B14F-4D97-AF65-F5344CB8AC3E}">
        <p14:creationId xmlns:p14="http://schemas.microsoft.com/office/powerpoint/2010/main" val="99518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nvPr>
        </p:nvGraphicFramePr>
        <p:xfrm>
          <a:off x="4343401" y="4421260"/>
          <a:ext cx="4239504" cy="2005788"/>
        </p:xfrm>
        <a:graphic>
          <a:graphicData uri="http://schemas.openxmlformats.org/drawingml/2006/table">
            <a:tbl>
              <a:tblPr firstRow="1" bandRow="1">
                <a:tableStyleId>{5C22544A-7EE6-4342-B048-85BDC9FD1C3A}</a:tableStyleId>
              </a:tblPr>
              <a:tblGrid>
                <a:gridCol w="2567165">
                  <a:extLst>
                    <a:ext uri="{9D8B030D-6E8A-4147-A177-3AD203B41FA5}">
                      <a16:colId xmlns:a16="http://schemas.microsoft.com/office/drawing/2014/main" val="4061750592"/>
                    </a:ext>
                  </a:extLst>
                </a:gridCol>
                <a:gridCol w="1672339">
                  <a:extLst>
                    <a:ext uri="{9D8B030D-6E8A-4147-A177-3AD203B41FA5}">
                      <a16:colId xmlns:a16="http://schemas.microsoft.com/office/drawing/2014/main" val="4272782553"/>
                    </a:ext>
                  </a:extLst>
                </a:gridCol>
              </a:tblGrid>
              <a:tr h="302769">
                <a:tc>
                  <a:txBody>
                    <a:bodyPr/>
                    <a:lstStyle/>
                    <a:p>
                      <a:pPr algn="ctr"/>
                      <a:r>
                        <a:rPr lang="de-DE" sz="1600" dirty="0" smtClean="0"/>
                        <a:t>Land </a:t>
                      </a:r>
                      <a:r>
                        <a:rPr lang="de-DE" sz="1600" dirty="0" err="1" smtClean="0"/>
                        <a:t>use</a:t>
                      </a:r>
                      <a:r>
                        <a:rPr lang="de-DE" sz="1600" dirty="0" smtClean="0"/>
                        <a:t>/</a:t>
                      </a:r>
                      <a:r>
                        <a:rPr lang="de-DE" sz="1600" dirty="0" err="1" smtClean="0"/>
                        <a:t>land</a:t>
                      </a:r>
                      <a:r>
                        <a:rPr lang="de-DE" sz="1600" baseline="0" dirty="0" smtClean="0"/>
                        <a:t> cover</a:t>
                      </a:r>
                      <a:r>
                        <a:rPr lang="de-DE" sz="1600" baseline="30000" dirty="0" smtClean="0"/>
                        <a:t>1</a:t>
                      </a:r>
                      <a:endParaRPr lang="de-DE" sz="1600" baseline="30000" dirty="0"/>
                    </a:p>
                  </a:txBody>
                  <a:tcPr marL="90461" marR="90461" marT="45229" marB="45229" anchor="ctr"/>
                </a:tc>
                <a:tc>
                  <a:txBody>
                    <a:bodyPr/>
                    <a:lstStyle/>
                    <a:p>
                      <a:pPr algn="ctr"/>
                      <a:r>
                        <a:rPr lang="de-DE" sz="1600" dirty="0" smtClean="0"/>
                        <a:t>Area in ha</a:t>
                      </a:r>
                      <a:endParaRPr lang="de-DE" sz="1600" dirty="0"/>
                    </a:p>
                  </a:txBody>
                  <a:tcPr marL="90461" marR="90461" marT="45229" marB="45229" anchor="ctr"/>
                </a:tc>
                <a:extLst>
                  <a:ext uri="{0D108BD9-81ED-4DB2-BD59-A6C34878D82A}">
                    <a16:rowId xmlns:a16="http://schemas.microsoft.com/office/drawing/2014/main" val="501918907"/>
                  </a:ext>
                </a:extLst>
              </a:tr>
              <a:tr h="302769">
                <a:tc>
                  <a:txBody>
                    <a:bodyPr/>
                    <a:lstStyle/>
                    <a:p>
                      <a:r>
                        <a:rPr lang="de-DE" sz="1600" dirty="0" smtClean="0"/>
                        <a:t>Urban</a:t>
                      </a:r>
                      <a:endParaRPr lang="de-DE" sz="1600" dirty="0"/>
                    </a:p>
                  </a:txBody>
                  <a:tcPr marL="90461" marR="90461" marT="45229" marB="45229"/>
                </a:tc>
                <a:tc>
                  <a:txBody>
                    <a:bodyPr/>
                    <a:lstStyle/>
                    <a:p>
                      <a:pPr algn="r"/>
                      <a:r>
                        <a:rPr lang="de-DE" sz="1600" dirty="0" smtClean="0"/>
                        <a:t>112,08</a:t>
                      </a:r>
                      <a:endParaRPr lang="de-DE" sz="1600" dirty="0"/>
                    </a:p>
                  </a:txBody>
                  <a:tcPr marL="90461" marR="90461" marT="45229" marB="45229"/>
                </a:tc>
                <a:extLst>
                  <a:ext uri="{0D108BD9-81ED-4DB2-BD59-A6C34878D82A}">
                    <a16:rowId xmlns:a16="http://schemas.microsoft.com/office/drawing/2014/main" val="1072480912"/>
                  </a:ext>
                </a:extLst>
              </a:tr>
              <a:tr h="302769">
                <a:tc>
                  <a:txBody>
                    <a:bodyPr/>
                    <a:lstStyle/>
                    <a:p>
                      <a:r>
                        <a:rPr lang="de-DE" sz="1600" dirty="0" err="1" smtClean="0"/>
                        <a:t>Croplands</a:t>
                      </a:r>
                      <a:endParaRPr lang="de-DE" sz="1600" dirty="0"/>
                    </a:p>
                  </a:txBody>
                  <a:tcPr marL="90461" marR="90461" marT="45229" marB="45229"/>
                </a:tc>
                <a:tc>
                  <a:txBody>
                    <a:bodyPr/>
                    <a:lstStyle/>
                    <a:p>
                      <a:pPr algn="r"/>
                      <a:r>
                        <a:rPr lang="de-DE" sz="1600" dirty="0" smtClean="0"/>
                        <a:t>1150,27</a:t>
                      </a:r>
                      <a:endParaRPr lang="de-DE" sz="1600" dirty="0"/>
                    </a:p>
                  </a:txBody>
                  <a:tcPr marL="90461" marR="90461" marT="45229" marB="45229"/>
                </a:tc>
                <a:extLst>
                  <a:ext uri="{0D108BD9-81ED-4DB2-BD59-A6C34878D82A}">
                    <a16:rowId xmlns:a16="http://schemas.microsoft.com/office/drawing/2014/main" val="538848590"/>
                  </a:ext>
                </a:extLst>
              </a:tr>
              <a:tr h="302769">
                <a:tc>
                  <a:txBody>
                    <a:bodyPr/>
                    <a:lstStyle/>
                    <a:p>
                      <a:r>
                        <a:rPr lang="de-DE" sz="1600" dirty="0" err="1" smtClean="0"/>
                        <a:t>Woodland</a:t>
                      </a:r>
                      <a:r>
                        <a:rPr lang="de-DE" sz="1600" dirty="0" smtClean="0"/>
                        <a:t> </a:t>
                      </a:r>
                      <a:r>
                        <a:rPr lang="de-DE" sz="1600" dirty="0" err="1" smtClean="0"/>
                        <a:t>and</a:t>
                      </a:r>
                      <a:r>
                        <a:rPr lang="de-DE" sz="1600" dirty="0" smtClean="0"/>
                        <a:t> </a:t>
                      </a:r>
                      <a:r>
                        <a:rPr lang="de-DE" sz="1600" dirty="0" err="1" smtClean="0"/>
                        <a:t>forest</a:t>
                      </a:r>
                      <a:endParaRPr lang="de-DE" sz="1600" dirty="0"/>
                    </a:p>
                  </a:txBody>
                  <a:tcPr marL="90461" marR="90461" marT="45229" marB="45229"/>
                </a:tc>
                <a:tc>
                  <a:txBody>
                    <a:bodyPr/>
                    <a:lstStyle/>
                    <a:p>
                      <a:pPr algn="r"/>
                      <a:r>
                        <a:rPr lang="de-DE" sz="1600" dirty="0" smtClean="0"/>
                        <a:t>2439,19</a:t>
                      </a:r>
                      <a:endParaRPr lang="de-DE" sz="1600" dirty="0"/>
                    </a:p>
                  </a:txBody>
                  <a:tcPr marL="90461" marR="90461" marT="45229" marB="45229"/>
                </a:tc>
                <a:extLst>
                  <a:ext uri="{0D108BD9-81ED-4DB2-BD59-A6C34878D82A}">
                    <a16:rowId xmlns:a16="http://schemas.microsoft.com/office/drawing/2014/main" val="57578933"/>
                  </a:ext>
                </a:extLst>
              </a:tr>
              <a:tr h="302769">
                <a:tc>
                  <a:txBody>
                    <a:bodyPr/>
                    <a:lstStyle/>
                    <a:p>
                      <a:r>
                        <a:rPr lang="de-DE" sz="1600" dirty="0" err="1" smtClean="0"/>
                        <a:t>Grassland</a:t>
                      </a:r>
                      <a:endParaRPr lang="de-DE" sz="1600" dirty="0"/>
                    </a:p>
                  </a:txBody>
                  <a:tcPr marL="90461" marR="90461" marT="45229" marB="45229"/>
                </a:tc>
                <a:tc>
                  <a:txBody>
                    <a:bodyPr/>
                    <a:lstStyle/>
                    <a:p>
                      <a:pPr algn="r"/>
                      <a:r>
                        <a:rPr lang="de-DE" sz="1600" dirty="0" smtClean="0"/>
                        <a:t>347,19</a:t>
                      </a:r>
                      <a:endParaRPr lang="de-DE" sz="1600" dirty="0"/>
                    </a:p>
                  </a:txBody>
                  <a:tcPr marL="90461" marR="90461" marT="45229" marB="45229"/>
                </a:tc>
                <a:extLst>
                  <a:ext uri="{0D108BD9-81ED-4DB2-BD59-A6C34878D82A}">
                    <a16:rowId xmlns:a16="http://schemas.microsoft.com/office/drawing/2014/main" val="338785104"/>
                  </a:ext>
                </a:extLst>
              </a:tr>
              <a:tr h="302769">
                <a:tc>
                  <a:txBody>
                    <a:bodyPr/>
                    <a:lstStyle/>
                    <a:p>
                      <a:r>
                        <a:rPr lang="de-DE" sz="1600" dirty="0" smtClean="0"/>
                        <a:t>Rivers </a:t>
                      </a:r>
                      <a:r>
                        <a:rPr lang="de-DE" sz="1600" dirty="0" err="1" smtClean="0"/>
                        <a:t>and</a:t>
                      </a:r>
                      <a:r>
                        <a:rPr lang="de-DE" sz="1600" dirty="0" smtClean="0"/>
                        <a:t> </a:t>
                      </a:r>
                      <a:r>
                        <a:rPr lang="de-DE" sz="1600" dirty="0" err="1" smtClean="0"/>
                        <a:t>lakes</a:t>
                      </a:r>
                      <a:endParaRPr lang="de-DE" sz="1600" dirty="0"/>
                    </a:p>
                  </a:txBody>
                  <a:tcPr marL="90461" marR="90461" marT="45229" marB="45229"/>
                </a:tc>
                <a:tc>
                  <a:txBody>
                    <a:bodyPr/>
                    <a:lstStyle/>
                    <a:p>
                      <a:pPr algn="r"/>
                      <a:r>
                        <a:rPr lang="de-DE" sz="1600" dirty="0" smtClean="0"/>
                        <a:t>66,08</a:t>
                      </a:r>
                      <a:endParaRPr lang="de-DE" sz="1600" dirty="0"/>
                    </a:p>
                  </a:txBody>
                  <a:tcPr marL="90461" marR="90461" marT="45229" marB="45229"/>
                </a:tc>
                <a:extLst>
                  <a:ext uri="{0D108BD9-81ED-4DB2-BD59-A6C34878D82A}">
                    <a16:rowId xmlns:a16="http://schemas.microsoft.com/office/drawing/2014/main" val="2010776930"/>
                  </a:ext>
                </a:extLst>
              </a:tr>
            </a:tbl>
          </a:graphicData>
        </a:graphic>
      </p:graphicFrame>
      <p:grpSp>
        <p:nvGrpSpPr>
          <p:cNvPr id="17" name="Gruppieren 16"/>
          <p:cNvGrpSpPr/>
          <p:nvPr/>
        </p:nvGrpSpPr>
        <p:grpSpPr>
          <a:xfrm>
            <a:off x="91440" y="127274"/>
            <a:ext cx="6739128" cy="4229446"/>
            <a:chOff x="164592" y="114230"/>
            <a:chExt cx="6739128" cy="4229446"/>
          </a:xfrm>
        </p:grpSpPr>
        <p:pic>
          <p:nvPicPr>
            <p:cNvPr id="14" name="Grafik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4592" y="114230"/>
              <a:ext cx="6739128" cy="4229446"/>
            </a:xfrm>
            <a:prstGeom prst="rect">
              <a:avLst/>
            </a:prstGeom>
          </p:spPr>
        </p:pic>
        <p:sp>
          <p:nvSpPr>
            <p:cNvPr id="16" name="Ellipse 15"/>
            <p:cNvSpPr/>
            <p:nvPr/>
          </p:nvSpPr>
          <p:spPr>
            <a:xfrm>
              <a:off x="1956816" y="2110081"/>
              <a:ext cx="461772" cy="4228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8" name="Grafik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576" y="774970"/>
            <a:ext cx="2088000" cy="3132000"/>
          </a:xfrm>
          <a:prstGeom prst="rect">
            <a:avLst/>
          </a:prstGeom>
        </p:spPr>
      </p:pic>
      <p:pic>
        <p:nvPicPr>
          <p:cNvPr id="13" name="Grafik 12"/>
          <p:cNvPicPr>
            <a:picLocks noChangeAspect="1"/>
          </p:cNvPicPr>
          <p:nvPr/>
        </p:nvPicPr>
        <p:blipFill>
          <a:blip r:embed="rId4"/>
          <a:stretch>
            <a:fillRect/>
          </a:stretch>
        </p:blipFill>
        <p:spPr>
          <a:xfrm>
            <a:off x="669911" y="4421260"/>
            <a:ext cx="3351049" cy="2232000"/>
          </a:xfrm>
          <a:prstGeom prst="rect">
            <a:avLst/>
          </a:prstGeom>
        </p:spPr>
      </p:pic>
      <p:sp>
        <p:nvSpPr>
          <p:cNvPr id="19" name="Textfeld 18"/>
          <p:cNvSpPr txBox="1"/>
          <p:nvPr/>
        </p:nvSpPr>
        <p:spPr>
          <a:xfrm>
            <a:off x="4279393" y="6427048"/>
            <a:ext cx="4239504" cy="276999"/>
          </a:xfrm>
          <a:prstGeom prst="rect">
            <a:avLst/>
          </a:prstGeom>
          <a:noFill/>
        </p:spPr>
        <p:txBody>
          <a:bodyPr wrap="square" rtlCol="0">
            <a:spAutoFit/>
          </a:bodyPr>
          <a:lstStyle/>
          <a:p>
            <a:r>
              <a:rPr lang="de-DE" sz="1200" baseline="30000" dirty="0" smtClean="0">
                <a:solidFill>
                  <a:schemeClr val="bg2">
                    <a:lumMod val="10000"/>
                  </a:schemeClr>
                </a:solidFill>
              </a:rPr>
              <a:t>1</a:t>
            </a:r>
            <a:r>
              <a:rPr lang="de-DE" sz="1200" dirty="0" smtClean="0">
                <a:solidFill>
                  <a:schemeClr val="bg2">
                    <a:lumMod val="10000"/>
                  </a:schemeClr>
                </a:solidFill>
              </a:rPr>
              <a:t>Copernicus LCLU </a:t>
            </a:r>
            <a:r>
              <a:rPr lang="de-DE" sz="1200" dirty="0" err="1" smtClean="0">
                <a:solidFill>
                  <a:schemeClr val="bg2">
                    <a:lumMod val="10000"/>
                  </a:schemeClr>
                </a:solidFill>
              </a:rPr>
              <a:t>dataset</a:t>
            </a:r>
            <a:r>
              <a:rPr lang="de-DE" sz="1200" dirty="0" smtClean="0">
                <a:solidFill>
                  <a:schemeClr val="bg2">
                    <a:lumMod val="10000"/>
                  </a:schemeClr>
                </a:solidFill>
              </a:rPr>
              <a:t>  (</a:t>
            </a:r>
            <a:r>
              <a:rPr lang="de-DE" sz="1200" dirty="0" err="1" smtClean="0">
                <a:solidFill>
                  <a:schemeClr val="bg2">
                    <a:lumMod val="10000"/>
                  </a:schemeClr>
                </a:solidFill>
              </a:rPr>
              <a:t>Riparian</a:t>
            </a:r>
            <a:r>
              <a:rPr lang="de-DE" sz="1200" dirty="0" smtClean="0">
                <a:solidFill>
                  <a:schemeClr val="bg2">
                    <a:lumMod val="10000"/>
                  </a:schemeClr>
                </a:solidFill>
              </a:rPr>
              <a:t> </a:t>
            </a:r>
            <a:r>
              <a:rPr lang="de-DE" sz="1200" dirty="0" err="1" smtClean="0">
                <a:solidFill>
                  <a:schemeClr val="bg2">
                    <a:lumMod val="10000"/>
                  </a:schemeClr>
                </a:solidFill>
              </a:rPr>
              <a:t>Zones</a:t>
            </a:r>
            <a:r>
              <a:rPr lang="de-DE" sz="1200" dirty="0" smtClean="0">
                <a:solidFill>
                  <a:schemeClr val="bg2">
                    <a:lumMod val="10000"/>
                  </a:schemeClr>
                </a:solidFill>
              </a:rPr>
              <a:t>)</a:t>
            </a:r>
            <a:endParaRPr lang="de-DE" sz="1200" baseline="30000" dirty="0">
              <a:solidFill>
                <a:schemeClr val="bg2">
                  <a:lumMod val="10000"/>
                </a:schemeClr>
              </a:solidFill>
            </a:endParaRPr>
          </a:p>
        </p:txBody>
      </p:sp>
      <p:sp>
        <p:nvSpPr>
          <p:cNvPr id="2" name="Textfeld 1"/>
          <p:cNvSpPr txBox="1"/>
          <p:nvPr/>
        </p:nvSpPr>
        <p:spPr>
          <a:xfrm>
            <a:off x="6894576" y="3906970"/>
            <a:ext cx="2088000" cy="246221"/>
          </a:xfrm>
          <a:prstGeom prst="rect">
            <a:avLst/>
          </a:prstGeom>
          <a:noFill/>
        </p:spPr>
        <p:txBody>
          <a:bodyPr wrap="square" rtlCol="0">
            <a:spAutoFit/>
          </a:bodyPr>
          <a:lstStyle/>
          <a:p>
            <a:r>
              <a:rPr lang="de-DE" sz="1000" dirty="0" err="1" smtClean="0">
                <a:solidFill>
                  <a:schemeClr val="bg2">
                    <a:lumMod val="10000"/>
                  </a:schemeClr>
                </a:solidFill>
              </a:rPr>
              <a:t>Floodplain</a:t>
            </a:r>
            <a:r>
              <a:rPr lang="de-DE" sz="1000" dirty="0" smtClean="0">
                <a:solidFill>
                  <a:schemeClr val="bg2">
                    <a:lumMod val="10000"/>
                  </a:schemeClr>
                </a:solidFill>
              </a:rPr>
              <a:t> Institute Neuburg</a:t>
            </a:r>
            <a:endParaRPr lang="de-DE" sz="1000" dirty="0">
              <a:solidFill>
                <a:schemeClr val="bg2">
                  <a:lumMod val="10000"/>
                </a:schemeClr>
              </a:solidFill>
            </a:endParaRPr>
          </a:p>
        </p:txBody>
      </p:sp>
      <p:sp>
        <p:nvSpPr>
          <p:cNvPr id="10" name="Textfeld 9"/>
          <p:cNvSpPr txBox="1"/>
          <p:nvPr/>
        </p:nvSpPr>
        <p:spPr>
          <a:xfrm>
            <a:off x="605903" y="6644783"/>
            <a:ext cx="2088000" cy="246221"/>
          </a:xfrm>
          <a:prstGeom prst="rect">
            <a:avLst/>
          </a:prstGeom>
          <a:noFill/>
        </p:spPr>
        <p:txBody>
          <a:bodyPr wrap="square" rtlCol="0">
            <a:spAutoFit/>
          </a:bodyPr>
          <a:lstStyle/>
          <a:p>
            <a:r>
              <a:rPr lang="de-DE" sz="1000" dirty="0" err="1" smtClean="0">
                <a:solidFill>
                  <a:schemeClr val="bg2">
                    <a:lumMod val="10000"/>
                  </a:schemeClr>
                </a:solidFill>
              </a:rPr>
              <a:t>Slovenian</a:t>
            </a:r>
            <a:r>
              <a:rPr lang="de-DE" sz="1000" dirty="0" smtClean="0">
                <a:solidFill>
                  <a:schemeClr val="bg2">
                    <a:lumMod val="10000"/>
                  </a:schemeClr>
                </a:solidFill>
              </a:rPr>
              <a:t> </a:t>
            </a:r>
            <a:r>
              <a:rPr lang="de-DE" sz="1000" dirty="0" err="1" smtClean="0">
                <a:solidFill>
                  <a:schemeClr val="bg2">
                    <a:lumMod val="10000"/>
                  </a:schemeClr>
                </a:solidFill>
              </a:rPr>
              <a:t>Water</a:t>
            </a:r>
            <a:r>
              <a:rPr lang="de-DE" sz="1000" smtClean="0">
                <a:solidFill>
                  <a:schemeClr val="bg2">
                    <a:lumMod val="10000"/>
                  </a:schemeClr>
                </a:solidFill>
              </a:rPr>
              <a:t> Agency</a:t>
            </a:r>
            <a:endParaRPr lang="de-DE" sz="1000" dirty="0">
              <a:solidFill>
                <a:schemeClr val="bg2">
                  <a:lumMod val="10000"/>
                </a:schemeClr>
              </a:solidFill>
            </a:endParaRPr>
          </a:p>
        </p:txBody>
      </p:sp>
    </p:spTree>
    <p:extLst>
      <p:ext uri="{BB962C8B-B14F-4D97-AF65-F5344CB8AC3E}">
        <p14:creationId xmlns:p14="http://schemas.microsoft.com/office/powerpoint/2010/main" val="42002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ED8297B-2A6D-48DF-BBAF-CA4D6E39C95F}" type="slidenum">
              <a:rPr lang="en-US" smtClean="0"/>
              <a:pPr/>
              <a:t>17</a:t>
            </a:fld>
            <a:endParaRPr lang="en-US" dirty="0"/>
          </a:p>
        </p:txBody>
      </p:sp>
      <p:graphicFrame>
        <p:nvGraphicFramePr>
          <p:cNvPr id="6" name="Tabelle 5"/>
          <p:cNvGraphicFramePr>
            <a:graphicFrameLocks noGrp="1"/>
          </p:cNvGraphicFramePr>
          <p:nvPr>
            <p:extLst/>
          </p:nvPr>
        </p:nvGraphicFramePr>
        <p:xfrm>
          <a:off x="219454" y="42685"/>
          <a:ext cx="8796530" cy="6503849"/>
        </p:xfrm>
        <a:graphic>
          <a:graphicData uri="http://schemas.openxmlformats.org/drawingml/2006/table">
            <a:tbl>
              <a:tblPr firstRow="1" firstCol="1" bandRow="1">
                <a:tableStyleId>{5C22544A-7EE6-4342-B048-85BDC9FD1C3A}</a:tableStyleId>
              </a:tblPr>
              <a:tblGrid>
                <a:gridCol w="966545">
                  <a:extLst>
                    <a:ext uri="{9D8B030D-6E8A-4147-A177-3AD203B41FA5}">
                      <a16:colId xmlns:a16="http://schemas.microsoft.com/office/drawing/2014/main" val="2755598343"/>
                    </a:ext>
                  </a:extLst>
                </a:gridCol>
                <a:gridCol w="2421243">
                  <a:extLst>
                    <a:ext uri="{9D8B030D-6E8A-4147-A177-3AD203B41FA5}">
                      <a16:colId xmlns:a16="http://schemas.microsoft.com/office/drawing/2014/main" val="404845453"/>
                    </a:ext>
                  </a:extLst>
                </a:gridCol>
                <a:gridCol w="5408742">
                  <a:extLst>
                    <a:ext uri="{9D8B030D-6E8A-4147-A177-3AD203B41FA5}">
                      <a16:colId xmlns:a16="http://schemas.microsoft.com/office/drawing/2014/main" val="833436169"/>
                    </a:ext>
                  </a:extLst>
                </a:gridCol>
              </a:tblGrid>
              <a:tr h="137393">
                <a:tc>
                  <a:txBody>
                    <a:bodyPr/>
                    <a:lstStyle/>
                    <a:p>
                      <a:pPr algn="ctr">
                        <a:lnSpc>
                          <a:spcPct val="107000"/>
                        </a:lnSpc>
                        <a:spcAft>
                          <a:spcPts val="0"/>
                        </a:spcAft>
                      </a:pPr>
                      <a:r>
                        <a:rPr lang="de-DE" sz="1200" dirty="0">
                          <a:effectLst/>
                        </a:rPr>
                        <a:t>Ecosystem </a:t>
                      </a:r>
                      <a:r>
                        <a:rPr lang="de-DE" sz="1200" dirty="0" err="1">
                          <a:effectLst/>
                        </a:rPr>
                        <a:t>service</a:t>
                      </a:r>
                      <a:r>
                        <a:rPr lang="de-DE" sz="1200" dirty="0">
                          <a:effectLst/>
                        </a:rPr>
                        <a:t> </a:t>
                      </a:r>
                      <a:r>
                        <a:rPr lang="de-DE" sz="1200" dirty="0" err="1">
                          <a:effectLst/>
                        </a:rPr>
                        <a:t>class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gn="ctr">
                        <a:lnSpc>
                          <a:spcPct val="107000"/>
                        </a:lnSpc>
                        <a:spcAft>
                          <a:spcPts val="0"/>
                        </a:spcAft>
                      </a:pPr>
                      <a:r>
                        <a:rPr lang="de-DE" sz="1200" dirty="0" err="1" smtClean="0">
                          <a:effectLst/>
                        </a:rPr>
                        <a:t>Identified</a:t>
                      </a:r>
                      <a:r>
                        <a:rPr lang="de-DE" sz="1200" dirty="0" smtClean="0">
                          <a:effectLst/>
                        </a:rPr>
                        <a:t> Ecosystem Services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gn="ctr">
                        <a:lnSpc>
                          <a:spcPct val="107000"/>
                        </a:lnSpc>
                        <a:spcAft>
                          <a:spcPts val="0"/>
                        </a:spcAft>
                      </a:pPr>
                      <a:r>
                        <a:rPr lang="de-DE" sz="1200" dirty="0">
                          <a:effectLst/>
                        </a:rPr>
                        <a:t>Definition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917074205"/>
                  </a:ext>
                </a:extLst>
              </a:tr>
              <a:tr h="137393">
                <a:tc rowSpan="7">
                  <a:txBody>
                    <a:bodyPr/>
                    <a:lstStyle/>
                    <a:p>
                      <a:pPr marL="71755" marR="71755" algn="ctr">
                        <a:lnSpc>
                          <a:spcPct val="107000"/>
                        </a:lnSpc>
                        <a:spcAft>
                          <a:spcPts val="0"/>
                        </a:spcAft>
                      </a:pPr>
                      <a:r>
                        <a:rPr lang="de-DE" sz="1200" dirty="0" err="1">
                          <a:effectLst/>
                        </a:rPr>
                        <a:t>Provisioning</a:t>
                      </a:r>
                      <a:r>
                        <a:rPr lang="de-DE" sz="1200" dirty="0">
                          <a:effectLst/>
                        </a:rPr>
                        <a:t> </a:t>
                      </a:r>
                      <a:r>
                        <a:rPr lang="de-DE" sz="1200" dirty="0" err="1">
                          <a:effectLst/>
                        </a:rPr>
                        <a:t>ecosystem</a:t>
                      </a:r>
                      <a:r>
                        <a:rPr lang="de-DE" sz="1200" dirty="0">
                          <a:effectLst/>
                        </a:rPr>
                        <a:t> </a:t>
                      </a:r>
                      <a:r>
                        <a:rPr lang="de-DE" sz="1200" dirty="0" err="1">
                          <a:effectLst/>
                        </a:rPr>
                        <a:t>services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vert="vert270" anchor="ctr"/>
                </a:tc>
                <a:tc>
                  <a:txBody>
                    <a:bodyPr/>
                    <a:lstStyle/>
                    <a:p>
                      <a:pPr>
                        <a:lnSpc>
                          <a:spcPct val="107000"/>
                        </a:lnSpc>
                        <a:spcAft>
                          <a:spcPts val="0"/>
                        </a:spcAft>
                      </a:pPr>
                      <a:r>
                        <a:rPr lang="de-DE" sz="1200" dirty="0" err="1">
                          <a:effectLst/>
                        </a:rPr>
                        <a:t>agricultural</a:t>
                      </a:r>
                      <a:r>
                        <a:rPr lang="de-DE" sz="1200" dirty="0">
                          <a:effectLst/>
                        </a:rPr>
                        <a:t> </a:t>
                      </a:r>
                      <a:r>
                        <a:rPr lang="de-DE" sz="1200" dirty="0" err="1">
                          <a:effectLst/>
                        </a:rPr>
                        <a:t>product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A plant foods produced by agricultural cultivation.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1941779018"/>
                  </a:ext>
                </a:extLst>
              </a:tr>
              <a:tr h="274787">
                <a:tc vMerge="1">
                  <a:txBody>
                    <a:bodyPr/>
                    <a:lstStyle/>
                    <a:p>
                      <a:endParaRPr lang="de-DE"/>
                    </a:p>
                  </a:txBody>
                  <a:tcPr/>
                </a:tc>
                <a:tc>
                  <a:txBody>
                    <a:bodyPr/>
                    <a:lstStyle/>
                    <a:p>
                      <a:pPr>
                        <a:lnSpc>
                          <a:spcPct val="107000"/>
                        </a:lnSpc>
                        <a:spcAft>
                          <a:spcPts val="0"/>
                        </a:spcAft>
                      </a:pPr>
                      <a:r>
                        <a:rPr lang="de-DE" sz="1200" dirty="0" err="1">
                          <a:effectLst/>
                        </a:rPr>
                        <a:t>wood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Wood for heating or creating wood products (furniture, roof trusses)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3291123764"/>
                  </a:ext>
                </a:extLst>
              </a:tr>
              <a:tr h="137393">
                <a:tc vMerge="1">
                  <a:txBody>
                    <a:bodyPr/>
                    <a:lstStyle/>
                    <a:p>
                      <a:endParaRPr lang="de-DE"/>
                    </a:p>
                  </a:txBody>
                  <a:tcPr/>
                </a:tc>
                <a:tc>
                  <a:txBody>
                    <a:bodyPr/>
                    <a:lstStyle/>
                    <a:p>
                      <a:pPr>
                        <a:lnSpc>
                          <a:spcPct val="107000"/>
                        </a:lnSpc>
                        <a:spcAft>
                          <a:spcPts val="0"/>
                        </a:spcAft>
                      </a:pPr>
                      <a:r>
                        <a:rPr lang="de-DE" sz="1200" dirty="0" err="1">
                          <a:effectLst/>
                        </a:rPr>
                        <a:t>animal</a:t>
                      </a:r>
                      <a:r>
                        <a:rPr lang="de-DE" sz="1200" dirty="0">
                          <a:effectLst/>
                        </a:rPr>
                        <a:t> </a:t>
                      </a:r>
                      <a:r>
                        <a:rPr lang="de-DE" sz="1200" dirty="0" err="1">
                          <a:effectLst/>
                        </a:rPr>
                        <a:t>product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Products like meat, cold cuts, milk, butter, etc.</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3610878831"/>
                  </a:ext>
                </a:extLst>
              </a:tr>
              <a:tr h="274787">
                <a:tc vMerge="1">
                  <a:txBody>
                    <a:bodyPr/>
                    <a:lstStyle/>
                    <a:p>
                      <a:endParaRPr lang="de-DE"/>
                    </a:p>
                  </a:txBody>
                  <a:tcPr/>
                </a:tc>
                <a:tc>
                  <a:txBody>
                    <a:bodyPr/>
                    <a:lstStyle/>
                    <a:p>
                      <a:pPr>
                        <a:lnSpc>
                          <a:spcPct val="107000"/>
                        </a:lnSpc>
                        <a:spcAft>
                          <a:spcPts val="0"/>
                        </a:spcAft>
                      </a:pPr>
                      <a:r>
                        <a:rPr lang="de-DE" sz="1200" dirty="0" err="1">
                          <a:effectLst/>
                        </a:rPr>
                        <a:t>game</a:t>
                      </a:r>
                      <a:r>
                        <a:rPr lang="de-DE" sz="1200" dirty="0">
                          <a:effectLst/>
                        </a:rPr>
                        <a:t> </a:t>
                      </a:r>
                      <a:r>
                        <a:rPr lang="de-DE" sz="1200" dirty="0" err="1">
                          <a:effectLst/>
                        </a:rPr>
                        <a:t>meat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Wild game meat obtained by hunting and offered for sale. Wild game can be goose, duck, reer, boar, etc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526563730"/>
                  </a:ext>
                </a:extLst>
              </a:tr>
              <a:tr h="137393">
                <a:tc vMerge="1">
                  <a:txBody>
                    <a:bodyPr/>
                    <a:lstStyle/>
                    <a:p>
                      <a:endParaRPr lang="de-DE"/>
                    </a:p>
                  </a:txBody>
                  <a:tcPr/>
                </a:tc>
                <a:tc>
                  <a:txBody>
                    <a:bodyPr/>
                    <a:lstStyle/>
                    <a:p>
                      <a:pPr>
                        <a:lnSpc>
                          <a:spcPct val="107000"/>
                        </a:lnSpc>
                        <a:spcAft>
                          <a:spcPts val="0"/>
                        </a:spcAft>
                      </a:pPr>
                      <a:r>
                        <a:rPr lang="en-US" sz="1200" dirty="0">
                          <a:effectLst/>
                        </a:rPr>
                        <a:t>honey</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Beehive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4055430228"/>
                  </a:ext>
                </a:extLst>
              </a:tr>
              <a:tr h="274787">
                <a:tc vMerge="1">
                  <a:txBody>
                    <a:bodyPr/>
                    <a:lstStyle/>
                    <a:p>
                      <a:endParaRPr lang="de-DE"/>
                    </a:p>
                  </a:txBody>
                  <a:tcPr/>
                </a:tc>
                <a:tc>
                  <a:txBody>
                    <a:bodyPr/>
                    <a:lstStyle/>
                    <a:p>
                      <a:pPr>
                        <a:lnSpc>
                          <a:spcPct val="107000"/>
                        </a:lnSpc>
                        <a:spcAft>
                          <a:spcPts val="0"/>
                        </a:spcAft>
                      </a:pPr>
                      <a:r>
                        <a:rPr lang="en-US" sz="1200" dirty="0">
                          <a:effectLst/>
                        </a:rPr>
                        <a:t>water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Water for drinking or irrigation from surface water bodies or groundwater bodies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2241844410"/>
                  </a:ext>
                </a:extLst>
              </a:tr>
              <a:tr h="274787">
                <a:tc vMerge="1">
                  <a:txBody>
                    <a:bodyPr/>
                    <a:lstStyle/>
                    <a:p>
                      <a:endParaRPr lang="de-DE"/>
                    </a:p>
                  </a:txBody>
                  <a:tcPr/>
                </a:tc>
                <a:tc>
                  <a:txBody>
                    <a:bodyPr/>
                    <a:lstStyle/>
                    <a:p>
                      <a:pPr>
                        <a:lnSpc>
                          <a:spcPct val="107000"/>
                        </a:lnSpc>
                        <a:spcAft>
                          <a:spcPts val="0"/>
                        </a:spcAft>
                      </a:pPr>
                      <a:r>
                        <a:rPr lang="de-DE" sz="1200" dirty="0" err="1">
                          <a:effectLst/>
                        </a:rPr>
                        <a:t>fish</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Fish for sale, which is produced by professional fishing or aquaculture.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1520437045"/>
                  </a:ext>
                </a:extLst>
              </a:tr>
              <a:tr h="274787">
                <a:tc rowSpan="5">
                  <a:txBody>
                    <a:bodyPr/>
                    <a:lstStyle/>
                    <a:p>
                      <a:pPr marL="71755" marR="71755" algn="ctr">
                        <a:lnSpc>
                          <a:spcPct val="107000"/>
                        </a:lnSpc>
                        <a:spcAft>
                          <a:spcPts val="0"/>
                        </a:spcAft>
                      </a:pPr>
                      <a:r>
                        <a:rPr lang="de-DE" sz="1200" dirty="0" err="1">
                          <a:effectLst/>
                        </a:rPr>
                        <a:t>Regulating</a:t>
                      </a:r>
                      <a:r>
                        <a:rPr lang="de-DE" sz="1200" dirty="0">
                          <a:effectLst/>
                        </a:rPr>
                        <a:t> </a:t>
                      </a:r>
                      <a:r>
                        <a:rPr lang="de-DE" sz="1200" dirty="0" err="1">
                          <a:effectLst/>
                        </a:rPr>
                        <a:t>ecosystem</a:t>
                      </a:r>
                      <a:r>
                        <a:rPr lang="de-DE" sz="1200" dirty="0">
                          <a:effectLst/>
                        </a:rPr>
                        <a:t> </a:t>
                      </a:r>
                      <a:r>
                        <a:rPr lang="de-DE" sz="1200" dirty="0" err="1">
                          <a:effectLst/>
                        </a:rPr>
                        <a:t>services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vert="vert270" anchor="ctr"/>
                </a:tc>
                <a:tc>
                  <a:txBody>
                    <a:bodyPr/>
                    <a:lstStyle/>
                    <a:p>
                      <a:pPr>
                        <a:lnSpc>
                          <a:spcPct val="107000"/>
                        </a:lnSpc>
                        <a:spcAft>
                          <a:spcPts val="0"/>
                        </a:spcAft>
                      </a:pPr>
                      <a:r>
                        <a:rPr lang="en-US" sz="1200" dirty="0">
                          <a:effectLst/>
                        </a:rPr>
                        <a:t>high water regulation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The ability of rivers and floodplains to retain or flatten flood waves.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1447666697"/>
                  </a:ext>
                </a:extLst>
              </a:tr>
              <a:tr h="274787">
                <a:tc vMerge="1">
                  <a:txBody>
                    <a:bodyPr/>
                    <a:lstStyle/>
                    <a:p>
                      <a:endParaRPr lang="de-DE"/>
                    </a:p>
                  </a:txBody>
                  <a:tcPr/>
                </a:tc>
                <a:tc>
                  <a:txBody>
                    <a:bodyPr/>
                    <a:lstStyle/>
                    <a:p>
                      <a:pPr>
                        <a:lnSpc>
                          <a:spcPct val="107000"/>
                        </a:lnSpc>
                        <a:spcAft>
                          <a:spcPts val="0"/>
                        </a:spcAft>
                      </a:pPr>
                      <a:r>
                        <a:rPr lang="en-US" sz="1200" dirty="0">
                          <a:effectLst/>
                        </a:rPr>
                        <a:t>air purification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The ability of plants to purify air by assimilation of particulates or harmful gases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254413800"/>
                  </a:ext>
                </a:extLst>
              </a:tr>
              <a:tr h="686965">
                <a:tc vMerge="1">
                  <a:txBody>
                    <a:bodyPr/>
                    <a:lstStyle/>
                    <a:p>
                      <a:endParaRPr lang="de-DE"/>
                    </a:p>
                  </a:txBody>
                  <a:tcPr/>
                </a:tc>
                <a:tc>
                  <a:txBody>
                    <a:bodyPr/>
                    <a:lstStyle/>
                    <a:p>
                      <a:pPr>
                        <a:lnSpc>
                          <a:spcPct val="107000"/>
                        </a:lnSpc>
                        <a:spcAft>
                          <a:spcPts val="0"/>
                        </a:spcAft>
                      </a:pPr>
                      <a:r>
                        <a:rPr lang="de-DE" sz="1200" dirty="0" err="1">
                          <a:effectLst/>
                        </a:rPr>
                        <a:t>local</a:t>
                      </a:r>
                      <a:r>
                        <a:rPr lang="de-DE" sz="1200" dirty="0">
                          <a:effectLst/>
                        </a:rPr>
                        <a:t> </a:t>
                      </a:r>
                      <a:r>
                        <a:rPr lang="de-DE" sz="1200" dirty="0" err="1">
                          <a:effectLst/>
                        </a:rPr>
                        <a:t>climate</a:t>
                      </a:r>
                      <a:r>
                        <a:rPr lang="de-DE" sz="1200" dirty="0">
                          <a:effectLst/>
                        </a:rPr>
                        <a:t> </a:t>
                      </a:r>
                      <a:r>
                        <a:rPr lang="de-DE" sz="1200" dirty="0" err="1">
                          <a:effectLst/>
                        </a:rPr>
                        <a:t>regulation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The ability of forests and water bodies to influence local temperatures by evaporation or storing of warmness under treetops or in water bodies. In summer months is the air cooled by evaporation, in autumn and spring months the heat is stored and slowly released into the environment.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2008482242"/>
                  </a:ext>
                </a:extLst>
              </a:tr>
              <a:tr h="412180">
                <a:tc vMerge="1">
                  <a:txBody>
                    <a:bodyPr/>
                    <a:lstStyle/>
                    <a:p>
                      <a:endParaRPr lang="de-DE"/>
                    </a:p>
                  </a:txBody>
                  <a:tcPr/>
                </a:tc>
                <a:tc>
                  <a:txBody>
                    <a:bodyPr/>
                    <a:lstStyle/>
                    <a:p>
                      <a:pPr>
                        <a:lnSpc>
                          <a:spcPct val="107000"/>
                        </a:lnSpc>
                        <a:spcAft>
                          <a:spcPts val="0"/>
                        </a:spcAft>
                      </a:pPr>
                      <a:r>
                        <a:rPr lang="de-DE" sz="1200" dirty="0" err="1">
                          <a:effectLst/>
                        </a:rPr>
                        <a:t>nutrient</a:t>
                      </a:r>
                      <a:r>
                        <a:rPr lang="de-DE" sz="1200" dirty="0">
                          <a:effectLst/>
                        </a:rPr>
                        <a:t> </a:t>
                      </a:r>
                      <a:r>
                        <a:rPr lang="de-DE" sz="1200" dirty="0" err="1">
                          <a:effectLst/>
                        </a:rPr>
                        <a:t>retention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a:effectLst/>
                        </a:rPr>
                        <a:t>The ability of floodplains to store nutrients (N,P, C) by uptake into stationary biomass, by deposition as sediments or to decimate by microbial degradation or respiration (in case of C)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3188604603"/>
                  </a:ext>
                </a:extLst>
              </a:tr>
              <a:tr h="412180">
                <a:tc vMerge="1">
                  <a:txBody>
                    <a:bodyPr/>
                    <a:lstStyle/>
                    <a:p>
                      <a:endParaRPr lang="de-DE"/>
                    </a:p>
                  </a:txBody>
                  <a:tcPr/>
                </a:tc>
                <a:tc>
                  <a:txBody>
                    <a:bodyPr/>
                    <a:lstStyle/>
                    <a:p>
                      <a:pPr>
                        <a:lnSpc>
                          <a:spcPct val="107000"/>
                        </a:lnSpc>
                        <a:spcAft>
                          <a:spcPts val="0"/>
                        </a:spcAft>
                      </a:pPr>
                      <a:r>
                        <a:rPr lang="de-DE" sz="1200" dirty="0" err="1">
                          <a:effectLst/>
                        </a:rPr>
                        <a:t>provision</a:t>
                      </a:r>
                      <a:r>
                        <a:rPr lang="de-DE" sz="1200" dirty="0">
                          <a:effectLst/>
                        </a:rPr>
                        <a:t> </a:t>
                      </a:r>
                      <a:r>
                        <a:rPr lang="de-DE" sz="1200" dirty="0" err="1">
                          <a:effectLst/>
                        </a:rPr>
                        <a:t>of</a:t>
                      </a:r>
                      <a:r>
                        <a:rPr lang="de-DE" sz="1200" dirty="0">
                          <a:effectLst/>
                        </a:rPr>
                        <a:t> </a:t>
                      </a:r>
                      <a:r>
                        <a:rPr lang="de-DE" sz="1200" dirty="0" err="1">
                          <a:effectLst/>
                        </a:rPr>
                        <a:t>habitats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dirty="0">
                          <a:effectLst/>
                        </a:rPr>
                        <a:t>Availability of habitats in typical functional and structural quality, which may be used by typical biotic communities of rivers and floodplains, which may then partially be used by humans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3422236161"/>
                  </a:ext>
                </a:extLst>
              </a:tr>
              <a:tr h="541942">
                <a:tc rowSpan="4">
                  <a:txBody>
                    <a:bodyPr/>
                    <a:lstStyle/>
                    <a:p>
                      <a:pPr marL="71755" marR="71755" algn="ctr">
                        <a:lnSpc>
                          <a:spcPct val="107000"/>
                        </a:lnSpc>
                        <a:spcAft>
                          <a:spcPts val="0"/>
                        </a:spcAft>
                      </a:pPr>
                      <a:r>
                        <a:rPr lang="de-DE" sz="1200" dirty="0">
                          <a:effectLst/>
                        </a:rPr>
                        <a:t>Cultural </a:t>
                      </a:r>
                      <a:r>
                        <a:rPr lang="de-DE" sz="1200" dirty="0" err="1">
                          <a:effectLst/>
                        </a:rPr>
                        <a:t>ecosystem</a:t>
                      </a:r>
                      <a:r>
                        <a:rPr lang="de-DE" sz="1200" dirty="0">
                          <a:effectLst/>
                        </a:rPr>
                        <a:t> </a:t>
                      </a:r>
                      <a:r>
                        <a:rPr lang="de-DE" sz="1200" dirty="0" err="1">
                          <a:effectLst/>
                        </a:rPr>
                        <a:t>services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vert="vert270" anchor="ctr"/>
                </a:tc>
                <a:tc>
                  <a:txBody>
                    <a:bodyPr/>
                    <a:lstStyle/>
                    <a:p>
                      <a:pPr>
                        <a:lnSpc>
                          <a:spcPct val="107000"/>
                        </a:lnSpc>
                        <a:spcAft>
                          <a:spcPts val="0"/>
                        </a:spcAft>
                      </a:pPr>
                      <a:r>
                        <a:rPr lang="de-DE" sz="1200">
                          <a:effectLst/>
                        </a:rPr>
                        <a:t>recreational activities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dirty="0">
                          <a:effectLst/>
                        </a:rPr>
                        <a:t>All activities that take place in the terrestrial and lead to recreation or are carried out as a hobby. These are hiking, cycling, jogging, photography, mushroom collecting, bird watching, hunting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1192783955"/>
                  </a:ext>
                </a:extLst>
              </a:tr>
              <a:tr h="274787">
                <a:tc vMerge="1">
                  <a:txBody>
                    <a:bodyPr/>
                    <a:lstStyle/>
                    <a:p>
                      <a:endParaRPr lang="de-DE"/>
                    </a:p>
                  </a:txBody>
                  <a:tcPr/>
                </a:tc>
                <a:tc>
                  <a:txBody>
                    <a:bodyPr/>
                    <a:lstStyle/>
                    <a:p>
                      <a:pPr>
                        <a:lnSpc>
                          <a:spcPct val="107000"/>
                        </a:lnSpc>
                        <a:spcAft>
                          <a:spcPts val="0"/>
                        </a:spcAft>
                      </a:pPr>
                      <a:r>
                        <a:rPr lang="en-US" sz="1200">
                          <a:effectLst/>
                        </a:rPr>
                        <a:t>education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dirty="0">
                          <a:effectLst/>
                        </a:rPr>
                        <a:t>All activities that lead to further education for oneself or others. These are scientific research, cultural heritage, information events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2715251214"/>
                  </a:ext>
                </a:extLst>
              </a:tr>
              <a:tr h="412180">
                <a:tc vMerge="1">
                  <a:txBody>
                    <a:bodyPr/>
                    <a:lstStyle/>
                    <a:p>
                      <a:endParaRPr lang="de-DE"/>
                    </a:p>
                  </a:txBody>
                  <a:tcPr/>
                </a:tc>
                <a:tc>
                  <a:txBody>
                    <a:bodyPr/>
                    <a:lstStyle/>
                    <a:p>
                      <a:pPr>
                        <a:lnSpc>
                          <a:spcPct val="107000"/>
                        </a:lnSpc>
                        <a:spcAft>
                          <a:spcPts val="0"/>
                        </a:spcAft>
                      </a:pPr>
                      <a:r>
                        <a:rPr lang="en-US" sz="1200">
                          <a:effectLst/>
                        </a:rPr>
                        <a:t>water related activities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dirty="0">
                          <a:effectLst/>
                        </a:rPr>
                        <a:t>All activities that are carried out in or on water bodies and are done as a hobby or to recreate. These are swimming, canoeing, stand up paddling or sport fishing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2210454975"/>
                  </a:ext>
                </a:extLst>
              </a:tr>
              <a:tr h="412180">
                <a:tc vMerge="1">
                  <a:txBody>
                    <a:bodyPr/>
                    <a:lstStyle/>
                    <a:p>
                      <a:endParaRPr lang="de-DE"/>
                    </a:p>
                  </a:txBody>
                  <a:tcPr/>
                </a:tc>
                <a:tc>
                  <a:txBody>
                    <a:bodyPr/>
                    <a:lstStyle/>
                    <a:p>
                      <a:pPr>
                        <a:lnSpc>
                          <a:spcPct val="107000"/>
                        </a:lnSpc>
                        <a:spcAft>
                          <a:spcPts val="0"/>
                        </a:spcAft>
                      </a:pPr>
                      <a:r>
                        <a:rPr lang="de-DE" sz="1200" dirty="0" err="1">
                          <a:effectLst/>
                        </a:rPr>
                        <a:t>tourism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tc>
                  <a:txBody>
                    <a:bodyPr/>
                    <a:lstStyle/>
                    <a:p>
                      <a:pPr>
                        <a:lnSpc>
                          <a:spcPct val="107000"/>
                        </a:lnSpc>
                        <a:spcAft>
                          <a:spcPts val="0"/>
                        </a:spcAft>
                      </a:pPr>
                      <a:r>
                        <a:rPr lang="en-US" sz="1200" dirty="0">
                          <a:effectLst/>
                        </a:rPr>
                        <a:t>These can be special places that are visited by tourists or activities that are done by tourists. These can be </a:t>
                      </a:r>
                      <a:r>
                        <a:rPr lang="en-US" sz="1200" dirty="0" smtClean="0">
                          <a:effectLst/>
                        </a:rPr>
                        <a:t>hotels</a:t>
                      </a:r>
                      <a:r>
                        <a:rPr lang="en-US" sz="1200" dirty="0">
                          <a:effectLst/>
                        </a:rPr>
                        <a:t>, thermal baths or sport hunting or fishing.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126" marR="40126" marT="0" marB="0"/>
                </a:tc>
                <a:extLst>
                  <a:ext uri="{0D108BD9-81ED-4DB2-BD59-A6C34878D82A}">
                    <a16:rowId xmlns:a16="http://schemas.microsoft.com/office/drawing/2014/main" val="999590254"/>
                  </a:ext>
                </a:extLst>
              </a:tr>
            </a:tbl>
          </a:graphicData>
        </a:graphic>
      </p:graphicFrame>
    </p:spTree>
    <p:extLst>
      <p:ext uri="{BB962C8B-B14F-4D97-AF65-F5344CB8AC3E}">
        <p14:creationId xmlns:p14="http://schemas.microsoft.com/office/powerpoint/2010/main" val="28858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for your attention!</a:t>
            </a:r>
          </a:p>
        </p:txBody>
      </p:sp>
    </p:spTree>
    <p:extLst>
      <p:ext uri="{BB962C8B-B14F-4D97-AF65-F5344CB8AC3E}">
        <p14:creationId xmlns:p14="http://schemas.microsoft.com/office/powerpoint/2010/main" val="9509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buNone/>
            </a:pPr>
            <a:r>
              <a:rPr lang="en-US" sz="3200" b="1" dirty="0"/>
              <a:t>Danube Floodplain</a:t>
            </a:r>
            <a:r>
              <a:rPr lang="en-US" dirty="0"/>
              <a:t/>
            </a:r>
            <a:br>
              <a:rPr lang="en-US" dirty="0"/>
            </a:br>
            <a:endParaRPr lang="en-US" dirty="0" smtClean="0"/>
          </a:p>
          <a:p>
            <a:pPr marL="0" indent="0">
              <a:buNone/>
            </a:pPr>
            <a:r>
              <a:rPr lang="en-US" sz="2800" dirty="0" smtClean="0"/>
              <a:t>Reducing </a:t>
            </a:r>
            <a:r>
              <a:rPr lang="en-US" sz="2800" dirty="0"/>
              <a:t>the flood risk through floodplain restoration along the Danube River and tributaries</a:t>
            </a:r>
          </a:p>
          <a:p>
            <a:endParaRPr lang="hu-HU" dirty="0"/>
          </a:p>
        </p:txBody>
      </p:sp>
      <p:sp>
        <p:nvSpPr>
          <p:cNvPr id="4" name="Dia számának helye 3"/>
          <p:cNvSpPr>
            <a:spLocks noGrp="1"/>
          </p:cNvSpPr>
          <p:nvPr>
            <p:ph type="sldNum" sz="quarter" idx="12"/>
          </p:nvPr>
        </p:nvSpPr>
        <p:spPr/>
        <p:txBody>
          <a:bodyPr/>
          <a:lstStyle/>
          <a:p>
            <a:fld id="{5F6FCFE2-C6B4-4232-AEAE-7B86D536D3E2}" type="slidenum">
              <a:rPr lang="en-US" smtClean="0"/>
              <a:pPr/>
              <a:t>2</a:t>
            </a:fld>
            <a:endParaRPr lang="en-US" dirty="0"/>
          </a:p>
        </p:txBody>
      </p:sp>
      <p:sp>
        <p:nvSpPr>
          <p:cNvPr id="7"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Tree>
    <p:extLst>
      <p:ext uri="{BB962C8B-B14F-4D97-AF65-F5344CB8AC3E}">
        <p14:creationId xmlns:p14="http://schemas.microsoft.com/office/powerpoint/2010/main" val="186746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5" y="1831378"/>
            <a:ext cx="8547225" cy="4696422"/>
          </a:xfrm>
        </p:spPr>
        <p:txBody>
          <a:bodyPr>
            <a:noAutofit/>
          </a:bodyPr>
          <a:lstStyle/>
          <a:p>
            <a:pPr marL="0" indent="0">
              <a:spcAft>
                <a:spcPts val="900"/>
              </a:spcAft>
              <a:buNone/>
            </a:pPr>
            <a:r>
              <a:rPr lang="de-DE" sz="2800" dirty="0">
                <a:solidFill>
                  <a:srgbClr val="003399"/>
                </a:solidFill>
              </a:rPr>
              <a:t>Further man-made </a:t>
            </a:r>
            <a:r>
              <a:rPr lang="de-DE" sz="2800" dirty="0" err="1">
                <a:solidFill>
                  <a:srgbClr val="003399"/>
                </a:solidFill>
              </a:rPr>
              <a:t>constructions</a:t>
            </a:r>
            <a:r>
              <a:rPr lang="de-DE" sz="2800" dirty="0">
                <a:solidFill>
                  <a:srgbClr val="003399"/>
                </a:solidFill>
              </a:rPr>
              <a:t> </a:t>
            </a:r>
            <a:r>
              <a:rPr lang="de-DE" sz="2800" dirty="0" err="1">
                <a:solidFill>
                  <a:srgbClr val="003399"/>
                </a:solidFill>
              </a:rPr>
              <a:t>and</a:t>
            </a:r>
            <a:r>
              <a:rPr lang="de-DE" sz="2800" dirty="0">
                <a:solidFill>
                  <a:srgbClr val="003399"/>
                </a:solidFill>
              </a:rPr>
              <a:t> </a:t>
            </a:r>
            <a:r>
              <a:rPr lang="de-DE" sz="2800" dirty="0" err="1">
                <a:solidFill>
                  <a:srgbClr val="003399"/>
                </a:solidFill>
              </a:rPr>
              <a:t>management</a:t>
            </a:r>
            <a:r>
              <a:rPr lang="de-DE" sz="2800" dirty="0">
                <a:solidFill>
                  <a:srgbClr val="003399"/>
                </a:solidFill>
              </a:rPr>
              <a:t> </a:t>
            </a:r>
            <a:r>
              <a:rPr lang="de-DE" sz="2800" dirty="0" err="1">
                <a:solidFill>
                  <a:srgbClr val="003399"/>
                </a:solidFill>
              </a:rPr>
              <a:t>measures</a:t>
            </a:r>
            <a:r>
              <a:rPr lang="de-DE" sz="2800" dirty="0">
                <a:solidFill>
                  <a:srgbClr val="003399"/>
                </a:solidFill>
              </a:rPr>
              <a:t> </a:t>
            </a:r>
            <a:r>
              <a:rPr lang="de-DE" sz="2800" dirty="0" err="1">
                <a:solidFill>
                  <a:srgbClr val="003399"/>
                </a:solidFill>
              </a:rPr>
              <a:t>lead</a:t>
            </a:r>
            <a:r>
              <a:rPr lang="de-DE" sz="2800" dirty="0">
                <a:solidFill>
                  <a:srgbClr val="003399"/>
                </a:solidFill>
              </a:rPr>
              <a:t> </a:t>
            </a:r>
            <a:r>
              <a:rPr lang="de-DE" sz="2800" dirty="0" err="1">
                <a:solidFill>
                  <a:srgbClr val="003399"/>
                </a:solidFill>
              </a:rPr>
              <a:t>to</a:t>
            </a:r>
            <a:r>
              <a:rPr lang="de-DE" sz="2800" dirty="0">
                <a:solidFill>
                  <a:srgbClr val="003399"/>
                </a:solidFill>
              </a:rPr>
              <a:t>: </a:t>
            </a:r>
          </a:p>
          <a:p>
            <a:r>
              <a:rPr lang="de-DE" sz="2800" dirty="0" err="1">
                <a:solidFill>
                  <a:srgbClr val="003399"/>
                </a:solidFill>
              </a:rPr>
              <a:t>modification</a:t>
            </a:r>
            <a:r>
              <a:rPr lang="de-DE" sz="2800" dirty="0">
                <a:solidFill>
                  <a:srgbClr val="003399"/>
                </a:solidFill>
              </a:rPr>
              <a:t> of </a:t>
            </a:r>
            <a:r>
              <a:rPr lang="de-DE" sz="2800" dirty="0" err="1">
                <a:solidFill>
                  <a:srgbClr val="003399"/>
                </a:solidFill>
              </a:rPr>
              <a:t>hydromorphological</a:t>
            </a:r>
            <a:r>
              <a:rPr lang="de-DE" sz="2800" dirty="0">
                <a:solidFill>
                  <a:srgbClr val="003399"/>
                </a:solidFill>
              </a:rPr>
              <a:t> </a:t>
            </a:r>
            <a:r>
              <a:rPr lang="de-DE" sz="2800" dirty="0" err="1">
                <a:solidFill>
                  <a:srgbClr val="003399"/>
                </a:solidFill>
              </a:rPr>
              <a:t>dynamics</a:t>
            </a:r>
            <a:endParaRPr lang="de-DE" sz="2800" dirty="0">
              <a:solidFill>
                <a:srgbClr val="003399"/>
              </a:solidFill>
            </a:endParaRPr>
          </a:p>
          <a:p>
            <a:r>
              <a:rPr lang="de-DE" sz="2800" dirty="0" err="1">
                <a:solidFill>
                  <a:srgbClr val="003399"/>
                </a:solidFill>
              </a:rPr>
              <a:t>disconnection</a:t>
            </a:r>
            <a:r>
              <a:rPr lang="de-DE" sz="2800" dirty="0">
                <a:solidFill>
                  <a:srgbClr val="003399"/>
                </a:solidFill>
              </a:rPr>
              <a:t> of </a:t>
            </a:r>
            <a:r>
              <a:rPr lang="de-DE" sz="2800" dirty="0" err="1">
                <a:solidFill>
                  <a:srgbClr val="003399"/>
                </a:solidFill>
              </a:rPr>
              <a:t>river</a:t>
            </a:r>
            <a:r>
              <a:rPr lang="de-DE" sz="2800" dirty="0">
                <a:solidFill>
                  <a:srgbClr val="003399"/>
                </a:solidFill>
              </a:rPr>
              <a:t> </a:t>
            </a:r>
            <a:r>
              <a:rPr lang="de-DE" sz="2800" dirty="0" err="1">
                <a:solidFill>
                  <a:srgbClr val="003399"/>
                </a:solidFill>
              </a:rPr>
              <a:t>and</a:t>
            </a:r>
            <a:r>
              <a:rPr lang="de-DE" sz="2800" dirty="0">
                <a:solidFill>
                  <a:srgbClr val="003399"/>
                </a:solidFill>
              </a:rPr>
              <a:t> </a:t>
            </a:r>
            <a:r>
              <a:rPr lang="de-DE" sz="2800" dirty="0" err="1">
                <a:solidFill>
                  <a:srgbClr val="003399"/>
                </a:solidFill>
              </a:rPr>
              <a:t>floodplain</a:t>
            </a:r>
            <a:endParaRPr lang="de-DE" sz="2800" dirty="0">
              <a:solidFill>
                <a:srgbClr val="003399"/>
              </a:solidFill>
            </a:endParaRPr>
          </a:p>
          <a:p>
            <a:r>
              <a:rPr lang="de-DE" sz="2800" dirty="0" err="1">
                <a:solidFill>
                  <a:srgbClr val="003399"/>
                </a:solidFill>
              </a:rPr>
              <a:t>alteration</a:t>
            </a:r>
            <a:r>
              <a:rPr lang="de-DE" sz="2800" dirty="0">
                <a:solidFill>
                  <a:srgbClr val="003399"/>
                </a:solidFill>
              </a:rPr>
              <a:t> of </a:t>
            </a:r>
            <a:r>
              <a:rPr lang="de-DE" sz="2800" dirty="0" err="1">
                <a:solidFill>
                  <a:srgbClr val="003399"/>
                </a:solidFill>
              </a:rPr>
              <a:t>biotic</a:t>
            </a:r>
            <a:r>
              <a:rPr lang="de-DE" sz="2800" dirty="0">
                <a:solidFill>
                  <a:srgbClr val="003399"/>
                </a:solidFill>
              </a:rPr>
              <a:t> </a:t>
            </a:r>
            <a:r>
              <a:rPr lang="de-DE" sz="2800" dirty="0" err="1">
                <a:solidFill>
                  <a:srgbClr val="003399"/>
                </a:solidFill>
              </a:rPr>
              <a:t>and</a:t>
            </a:r>
            <a:r>
              <a:rPr lang="de-DE" sz="2800" dirty="0">
                <a:solidFill>
                  <a:srgbClr val="003399"/>
                </a:solidFill>
              </a:rPr>
              <a:t> </a:t>
            </a:r>
            <a:r>
              <a:rPr lang="de-DE" sz="2800" dirty="0" err="1">
                <a:solidFill>
                  <a:srgbClr val="003399"/>
                </a:solidFill>
              </a:rPr>
              <a:t>abiotic</a:t>
            </a:r>
            <a:r>
              <a:rPr lang="de-DE" sz="2800" dirty="0">
                <a:solidFill>
                  <a:srgbClr val="003399"/>
                </a:solidFill>
              </a:rPr>
              <a:t> </a:t>
            </a:r>
            <a:r>
              <a:rPr lang="de-DE" sz="2800" dirty="0" err="1">
                <a:solidFill>
                  <a:srgbClr val="003399"/>
                </a:solidFill>
              </a:rPr>
              <a:t>conditions</a:t>
            </a:r>
            <a:r>
              <a:rPr lang="de-DE" sz="2800" dirty="0">
                <a:solidFill>
                  <a:srgbClr val="003399"/>
                </a:solidFill>
              </a:rPr>
              <a:t> </a:t>
            </a:r>
          </a:p>
          <a:p>
            <a:pPr>
              <a:spcAft>
                <a:spcPts val="900"/>
              </a:spcAft>
            </a:pPr>
            <a:r>
              <a:rPr lang="de-DE" sz="2800" dirty="0" err="1">
                <a:solidFill>
                  <a:srgbClr val="003399"/>
                </a:solidFill>
              </a:rPr>
              <a:t>changes</a:t>
            </a:r>
            <a:r>
              <a:rPr lang="de-DE" sz="2800" dirty="0">
                <a:solidFill>
                  <a:srgbClr val="003399"/>
                </a:solidFill>
              </a:rPr>
              <a:t> of </a:t>
            </a:r>
            <a:r>
              <a:rPr lang="de-DE" sz="2800" dirty="0" err="1">
                <a:solidFill>
                  <a:srgbClr val="003399"/>
                </a:solidFill>
              </a:rPr>
              <a:t>river</a:t>
            </a:r>
            <a:r>
              <a:rPr lang="de-DE" sz="2800" dirty="0">
                <a:solidFill>
                  <a:srgbClr val="003399"/>
                </a:solidFill>
              </a:rPr>
              <a:t> </a:t>
            </a:r>
            <a:r>
              <a:rPr lang="de-DE" sz="2800" dirty="0" err="1">
                <a:solidFill>
                  <a:srgbClr val="003399"/>
                </a:solidFill>
              </a:rPr>
              <a:t>discharge</a:t>
            </a:r>
            <a:r>
              <a:rPr lang="de-DE" sz="2800" dirty="0">
                <a:solidFill>
                  <a:srgbClr val="003399"/>
                </a:solidFill>
              </a:rPr>
              <a:t> </a:t>
            </a:r>
            <a:r>
              <a:rPr lang="de-DE" sz="2800" dirty="0" err="1">
                <a:solidFill>
                  <a:srgbClr val="003399"/>
                </a:solidFill>
              </a:rPr>
              <a:t>characteristics</a:t>
            </a:r>
            <a:endParaRPr lang="de-DE" sz="2800" dirty="0">
              <a:solidFill>
                <a:srgbClr val="003399"/>
              </a:solidFill>
            </a:endParaRPr>
          </a:p>
          <a:p>
            <a:pPr marL="0" indent="0">
              <a:lnSpc>
                <a:spcPct val="110000"/>
              </a:lnSpc>
              <a:spcBef>
                <a:spcPts val="900"/>
              </a:spcBef>
              <a:buNone/>
            </a:pPr>
            <a:r>
              <a:rPr lang="en-US" sz="2800" dirty="0">
                <a:solidFill>
                  <a:srgbClr val="003399"/>
                </a:solidFill>
              </a:rPr>
              <a:t>Today, the management of rivers and floodplains needs to be improved to enhance naturalness and to reduce flood risk and damage.</a:t>
            </a:r>
            <a:endParaRPr lang="de-DE" sz="2800" dirty="0">
              <a:solidFill>
                <a:srgbClr val="003399"/>
              </a:solidFill>
            </a:endParaRPr>
          </a:p>
        </p:txBody>
      </p:sp>
      <p:sp>
        <p:nvSpPr>
          <p:cNvPr id="4" name="Slide Number Placeholder 3"/>
          <p:cNvSpPr>
            <a:spLocks noGrp="1"/>
          </p:cNvSpPr>
          <p:nvPr>
            <p:ph type="sldNum" sz="quarter" idx="12"/>
          </p:nvPr>
        </p:nvSpPr>
        <p:spPr/>
        <p:txBody>
          <a:bodyPr/>
          <a:lstStyle/>
          <a:p>
            <a:fld id="{DBC58020-407B-43DE-81C2-9A53D707EAE2}" type="slidenum">
              <a:rPr lang="en-US" smtClean="0"/>
              <a:pPr/>
              <a:t>3</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a:xfrm>
            <a:off x="588309" y="919277"/>
            <a:ext cx="8259357" cy="887507"/>
          </a:xfrm>
        </p:spPr>
        <p:txBody>
          <a:bodyPr>
            <a:normAutofit fontScale="90000"/>
          </a:bodyPr>
          <a:lstStyle/>
          <a:p>
            <a:r>
              <a:rPr lang="de-DE" sz="3200" dirty="0">
                <a:solidFill>
                  <a:srgbClr val="003399"/>
                </a:solidFill>
              </a:rPr>
              <a:t>The </a:t>
            </a:r>
            <a:r>
              <a:rPr lang="de-DE" sz="3200" dirty="0" err="1">
                <a:solidFill>
                  <a:srgbClr val="003399"/>
                </a:solidFill>
              </a:rPr>
              <a:t>necessity</a:t>
            </a:r>
            <a:r>
              <a:rPr lang="de-DE" sz="3200" dirty="0">
                <a:solidFill>
                  <a:srgbClr val="003399"/>
                </a:solidFill>
              </a:rPr>
              <a:t> </a:t>
            </a:r>
            <a:r>
              <a:rPr lang="de-DE" sz="3200" dirty="0" err="1">
                <a:solidFill>
                  <a:srgbClr val="003399"/>
                </a:solidFill>
              </a:rPr>
              <a:t>to</a:t>
            </a:r>
            <a:r>
              <a:rPr lang="de-DE" sz="3200" dirty="0">
                <a:solidFill>
                  <a:srgbClr val="003399"/>
                </a:solidFill>
              </a:rPr>
              <a:t> </a:t>
            </a:r>
            <a:r>
              <a:rPr lang="de-DE" sz="3200" dirty="0" err="1">
                <a:solidFill>
                  <a:srgbClr val="003399"/>
                </a:solidFill>
              </a:rPr>
              <a:t>restore</a:t>
            </a:r>
            <a:r>
              <a:rPr lang="de-DE" sz="3200" dirty="0">
                <a:solidFill>
                  <a:srgbClr val="003399"/>
                </a:solidFill>
              </a:rPr>
              <a:t> the </a:t>
            </a:r>
            <a:r>
              <a:rPr lang="de-DE" sz="3200" dirty="0" err="1">
                <a:solidFill>
                  <a:srgbClr val="003399"/>
                </a:solidFill>
              </a:rPr>
              <a:t>floodplains</a:t>
            </a:r>
            <a:r>
              <a:rPr lang="de-DE" sz="3200" dirty="0">
                <a:solidFill>
                  <a:srgbClr val="003399"/>
                </a:solidFill>
              </a:rPr>
              <a:t> of the </a:t>
            </a:r>
            <a:r>
              <a:rPr lang="de-DE" sz="3200" dirty="0" err="1">
                <a:solidFill>
                  <a:srgbClr val="003399"/>
                </a:solidFill>
              </a:rPr>
              <a:t>river</a:t>
            </a:r>
            <a:r>
              <a:rPr lang="de-DE" sz="3200" dirty="0">
                <a:solidFill>
                  <a:srgbClr val="003399"/>
                </a:solidFill>
              </a:rPr>
              <a:t> Danube</a:t>
            </a:r>
            <a:endParaRPr lang="en-US" sz="3200" dirty="0"/>
          </a:p>
        </p:txBody>
      </p:sp>
    </p:spTree>
    <p:extLst>
      <p:ext uri="{BB962C8B-B14F-4D97-AF65-F5344CB8AC3E}">
        <p14:creationId xmlns:p14="http://schemas.microsoft.com/office/powerpoint/2010/main" val="29184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4" y="1636645"/>
            <a:ext cx="8547225" cy="3460287"/>
          </a:xfrm>
        </p:spPr>
        <p:txBody>
          <a:bodyPr>
            <a:noAutofit/>
          </a:bodyPr>
          <a:lstStyle/>
          <a:p>
            <a:r>
              <a:rPr lang="en-US" sz="2800" b="1" dirty="0" smtClean="0"/>
              <a:t>Runtime:</a:t>
            </a:r>
            <a:r>
              <a:rPr lang="en-US" sz="2800" dirty="0" smtClean="0"/>
              <a:t> 06/2018 – 12/2020</a:t>
            </a:r>
          </a:p>
          <a:p>
            <a:r>
              <a:rPr lang="en-US" sz="2800" b="1" dirty="0" smtClean="0"/>
              <a:t>Total Costs: </a:t>
            </a:r>
            <a:r>
              <a:rPr lang="en-US" sz="2800" dirty="0" smtClean="0"/>
              <a:t>3.672.655,88 m EUR</a:t>
            </a:r>
          </a:p>
          <a:p>
            <a:r>
              <a:rPr lang="en-US" sz="2800" b="1" dirty="0" smtClean="0"/>
              <a:t>Funding ERDF: </a:t>
            </a:r>
            <a:r>
              <a:rPr lang="en-US" sz="2800" dirty="0" smtClean="0"/>
              <a:t>2.899.428,55 m EUR</a:t>
            </a:r>
          </a:p>
          <a:p>
            <a:r>
              <a:rPr lang="en-US" sz="2800" b="1" smtClean="0"/>
              <a:t>Funding </a:t>
            </a:r>
            <a:r>
              <a:rPr lang="en-US" sz="2800" b="1" dirty="0" smtClean="0"/>
              <a:t>IPA</a:t>
            </a:r>
            <a:r>
              <a:rPr lang="en-US" sz="2800" b="1" smtClean="0"/>
              <a:t>:</a:t>
            </a:r>
            <a:r>
              <a:rPr lang="en-US" sz="2800" smtClean="0"/>
              <a:t> 222.328,90 </a:t>
            </a:r>
            <a:r>
              <a:rPr lang="en-US" sz="2800" dirty="0" smtClean="0"/>
              <a:t>m EUR</a:t>
            </a:r>
          </a:p>
          <a:p>
            <a:r>
              <a:rPr lang="en-US" sz="2800" b="1" dirty="0" smtClean="0"/>
              <a:t>18 Partners </a:t>
            </a:r>
            <a:r>
              <a:rPr lang="en-US" sz="2800" dirty="0" smtClean="0"/>
              <a:t>from </a:t>
            </a:r>
            <a:r>
              <a:rPr lang="en-US" sz="2800" b="1" dirty="0" smtClean="0"/>
              <a:t>10 Countries </a:t>
            </a:r>
            <a:r>
              <a:rPr lang="en-US" sz="2800" dirty="0" smtClean="0"/>
              <a:t>(Austria, Bulgaria</a:t>
            </a:r>
            <a:r>
              <a:rPr lang="de-DE" sz="2800" dirty="0" smtClean="0"/>
              <a:t>, </a:t>
            </a:r>
            <a:r>
              <a:rPr lang="de-DE" sz="2800" dirty="0" err="1" smtClean="0"/>
              <a:t>Croatia</a:t>
            </a:r>
            <a:r>
              <a:rPr lang="de-DE" sz="2800" dirty="0" smtClean="0"/>
              <a:t>, Czech </a:t>
            </a:r>
            <a:r>
              <a:rPr lang="de-DE" sz="2800" dirty="0" err="1" smtClean="0"/>
              <a:t>Republic</a:t>
            </a:r>
            <a:r>
              <a:rPr lang="de-DE" sz="2800" dirty="0" smtClean="0"/>
              <a:t>, Germany, </a:t>
            </a:r>
            <a:r>
              <a:rPr lang="de-DE" sz="2800" dirty="0" err="1" smtClean="0"/>
              <a:t>Hungary</a:t>
            </a:r>
            <a:r>
              <a:rPr lang="de-DE" sz="2800" dirty="0" smtClean="0"/>
              <a:t>, Romania, </a:t>
            </a:r>
            <a:r>
              <a:rPr lang="de-DE" sz="2800" dirty="0" err="1" smtClean="0"/>
              <a:t>Serbia</a:t>
            </a:r>
            <a:r>
              <a:rPr lang="de-DE" sz="2800" dirty="0" smtClean="0"/>
              <a:t>, </a:t>
            </a:r>
            <a:r>
              <a:rPr lang="de-DE" sz="2800" dirty="0" err="1" smtClean="0"/>
              <a:t>Slowakia</a:t>
            </a:r>
            <a:r>
              <a:rPr lang="de-DE" sz="2800" dirty="0" smtClean="0"/>
              <a:t>, </a:t>
            </a:r>
            <a:r>
              <a:rPr lang="de-DE" sz="2800" dirty="0" err="1" smtClean="0"/>
              <a:t>and</a:t>
            </a:r>
            <a:r>
              <a:rPr lang="de-DE" sz="2800" dirty="0" smtClean="0"/>
              <a:t> </a:t>
            </a:r>
            <a:r>
              <a:rPr lang="de-DE" sz="2800" dirty="0" err="1" smtClean="0"/>
              <a:t>Slowenia</a:t>
            </a:r>
            <a:r>
              <a:rPr lang="en-US" sz="2800" dirty="0" smtClean="0"/>
              <a:t>)</a:t>
            </a:r>
          </a:p>
          <a:p>
            <a:r>
              <a:rPr lang="en-US" sz="2800" b="1" dirty="0" smtClean="0"/>
              <a:t>4 Associated Partners</a:t>
            </a:r>
          </a:p>
          <a:p>
            <a:r>
              <a:rPr lang="en-US" sz="2800" b="1" dirty="0" smtClean="0"/>
              <a:t>Lead Partner: </a:t>
            </a:r>
            <a:r>
              <a:rPr lang="en-US" sz="2800" dirty="0" smtClean="0"/>
              <a:t>Romanian Waters (NARW)</a:t>
            </a:r>
          </a:p>
          <a:p>
            <a:endParaRPr lang="en-US" sz="2800" dirty="0"/>
          </a:p>
        </p:txBody>
      </p:sp>
      <p:sp>
        <p:nvSpPr>
          <p:cNvPr id="4" name="Slide Number Placeholder 3"/>
          <p:cNvSpPr>
            <a:spLocks noGrp="1"/>
          </p:cNvSpPr>
          <p:nvPr>
            <p:ph type="sldNum" sz="quarter" idx="12"/>
          </p:nvPr>
        </p:nvSpPr>
        <p:spPr/>
        <p:txBody>
          <a:bodyPr/>
          <a:lstStyle/>
          <a:p>
            <a:fld id="{DBC58020-407B-43DE-81C2-9A53D707EAE2}" type="slidenum">
              <a:rPr lang="en-US" smtClean="0"/>
              <a:pPr/>
              <a:t>4</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Basics</a:t>
            </a:r>
            <a:endParaRPr lang="en-US" sz="3200" dirty="0"/>
          </a:p>
        </p:txBody>
      </p:sp>
    </p:spTree>
    <p:extLst>
      <p:ext uri="{BB962C8B-B14F-4D97-AF65-F5344CB8AC3E}">
        <p14:creationId xmlns:p14="http://schemas.microsoft.com/office/powerpoint/2010/main" val="12639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5" y="1893590"/>
            <a:ext cx="8547225" cy="3460287"/>
          </a:xfrm>
        </p:spPr>
        <p:txBody>
          <a:bodyPr>
            <a:noAutofit/>
          </a:bodyPr>
          <a:lstStyle/>
          <a:p>
            <a:pPr marL="0" indent="0">
              <a:lnSpc>
                <a:spcPts val="4000"/>
              </a:lnSpc>
              <a:buNone/>
            </a:pPr>
            <a:r>
              <a:rPr lang="en-GB" sz="2800" dirty="0"/>
              <a:t>… is running within the South East Europe Danube Transnational Programme, Priority: Environment and culture responsible Danube region, and is designed to strengthen transnational flood risk and water management.</a:t>
            </a:r>
          </a:p>
        </p:txBody>
      </p:sp>
      <p:sp>
        <p:nvSpPr>
          <p:cNvPr id="4" name="Slide Number Placeholder 3"/>
          <p:cNvSpPr>
            <a:spLocks noGrp="1"/>
          </p:cNvSpPr>
          <p:nvPr>
            <p:ph type="sldNum" sz="quarter" idx="12"/>
          </p:nvPr>
        </p:nvSpPr>
        <p:spPr/>
        <p:txBody>
          <a:bodyPr/>
          <a:lstStyle/>
          <a:p>
            <a:fld id="{DBC58020-407B-43DE-81C2-9A53D707EAE2}" type="slidenum">
              <a:rPr lang="en-US" smtClean="0"/>
              <a:pPr/>
              <a:t>5</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Danube Floodplain …</a:t>
            </a:r>
            <a:endParaRPr lang="en-US" sz="3200" dirty="0"/>
          </a:p>
        </p:txBody>
      </p:sp>
    </p:spTree>
    <p:extLst>
      <p:ext uri="{BB962C8B-B14F-4D97-AF65-F5344CB8AC3E}">
        <p14:creationId xmlns:p14="http://schemas.microsoft.com/office/powerpoint/2010/main" val="123184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6</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8" name="Titel 4"/>
          <p:cNvSpPr txBox="1">
            <a:spLocks/>
          </p:cNvSpPr>
          <p:nvPr/>
        </p:nvSpPr>
        <p:spPr>
          <a:xfrm>
            <a:off x="589999" y="815920"/>
            <a:ext cx="7614200" cy="9937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2"/>
                </a:solidFill>
                <a:latin typeface="Corbel"/>
                <a:ea typeface="+mj-ea"/>
                <a:cs typeface="Corbe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3200" b="1" dirty="0" err="1" smtClean="0">
                <a:solidFill>
                  <a:schemeClr val="tx1"/>
                </a:solidFill>
                <a:latin typeface="Calibri" panose="020F0502020204030204" pitchFamily="34" charset="0"/>
                <a:cs typeface="Calibri" panose="020F0502020204030204" pitchFamily="34" charset="0"/>
              </a:rPr>
              <a:t>Objectives</a:t>
            </a:r>
            <a:r>
              <a:rPr lang="de-DE" sz="3200" b="1" dirty="0" smtClean="0">
                <a:solidFill>
                  <a:schemeClr val="tx1"/>
                </a:solidFill>
                <a:latin typeface="Calibri" panose="020F0502020204030204" pitchFamily="34" charset="0"/>
                <a:cs typeface="Calibri" panose="020F0502020204030204" pitchFamily="34" charset="0"/>
              </a:rPr>
              <a:t> of </a:t>
            </a:r>
            <a:r>
              <a:rPr kumimoji="0" lang="de-DE" sz="3200" b="1" i="0" u="none" strike="noStrike" kern="120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Danube </a:t>
            </a:r>
            <a:r>
              <a:rPr kumimoji="0" lang="de-DE" sz="3200" b="1" i="0" u="none" strike="noStrike" kern="1200" cap="none" spc="0" normalizeH="0" baseline="0" noProof="0" dirty="0" err="1" smtClean="0">
                <a:ln>
                  <a:noFill/>
                </a:ln>
                <a:solidFill>
                  <a:schemeClr val="tx1"/>
                </a:solidFill>
                <a:effectLst/>
                <a:uLnTx/>
                <a:uFillTx/>
                <a:latin typeface="Calibri" panose="020F0502020204030204" pitchFamily="34" charset="0"/>
                <a:cs typeface="Calibri" panose="020F0502020204030204" pitchFamily="34" charset="0"/>
              </a:rPr>
              <a:t>Floodplain</a:t>
            </a:r>
            <a:endParaRPr kumimoji="0" lang="de-DE"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9" name="Inhaltsplatzhalter 8"/>
          <p:cNvSpPr txBox="1">
            <a:spLocks/>
          </p:cNvSpPr>
          <p:nvPr/>
        </p:nvSpPr>
        <p:spPr>
          <a:xfrm>
            <a:off x="597299" y="1883825"/>
            <a:ext cx="3974701" cy="38460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b="1" dirty="0" smtClean="0"/>
              <a:t>According to the EU Strategy for the Danube Region:</a:t>
            </a:r>
          </a:p>
          <a:p>
            <a:pPr>
              <a:lnSpc>
                <a:spcPct val="100000"/>
              </a:lnSpc>
            </a:pPr>
            <a:r>
              <a:rPr lang="en-GB" sz="2200" dirty="0" smtClean="0"/>
              <a:t>Management environmental risks</a:t>
            </a:r>
          </a:p>
          <a:p>
            <a:pPr>
              <a:lnSpc>
                <a:spcPct val="100000"/>
              </a:lnSpc>
            </a:pPr>
            <a:r>
              <a:rPr lang="en-GB" sz="2200" dirty="0" smtClean="0"/>
              <a:t>Restoration and maintenance of water quality</a:t>
            </a:r>
          </a:p>
          <a:p>
            <a:pPr>
              <a:lnSpc>
                <a:spcPct val="100000"/>
              </a:lnSpc>
            </a:pPr>
            <a:r>
              <a:rPr lang="en-GB" sz="2200" dirty="0" smtClean="0"/>
              <a:t>Maintenance of biodiversity and quality of air and soil</a:t>
            </a:r>
            <a:endParaRPr lang="en-GB" sz="2200" dirty="0"/>
          </a:p>
        </p:txBody>
      </p:sp>
      <p:sp>
        <p:nvSpPr>
          <p:cNvPr id="10" name="Inhaltsplatzhalter 9"/>
          <p:cNvSpPr txBox="1">
            <a:spLocks/>
          </p:cNvSpPr>
          <p:nvPr/>
        </p:nvSpPr>
        <p:spPr>
          <a:xfrm>
            <a:off x="4663095" y="1883827"/>
            <a:ext cx="4480906" cy="4035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b="1" dirty="0" smtClean="0"/>
              <a:t>Specific Danube Floodplain Objectives:</a:t>
            </a:r>
          </a:p>
          <a:p>
            <a:pPr>
              <a:lnSpc>
                <a:spcPct val="100000"/>
              </a:lnSpc>
            </a:pPr>
            <a:r>
              <a:rPr lang="en-GB" sz="2200" dirty="0" smtClean="0"/>
              <a:t>Better understanding and restoration of floodplain areas</a:t>
            </a:r>
          </a:p>
          <a:p>
            <a:pPr>
              <a:lnSpc>
                <a:spcPct val="100000"/>
              </a:lnSpc>
            </a:pPr>
            <a:r>
              <a:rPr lang="en-GB" sz="2200" dirty="0" smtClean="0"/>
              <a:t>Agreement on measures for restoration, preservation, and maintenance of floodplains </a:t>
            </a:r>
          </a:p>
          <a:p>
            <a:pPr>
              <a:lnSpc>
                <a:spcPct val="100000"/>
              </a:lnSpc>
            </a:pPr>
            <a:r>
              <a:rPr lang="en-GB" sz="2200" dirty="0" smtClean="0"/>
              <a:t>Improved stakeholder cooperation in the field of floodplain management</a:t>
            </a:r>
            <a:endParaRPr lang="en-GB" sz="2200" dirty="0"/>
          </a:p>
        </p:txBody>
      </p:sp>
    </p:spTree>
    <p:extLst>
      <p:ext uri="{BB962C8B-B14F-4D97-AF65-F5344CB8AC3E}">
        <p14:creationId xmlns:p14="http://schemas.microsoft.com/office/powerpoint/2010/main" val="84168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6" y="1882179"/>
            <a:ext cx="8250892" cy="3460287"/>
          </a:xfrm>
        </p:spPr>
        <p:txBody>
          <a:bodyPr>
            <a:noAutofit/>
          </a:bodyPr>
          <a:lstStyle/>
          <a:p>
            <a:pPr marL="0" indent="0">
              <a:lnSpc>
                <a:spcPts val="4000"/>
              </a:lnSpc>
              <a:buNone/>
            </a:pPr>
            <a:r>
              <a:rPr lang="de-DE" sz="2800" dirty="0" err="1" smtClean="0"/>
              <a:t>Better</a:t>
            </a:r>
            <a:r>
              <a:rPr lang="de-DE" sz="2800" dirty="0" smtClean="0"/>
              <a:t> </a:t>
            </a:r>
            <a:r>
              <a:rPr lang="de-DE" sz="2800" dirty="0" err="1" smtClean="0"/>
              <a:t>knowledge</a:t>
            </a:r>
            <a:r>
              <a:rPr lang="de-DE" sz="2800" dirty="0" smtClean="0"/>
              <a:t> of all countries in the Danube </a:t>
            </a:r>
            <a:r>
              <a:rPr lang="de-DE" sz="2800" dirty="0" err="1" smtClean="0"/>
              <a:t>catchment</a:t>
            </a:r>
            <a:r>
              <a:rPr lang="de-DE" sz="2800" dirty="0" smtClean="0"/>
              <a:t> on </a:t>
            </a:r>
            <a:r>
              <a:rPr lang="de-DE" sz="2800" dirty="0"/>
              <a:t>I</a:t>
            </a:r>
            <a:r>
              <a:rPr lang="de-DE" sz="2800" dirty="0" smtClean="0"/>
              <a:t>ntegrative </a:t>
            </a:r>
            <a:r>
              <a:rPr lang="de-DE" sz="2800" dirty="0" err="1" smtClean="0"/>
              <a:t>Water</a:t>
            </a:r>
            <a:r>
              <a:rPr lang="de-DE" sz="2800" dirty="0" smtClean="0"/>
              <a:t> Resources Management </a:t>
            </a:r>
            <a:r>
              <a:rPr lang="de-DE" sz="2800" dirty="0" err="1" smtClean="0"/>
              <a:t>by</a:t>
            </a:r>
            <a:r>
              <a:rPr lang="de-DE" sz="2800" dirty="0" smtClean="0"/>
              <a:t> </a:t>
            </a:r>
            <a:r>
              <a:rPr lang="de-DE" sz="2800" dirty="0" err="1" smtClean="0"/>
              <a:t>restoration</a:t>
            </a:r>
            <a:r>
              <a:rPr lang="de-DE" sz="2800" dirty="0" smtClean="0"/>
              <a:t> of </a:t>
            </a:r>
            <a:r>
              <a:rPr lang="de-DE" sz="2800" dirty="0" err="1" smtClean="0"/>
              <a:t>floodplains</a:t>
            </a:r>
            <a:r>
              <a:rPr lang="de-DE" sz="2800" dirty="0" smtClean="0"/>
              <a:t> </a:t>
            </a:r>
            <a:r>
              <a:rPr lang="de-DE" sz="2800" dirty="0" err="1" smtClean="0"/>
              <a:t>and</a:t>
            </a:r>
            <a:r>
              <a:rPr lang="de-DE" sz="2800" dirty="0" smtClean="0"/>
              <a:t> the </a:t>
            </a:r>
            <a:r>
              <a:rPr lang="de-DE" sz="2800" dirty="0" err="1" smtClean="0"/>
              <a:t>combination</a:t>
            </a:r>
            <a:r>
              <a:rPr lang="de-DE" sz="2800" dirty="0" smtClean="0"/>
              <a:t> of </a:t>
            </a:r>
            <a:r>
              <a:rPr lang="de-DE" sz="2800" dirty="0" err="1" smtClean="0"/>
              <a:t>green</a:t>
            </a:r>
            <a:r>
              <a:rPr lang="de-DE" sz="2800" dirty="0" smtClean="0"/>
              <a:t> </a:t>
            </a:r>
            <a:r>
              <a:rPr lang="de-DE" sz="2800" dirty="0" err="1" smtClean="0"/>
              <a:t>infrastructure</a:t>
            </a:r>
            <a:r>
              <a:rPr lang="de-DE" sz="2800" dirty="0" smtClean="0"/>
              <a:t> </a:t>
            </a:r>
            <a:r>
              <a:rPr lang="de-DE" sz="2800" dirty="0" err="1" smtClean="0"/>
              <a:t>as</a:t>
            </a:r>
            <a:r>
              <a:rPr lang="de-DE" sz="2800" dirty="0" smtClean="0"/>
              <a:t> </a:t>
            </a:r>
            <a:r>
              <a:rPr lang="de-DE" sz="2800" dirty="0" err="1" smtClean="0"/>
              <a:t>well</a:t>
            </a:r>
            <a:r>
              <a:rPr lang="de-DE" sz="2800" dirty="0" smtClean="0"/>
              <a:t> </a:t>
            </a:r>
            <a:r>
              <a:rPr lang="de-DE" sz="2800" dirty="0" err="1" smtClean="0"/>
              <a:t>water</a:t>
            </a:r>
            <a:r>
              <a:rPr lang="de-DE" sz="2800" dirty="0" smtClean="0"/>
              <a:t> </a:t>
            </a:r>
            <a:r>
              <a:rPr lang="de-DE" sz="2800" dirty="0" err="1" smtClean="0"/>
              <a:t>retention</a:t>
            </a:r>
            <a:r>
              <a:rPr lang="de-DE" sz="2800" dirty="0" smtClean="0"/>
              <a:t> </a:t>
            </a:r>
            <a:r>
              <a:rPr lang="de-DE" sz="2800" dirty="0" err="1" smtClean="0"/>
              <a:t>basins</a:t>
            </a:r>
            <a:r>
              <a:rPr lang="de-DE" sz="2800" dirty="0" smtClean="0"/>
              <a:t> </a:t>
            </a:r>
            <a:r>
              <a:rPr lang="de-DE" sz="2800" dirty="0" err="1" smtClean="0"/>
              <a:t>with</a:t>
            </a:r>
            <a:r>
              <a:rPr lang="de-DE" sz="2800" dirty="0" smtClean="0"/>
              <a:t> </a:t>
            </a:r>
            <a:r>
              <a:rPr lang="de-DE" sz="2800" dirty="0" err="1" smtClean="0"/>
              <a:t>co</a:t>
            </a:r>
            <a:r>
              <a:rPr lang="de-DE" sz="2800" dirty="0" smtClean="0"/>
              <a:t>-operation of all </a:t>
            </a:r>
            <a:r>
              <a:rPr lang="de-DE" sz="2800" dirty="0" err="1" smtClean="0"/>
              <a:t>stakeholders</a:t>
            </a:r>
            <a:r>
              <a:rPr lang="de-DE" sz="2800" dirty="0"/>
              <a:t>.</a:t>
            </a:r>
            <a:endParaRPr lang="de-DE" sz="2800" dirty="0" smtClean="0"/>
          </a:p>
        </p:txBody>
      </p:sp>
      <p:sp>
        <p:nvSpPr>
          <p:cNvPr id="4" name="Slide Number Placeholder 3"/>
          <p:cNvSpPr>
            <a:spLocks noGrp="1"/>
          </p:cNvSpPr>
          <p:nvPr>
            <p:ph type="sldNum" sz="quarter" idx="12"/>
          </p:nvPr>
        </p:nvSpPr>
        <p:spPr/>
        <p:txBody>
          <a:bodyPr/>
          <a:lstStyle/>
          <a:p>
            <a:fld id="{DBC58020-407B-43DE-81C2-9A53D707EAE2}" type="slidenum">
              <a:rPr lang="en-US" smtClean="0"/>
              <a:pPr/>
              <a:t>7</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Expected Chance</a:t>
            </a:r>
            <a:endParaRPr lang="en-US" sz="3200" dirty="0"/>
          </a:p>
        </p:txBody>
      </p:sp>
    </p:spTree>
    <p:extLst>
      <p:ext uri="{BB962C8B-B14F-4D97-AF65-F5344CB8AC3E}">
        <p14:creationId xmlns:p14="http://schemas.microsoft.com/office/powerpoint/2010/main" val="336064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6774" y="1636645"/>
            <a:ext cx="8547225" cy="4696422"/>
          </a:xfrm>
        </p:spPr>
        <p:txBody>
          <a:bodyPr>
            <a:noAutofit/>
          </a:bodyPr>
          <a:lstStyle/>
          <a:p>
            <a:pPr>
              <a:lnSpc>
                <a:spcPts val="3200"/>
              </a:lnSpc>
            </a:pPr>
            <a:r>
              <a:rPr lang="en-GB" sz="2800" dirty="0" smtClean="0"/>
              <a:t>Manual for restoration and preservation of floodplains in the Danube catchment which is mainly directed to authorities and practitioners</a:t>
            </a:r>
          </a:p>
          <a:p>
            <a:pPr>
              <a:lnSpc>
                <a:spcPts val="3200"/>
              </a:lnSpc>
            </a:pPr>
            <a:r>
              <a:rPr lang="en-GB" sz="2800" dirty="0" smtClean="0"/>
              <a:t>Sustainable floodplain management in the Danube catchment</a:t>
            </a:r>
          </a:p>
          <a:p>
            <a:pPr>
              <a:lnSpc>
                <a:spcPts val="3200"/>
              </a:lnSpc>
            </a:pPr>
            <a:r>
              <a:rPr lang="en-GB" sz="2800" dirty="0" smtClean="0"/>
              <a:t>Strategic guidebook with the most important summarized results to be addressed to the broader public</a:t>
            </a:r>
          </a:p>
          <a:p>
            <a:pPr>
              <a:lnSpc>
                <a:spcPts val="3200"/>
              </a:lnSpc>
            </a:pPr>
            <a:r>
              <a:rPr lang="en-GB" sz="2800" dirty="0" smtClean="0"/>
              <a:t>Roadmap for the Danube catchment with agreed next steps to realize floodplain projects</a:t>
            </a:r>
            <a:endParaRPr lang="en-GB" sz="2800" dirty="0"/>
          </a:p>
        </p:txBody>
      </p:sp>
      <p:sp>
        <p:nvSpPr>
          <p:cNvPr id="4" name="Slide Number Placeholder 3"/>
          <p:cNvSpPr>
            <a:spLocks noGrp="1"/>
          </p:cNvSpPr>
          <p:nvPr>
            <p:ph type="sldNum" sz="quarter" idx="12"/>
          </p:nvPr>
        </p:nvSpPr>
        <p:spPr/>
        <p:txBody>
          <a:bodyPr/>
          <a:lstStyle/>
          <a:p>
            <a:fld id="{DBC58020-407B-43DE-81C2-9A53D707EAE2}" type="slidenum">
              <a:rPr lang="en-US" smtClean="0"/>
              <a:pPr/>
              <a:t>8</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The following tools will be developed</a:t>
            </a:r>
            <a:endParaRPr lang="en-US" sz="3200" dirty="0"/>
          </a:p>
        </p:txBody>
      </p:sp>
    </p:spTree>
    <p:extLst>
      <p:ext uri="{BB962C8B-B14F-4D97-AF65-F5344CB8AC3E}">
        <p14:creationId xmlns:p14="http://schemas.microsoft.com/office/powerpoint/2010/main" val="328968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C58020-407B-43DE-81C2-9A53D707EAE2}" type="slidenum">
              <a:rPr lang="en-US" smtClean="0"/>
              <a:pPr/>
              <a:t>9</a:t>
            </a:fld>
            <a:endParaRPr lang="en-US" dirty="0"/>
          </a:p>
        </p:txBody>
      </p:sp>
      <p:sp>
        <p:nvSpPr>
          <p:cNvPr id="5" name="Footer Placeholder 4"/>
          <p:cNvSpPr>
            <a:spLocks noGrp="1"/>
          </p:cNvSpPr>
          <p:nvPr>
            <p:ph type="ftr" sz="quarter" idx="14"/>
          </p:nvPr>
        </p:nvSpPr>
        <p:spPr>
          <a:xfrm>
            <a:off x="580465" y="6356350"/>
            <a:ext cx="3829050" cy="365125"/>
          </a:xfrm>
        </p:spPr>
        <p:txBody>
          <a:bodyPr/>
          <a:lstStyle/>
          <a:p>
            <a:pPr>
              <a:lnSpc>
                <a:spcPct val="150000"/>
              </a:lnSpc>
            </a:pPr>
            <a:r>
              <a:rPr lang="en-US" dirty="0"/>
              <a:t>November 7, 2019 | Kiev, Ukraine</a:t>
            </a:r>
          </a:p>
        </p:txBody>
      </p:sp>
      <p:sp>
        <p:nvSpPr>
          <p:cNvPr id="6" name="Title 5"/>
          <p:cNvSpPr>
            <a:spLocks noGrp="1"/>
          </p:cNvSpPr>
          <p:nvPr>
            <p:ph type="title"/>
          </p:nvPr>
        </p:nvSpPr>
        <p:spPr/>
        <p:txBody>
          <a:bodyPr/>
          <a:lstStyle/>
          <a:p>
            <a:r>
              <a:rPr lang="en-US" sz="3200" dirty="0" smtClean="0"/>
              <a:t>Project Partner</a:t>
            </a:r>
            <a:endParaRPr lang="en-US" sz="3200" dirty="0"/>
          </a:p>
        </p:txBody>
      </p:sp>
      <p:pic>
        <p:nvPicPr>
          <p:cNvPr id="7" name="Grafik 6"/>
          <p:cNvPicPr>
            <a:picLocks noChangeAspect="1"/>
          </p:cNvPicPr>
          <p:nvPr/>
        </p:nvPicPr>
        <p:blipFill>
          <a:blip r:embed="rId2"/>
          <a:stretch>
            <a:fillRect/>
          </a:stretch>
        </p:blipFill>
        <p:spPr>
          <a:xfrm>
            <a:off x="181745" y="1711312"/>
            <a:ext cx="8762169" cy="4626426"/>
          </a:xfrm>
          <a:prstGeom prst="rect">
            <a:avLst/>
          </a:prstGeom>
        </p:spPr>
      </p:pic>
    </p:spTree>
    <p:extLst>
      <p:ext uri="{BB962C8B-B14F-4D97-AF65-F5344CB8AC3E}">
        <p14:creationId xmlns:p14="http://schemas.microsoft.com/office/powerpoint/2010/main" val="210463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Danube text">
      <a:dk1>
        <a:srgbClr val="00339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1328</Words>
  <Application>Microsoft Office PowerPoint</Application>
  <PresentationFormat>Bildschirmpräsentation (4:3)</PresentationFormat>
  <Paragraphs>193</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Montserrat</vt:lpstr>
      <vt:lpstr>Times New Roman</vt:lpstr>
      <vt:lpstr>Office Theme</vt:lpstr>
      <vt:lpstr> The DANUBE FLOODPLAIN Project</vt:lpstr>
      <vt:lpstr>PowerPoint-Präsentation</vt:lpstr>
      <vt:lpstr>The necessity to restore the floodplains of the river Danube</vt:lpstr>
      <vt:lpstr>Basics</vt:lpstr>
      <vt:lpstr>Danube Floodplain …</vt:lpstr>
      <vt:lpstr>PowerPoint-Präsentation</vt:lpstr>
      <vt:lpstr>Expected Chance</vt:lpstr>
      <vt:lpstr>The following tools will be developed</vt:lpstr>
      <vt:lpstr>Project Partner</vt:lpstr>
      <vt:lpstr>PowerPoint-Präsentation</vt:lpstr>
      <vt:lpstr>German contributions – mainly work package 4</vt:lpstr>
      <vt:lpstr>PowerPoint-Präsentation</vt:lpstr>
      <vt:lpstr>Basics</vt:lpstr>
      <vt:lpstr>PowerPoint-Präsentation</vt:lpstr>
      <vt:lpstr>The role of Ecosystem Services in the project</vt:lpstr>
      <vt:lpstr>PowerPoint-Präsentation</vt:lpstr>
      <vt:lpstr>PowerPoint-Präsentation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WWFHU</dc:creator>
  <cp:lastModifiedBy>Bernd Cyffka</cp:lastModifiedBy>
  <cp:revision>80</cp:revision>
  <dcterms:created xsi:type="dcterms:W3CDTF">2017-02-20T14:27:57Z</dcterms:created>
  <dcterms:modified xsi:type="dcterms:W3CDTF">2019-11-06T20:59:17Z</dcterms:modified>
</cp:coreProperties>
</file>