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5" r:id="rId4"/>
    <p:sldId id="266" r:id="rId5"/>
    <p:sldId id="258" r:id="rId6"/>
    <p:sldId id="260" r:id="rId7"/>
    <p:sldId id="257" r:id="rId8"/>
    <p:sldId id="259" r:id="rId9"/>
    <p:sldId id="267" r:id="rId10"/>
    <p:sldId id="268" r:id="rId11"/>
  </p:sldIdLst>
  <p:sldSz cx="12192000" cy="6858000"/>
  <p:notesSz cx="6797675" cy="99314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A485-6A28-426B-8BF6-EE328AFFBF2B}" type="datetimeFigureOut">
              <a:rPr lang="uk-UA" smtClean="0"/>
              <a:t>07.11.2019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3371-C07C-4BB0-AEC7-B8ED27DF6B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5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A982-546A-4183-8A5E-1B886C9FA8F9}" type="datetimeFigureOut">
              <a:rPr lang="uk-UA" smtClean="0"/>
              <a:t>07.11.2019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99BBA-4FBB-47BE-8EB9-5A0864CF8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102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C9FC-F6A1-4BA6-87C0-9BB5BA0136C6}" type="datetime1">
              <a:rPr lang="uk-UA" smtClean="0"/>
              <a:t>07.11.2019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97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A68C-0102-44BF-89FA-49BBD3F21990}" type="datetime1">
              <a:rPr lang="uk-UA" smtClean="0"/>
              <a:t>07.11.2019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79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336-A2B6-4D54-BEBE-742FD27FE5B4}" type="datetime1">
              <a:rPr lang="uk-UA" smtClean="0"/>
              <a:t>07.11.2019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3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DCE1-7E5E-44EA-8DBF-0B57D9B149EA}" type="datetime1">
              <a:rPr lang="uk-UA" smtClean="0"/>
              <a:t>07.11.2019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58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2711-0873-4E19-80DD-5E77579A2D36}" type="datetime1">
              <a:rPr lang="uk-UA" smtClean="0"/>
              <a:t>07.11.2019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31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41C3-2133-4063-9BA1-8E151209DCD8}" type="datetime1">
              <a:rPr lang="uk-UA" smtClean="0"/>
              <a:t>07.11.2019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79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2D22-D1C3-4E98-A65F-FD70F1876924}" type="datetime1">
              <a:rPr lang="uk-UA" smtClean="0"/>
              <a:t>07.11.2019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2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DA54-F823-4CB5-BADA-6A419FCE4391}" type="datetime1">
              <a:rPr lang="uk-UA" smtClean="0"/>
              <a:t>07.11.2019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70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0455-39A5-4022-9859-5813743E119B}" type="datetime1">
              <a:rPr lang="uk-UA" smtClean="0"/>
              <a:t>07.11.2019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6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146-BBF0-4B06-BABF-849253814004}" type="datetime1">
              <a:rPr lang="uk-UA" smtClean="0"/>
              <a:t>07.11.2019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8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8599-AB68-4B0B-81BE-8B5EA8B66F68}" type="datetime1">
              <a:rPr lang="uk-UA" smtClean="0"/>
              <a:t>07.11.2019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5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420-A600-4858-85A5-6B8B4F633961}" type="datetime1">
              <a:rPr lang="uk-UA" smtClean="0"/>
              <a:t>07.11.2019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3513-0065-4891-9DFA-A0FF567D7F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3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5073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Calibri" panose="020F0502020204030204" pitchFamily="34" charset="0"/>
              </a:rPr>
              <a:t>STEPS TO IMPLEMENT OF DIRECTIVE 2007/60/EC IN UKRAINE </a:t>
            </a:r>
            <a:endParaRPr lang="uk-UA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Calibri" panose="020F0502020204030204" pitchFamily="34" charset="0"/>
            </a:endParaRPr>
          </a:p>
          <a:p>
            <a:pPr algn="ctr"/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Calibri" panose="020F0502020204030204" pitchFamily="34" charset="0"/>
              </a:rPr>
              <a:t>AND </a:t>
            </a:r>
            <a:endParaRPr lang="uk-UA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Calibri" panose="020F0502020204030204" pitchFamily="34" charset="0"/>
            </a:endParaRPr>
          </a:p>
          <a:p>
            <a:pPr algn="ctr"/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Calibri" panose="020F0502020204030204" pitchFamily="34" charset="0"/>
              </a:rPr>
              <a:t>PRELIMINARY FLOOD RISK ASSESSMENT</a:t>
            </a:r>
            <a:endParaRPr lang="uk-UA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0485" y="3451945"/>
            <a:ext cx="5311515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Authors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Kostiantyn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Danko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Yurii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Nabyvanets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Yuliia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Filippova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Viktoriia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Korniienko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Oleksandr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Lobodzinskyi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Kateryna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Surai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Andrii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Malyshev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Kostiantyn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Sokolchuk</a:t>
            </a:r>
            <a:endParaRPr lang="uk-UA" sz="2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14" y="0"/>
            <a:ext cx="7591425" cy="1019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7470" y="6347129"/>
            <a:ext cx="283705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Kyiv, 05-08 November 2019</a:t>
            </a:r>
            <a:endParaRPr lang="uk-UA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27">
            <a:off x="7739949" y="1427998"/>
            <a:ext cx="4137588" cy="3099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924">
            <a:off x="414387" y="601917"/>
            <a:ext cx="4113073" cy="3079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4112" y="4599212"/>
            <a:ext cx="7186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Thank you for attention</a:t>
            </a:r>
            <a:r>
              <a:rPr lang="uk-UA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!!!</a:t>
            </a:r>
            <a:endParaRPr lang="uk-UA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0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2" y="2662267"/>
            <a:ext cx="11049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Flood</a:t>
            </a:r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Directive implement </a:t>
            </a: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steps;</a:t>
            </a:r>
            <a:endParaRPr lang="uk-UA" sz="2800" b="1" dirty="0" smtClean="0">
              <a:ln w="0"/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uk-UA" sz="28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GB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Ukrainian </a:t>
            </a:r>
            <a:r>
              <a:rPr lang="en-US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experience of preliminary flood risk assessment.</a:t>
            </a:r>
            <a:endParaRPr lang="uk-UA" sz="28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12192001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u="sng" dirty="0" smtClean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Implement of </a:t>
            </a:r>
            <a:r>
              <a:rPr lang="en-US" sz="2600" u="sng" dirty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Directive </a:t>
            </a:r>
            <a:r>
              <a:rPr lang="en-US" sz="2600" u="sng" dirty="0" smtClean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2007/60/EC (Flood Directive) </a:t>
            </a:r>
            <a:r>
              <a:rPr lang="en-US" sz="2600" u="sng" dirty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in Ukraine is part of a global reform </a:t>
            </a:r>
            <a:r>
              <a:rPr lang="en-US" sz="2600" dirty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of the implementation of integrated water resource management based </a:t>
            </a:r>
            <a:r>
              <a:rPr lang="en-US" sz="2600" dirty="0" smtClean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on </a:t>
            </a:r>
            <a:r>
              <a:rPr lang="en-US" sz="2600" dirty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the basin </a:t>
            </a:r>
            <a:r>
              <a:rPr lang="en-US" sz="2600" dirty="0" smtClean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principle.</a:t>
            </a:r>
          </a:p>
          <a:p>
            <a:endParaRPr lang="en-US" sz="900" u="sng" dirty="0">
              <a:ln w="0"/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a:endParaRPr>
          </a:p>
          <a:p>
            <a:r>
              <a:rPr lang="en-US" sz="2600" u="sng" dirty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This reform has been introduced in Ukraine </a:t>
            </a:r>
            <a:r>
              <a:rPr lang="en-GB" sz="2600" u="sng" smtClean="0">
                <a:ln w="0"/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after </a:t>
            </a:r>
            <a:r>
              <a:rPr lang="en-US" sz="2600" u="sng" dirty="0" smtClean="0">
                <a:ln w="0"/>
                <a:effectLst>
                  <a:outerShdw blurRad="38100" dist="25400" dir="5400000" algn="ctr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Association </a:t>
            </a:r>
            <a:r>
              <a:rPr lang="en-US" sz="2600" u="sng" dirty="0">
                <a:ln w="0"/>
                <a:effectLst>
                  <a:outerShdw blurRad="38100" dist="25400" dir="5400000" algn="ctr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Agreement </a:t>
            </a:r>
            <a:r>
              <a:rPr lang="en-US" sz="2600" dirty="0">
                <a:ln w="0"/>
                <a:effectLst>
                  <a:outerShdw blurRad="38100" dist="25400" dir="5400000" algn="ctr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between the European Union and the European Atomic Energy Community and their member states, of the one part, and Ukraine, of the other part"</a:t>
            </a:r>
            <a:r>
              <a:rPr lang="en-US" sz="2600" dirty="0" smtClean="0">
                <a:ln w="0"/>
                <a:effectLst>
                  <a:outerShdw blurRad="38100" dist="25400" dir="5400000" algn="ctr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 </a:t>
            </a:r>
            <a:endParaRPr lang="uk-UA" sz="2600" dirty="0">
              <a:ln w="0"/>
              <a:effectLst>
                <a:outerShdw blurRad="38100" dist="25400" dir="5400000" algn="ctr" rotWithShape="0">
                  <a:schemeClr val="accent1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656" y="4734342"/>
            <a:ext cx="11364686" cy="2123658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Only from 2000 year more than </a:t>
            </a:r>
            <a:r>
              <a:rPr lang="en-GB" sz="2200" b="1" dirty="0" smtClean="0"/>
              <a:t>280</a:t>
            </a:r>
            <a:r>
              <a:rPr lang="en-GB" sz="2200" dirty="0" smtClean="0"/>
              <a:t> emergency </a:t>
            </a:r>
            <a:r>
              <a:rPr lang="en-GB" sz="2200" dirty="0"/>
              <a:t>flood events</a:t>
            </a:r>
            <a:r>
              <a:rPr lang="en-GB" sz="2200" dirty="0" smtClean="0"/>
              <a:t> </a:t>
            </a:r>
            <a:r>
              <a:rPr lang="en-GB" sz="2200" dirty="0"/>
              <a:t>were in </a:t>
            </a:r>
            <a:r>
              <a:rPr lang="en-GB" sz="2200" dirty="0" smtClean="0"/>
              <a:t>Ukraine: </a:t>
            </a:r>
          </a:p>
          <a:p>
            <a:r>
              <a:rPr lang="en-GB" sz="2200" dirty="0" smtClean="0"/>
              <a:t>Losses from </a:t>
            </a:r>
            <a:r>
              <a:rPr lang="en-GB" sz="2200" dirty="0"/>
              <a:t>floods </a:t>
            </a:r>
            <a:r>
              <a:rPr lang="en-GB" sz="2200" dirty="0" smtClean="0"/>
              <a:t>– 6 203 750 ₴ or </a:t>
            </a:r>
            <a:r>
              <a:rPr lang="en-GB" sz="2200" b="1" dirty="0" smtClean="0"/>
              <a:t>228 079 €</a:t>
            </a:r>
            <a:r>
              <a:rPr lang="en-GB" sz="2200" dirty="0" smtClean="0"/>
              <a:t>;</a:t>
            </a:r>
          </a:p>
          <a:p>
            <a:r>
              <a:rPr lang="en-GB" sz="2200" dirty="0"/>
              <a:t>Expenses for </a:t>
            </a:r>
            <a:r>
              <a:rPr lang="en-GB" sz="2200" dirty="0" smtClean="0"/>
              <a:t>liquidation flood events with </a:t>
            </a:r>
            <a:r>
              <a:rPr lang="en-GB" sz="2200" dirty="0"/>
              <a:t>adverse </a:t>
            </a:r>
            <a:r>
              <a:rPr lang="en-GB" sz="2200" dirty="0" smtClean="0"/>
              <a:t>consequences  – 65 419 925 </a:t>
            </a:r>
            <a:r>
              <a:rPr lang="en-GB" sz="2200" dirty="0"/>
              <a:t>₴</a:t>
            </a:r>
            <a:r>
              <a:rPr lang="en-GB" sz="2200" dirty="0" smtClean="0"/>
              <a:t> </a:t>
            </a:r>
            <a:r>
              <a:rPr lang="en-GB" sz="2200" dirty="0"/>
              <a:t>or </a:t>
            </a:r>
            <a:r>
              <a:rPr lang="en-GB" sz="2200" dirty="0" smtClean="0"/>
              <a:t> </a:t>
            </a:r>
            <a:r>
              <a:rPr lang="en-GB" sz="2200" b="1" dirty="0" smtClean="0"/>
              <a:t>2 405 144 €</a:t>
            </a:r>
            <a:r>
              <a:rPr lang="en-GB" sz="2200" dirty="0" smtClean="0"/>
              <a:t>;</a:t>
            </a:r>
          </a:p>
          <a:p>
            <a:r>
              <a:rPr lang="en-GB" sz="2200" dirty="0"/>
              <a:t>People </a:t>
            </a:r>
            <a:r>
              <a:rPr lang="en-GB" sz="2200" dirty="0" smtClean="0"/>
              <a:t>died – </a:t>
            </a:r>
            <a:r>
              <a:rPr lang="en-GB" sz="2200" b="1" dirty="0" smtClean="0"/>
              <a:t>91 </a:t>
            </a:r>
            <a:r>
              <a:rPr lang="en-GB" sz="2200" b="1" dirty="0"/>
              <a:t>people</a:t>
            </a:r>
            <a:r>
              <a:rPr lang="en-GB" sz="2200" dirty="0" smtClean="0"/>
              <a:t>;</a:t>
            </a:r>
          </a:p>
          <a:p>
            <a:r>
              <a:rPr lang="en-GB" sz="2200" dirty="0"/>
              <a:t>Children </a:t>
            </a:r>
            <a:r>
              <a:rPr lang="en-GB" sz="2200" dirty="0" smtClean="0"/>
              <a:t>died – </a:t>
            </a:r>
            <a:r>
              <a:rPr lang="en-GB" sz="2200" b="1" dirty="0" smtClean="0"/>
              <a:t>11 </a:t>
            </a:r>
            <a:r>
              <a:rPr lang="en-GB" sz="2200" b="1" dirty="0"/>
              <a:t>people</a:t>
            </a:r>
            <a:r>
              <a:rPr lang="en-GB" sz="2200" dirty="0" smtClean="0"/>
              <a:t>;</a:t>
            </a:r>
          </a:p>
          <a:p>
            <a:r>
              <a:rPr lang="en-GB" sz="2200" dirty="0"/>
              <a:t>Rescued </a:t>
            </a:r>
            <a:r>
              <a:rPr lang="en-GB" sz="2200" dirty="0" smtClean="0"/>
              <a:t>people – </a:t>
            </a:r>
            <a:r>
              <a:rPr lang="en-GB" sz="2200" b="1" dirty="0" smtClean="0"/>
              <a:t>4266 </a:t>
            </a:r>
            <a:r>
              <a:rPr lang="en-GB" sz="2200" b="1" dirty="0"/>
              <a:t>people</a:t>
            </a:r>
            <a:r>
              <a:rPr lang="en-GB" sz="2200" dirty="0" smtClean="0"/>
              <a:t>;</a:t>
            </a:r>
            <a:endParaRPr lang="en-GB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2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6410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b="1" dirty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Flood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Directive implement </a:t>
            </a:r>
            <a:r>
              <a:rPr lang="en-US" sz="3200" b="1" dirty="0" smtClean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steps</a:t>
            </a:r>
            <a:r>
              <a:rPr lang="uk-UA" sz="3200" b="1" dirty="0" smtClean="0">
                <a:ln w="0"/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:</a:t>
            </a:r>
          </a:p>
          <a:p>
            <a:r>
              <a:rPr lang="en-GB" sz="2800" b="1" dirty="0" smtClean="0">
                <a:ln w="0"/>
                <a:solidFill>
                  <a:srgbClr val="00B050"/>
                </a:solidFill>
                <a:ea typeface="Times New Roman" panose="02020603050405020304" pitchFamily="18" charset="0"/>
              </a:rPr>
              <a:t>IMPLEMENTED</a:t>
            </a:r>
            <a:endParaRPr lang="uk-UA" sz="2800" b="1" dirty="0" smtClean="0">
              <a:ln w="0"/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marL="1438275" indent="-1438275"/>
            <a:r>
              <a:rPr lang="uk-UA" sz="2200" b="1" dirty="0" smtClean="0">
                <a:ea typeface="Times New Roman" panose="02020603050405020304" pitchFamily="18" charset="0"/>
              </a:rPr>
              <a:t>- </a:t>
            </a:r>
            <a:r>
              <a:rPr lang="en-GB" sz="2600" b="1" dirty="0" smtClean="0">
                <a:ea typeface="Times New Roman" panose="02020603050405020304" pitchFamily="18" charset="0"/>
              </a:rPr>
              <a:t>changes </a:t>
            </a:r>
            <a:r>
              <a:rPr lang="en-GB" sz="2600" b="1" dirty="0">
                <a:ea typeface="Times New Roman" panose="02020603050405020304" pitchFamily="18" charset="0"/>
              </a:rPr>
              <a:t>Ukrainian </a:t>
            </a:r>
            <a:r>
              <a:rPr lang="en-GB" sz="2600" b="1" dirty="0" smtClean="0">
                <a:ea typeface="Times New Roman" panose="02020603050405020304" pitchFamily="18" charset="0"/>
              </a:rPr>
              <a:t>Legislations</a:t>
            </a:r>
            <a:r>
              <a:rPr lang="uk-UA" sz="2600" b="1" dirty="0" smtClean="0"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ea typeface="Times New Roman" panose="02020603050405020304" pitchFamily="18" charset="0"/>
              </a:rPr>
              <a:t>(</a:t>
            </a:r>
            <a:r>
              <a:rPr lang="en-GB" sz="2200" u="sng" dirty="0" smtClean="0">
                <a:ea typeface="Times New Roman" panose="02020603050405020304" pitchFamily="18" charset="0"/>
              </a:rPr>
              <a:t>changes</a:t>
            </a:r>
            <a:r>
              <a:rPr lang="uk-UA" sz="2200" u="sng" dirty="0" smtClean="0">
                <a:ea typeface="Times New Roman" panose="02020603050405020304" pitchFamily="18" charset="0"/>
              </a:rPr>
              <a:t> </a:t>
            </a:r>
            <a:r>
              <a:rPr lang="en-GB" sz="2200" u="sng" dirty="0" smtClean="0">
                <a:ea typeface="Times New Roman" panose="02020603050405020304" pitchFamily="18" charset="0"/>
              </a:rPr>
              <a:t>of</a:t>
            </a:r>
            <a:r>
              <a:rPr lang="uk-UA" sz="2200" u="sng" dirty="0" smtClean="0">
                <a:ea typeface="Times New Roman" panose="02020603050405020304" pitchFamily="18" charset="0"/>
              </a:rPr>
              <a:t> </a:t>
            </a:r>
            <a:r>
              <a:rPr lang="en-GB" sz="2200" u="sng" dirty="0">
                <a:ea typeface="Times New Roman" panose="02020603050405020304" pitchFamily="18" charset="0"/>
              </a:rPr>
              <a:t>Water Code of </a:t>
            </a:r>
            <a:r>
              <a:rPr lang="en-GB" sz="2200" u="sng" dirty="0" smtClean="0">
                <a:ea typeface="Times New Roman" panose="02020603050405020304" pitchFamily="18" charset="0"/>
              </a:rPr>
              <a:t>Ukraine</a:t>
            </a:r>
            <a:r>
              <a:rPr lang="uk-UA" sz="2200" dirty="0" smtClean="0">
                <a:ea typeface="Times New Roman" panose="02020603050405020304" pitchFamily="18" charset="0"/>
              </a:rPr>
              <a:t>);</a:t>
            </a:r>
            <a:r>
              <a:rPr lang="en-GB" sz="2200" dirty="0" smtClean="0">
                <a:ea typeface="Times New Roman" panose="02020603050405020304" pitchFamily="18" charset="0"/>
              </a:rPr>
              <a:t> </a:t>
            </a:r>
            <a:endParaRPr lang="uk-UA" sz="2200" dirty="0" smtClean="0">
              <a:ea typeface="Times New Roman" panose="02020603050405020304" pitchFamily="18" charset="0"/>
            </a:endParaRPr>
          </a:p>
          <a:p>
            <a:pPr marL="1438275" indent="-1438275"/>
            <a:r>
              <a:rPr lang="uk-UA" sz="2200" b="1" dirty="0" smtClean="0">
                <a:ea typeface="Times New Roman" panose="02020603050405020304" pitchFamily="18" charset="0"/>
              </a:rPr>
              <a:t>- </a:t>
            </a:r>
            <a:r>
              <a:rPr lang="en-GB" sz="2600" b="1" dirty="0" smtClean="0">
                <a:ea typeface="Times New Roman" panose="02020603050405020304" pitchFamily="18" charset="0"/>
              </a:rPr>
              <a:t>identification </a:t>
            </a:r>
            <a:r>
              <a:rPr lang="en-GB" sz="2600" b="1" dirty="0">
                <a:ea typeface="Times New Roman" panose="02020603050405020304" pitchFamily="18" charset="0"/>
              </a:rPr>
              <a:t>of the appropriate competent </a:t>
            </a:r>
            <a:r>
              <a:rPr lang="en-GB" sz="2600" b="1" dirty="0" smtClean="0">
                <a:ea typeface="Times New Roman" panose="02020603050405020304" pitchFamily="18" charset="0"/>
              </a:rPr>
              <a:t>authority</a:t>
            </a:r>
            <a:r>
              <a:rPr lang="uk-UA" sz="2600" b="1" dirty="0" smtClean="0"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ea typeface="Times New Roman" panose="02020603050405020304" pitchFamily="18" charset="0"/>
              </a:rPr>
              <a:t>(</a:t>
            </a:r>
            <a:r>
              <a:rPr lang="en-US" sz="2200" u="sng" dirty="0">
                <a:ea typeface="Times New Roman" panose="02020603050405020304" pitchFamily="18" charset="0"/>
              </a:rPr>
              <a:t>Ministry of Interior of </a:t>
            </a:r>
            <a:r>
              <a:rPr lang="en-US" sz="2200" u="sng" dirty="0" smtClean="0">
                <a:ea typeface="Times New Roman" panose="02020603050405020304" pitchFamily="18" charset="0"/>
              </a:rPr>
              <a:t>Ukraine</a:t>
            </a:r>
            <a:r>
              <a:rPr lang="en-GB" sz="2200" u="sng" dirty="0">
                <a:ea typeface="Times New Roman" panose="02020603050405020304" pitchFamily="18" charset="0"/>
              </a:rPr>
              <a:t>,</a:t>
            </a:r>
            <a:r>
              <a:rPr lang="en-US" sz="2200" dirty="0" smtClean="0">
                <a:ea typeface="Times New Roman" panose="02020603050405020304" pitchFamily="18" charset="0"/>
              </a:rPr>
              <a:t> </a:t>
            </a:r>
            <a:r>
              <a:rPr lang="en-US" sz="2200" u="sng" dirty="0" smtClean="0">
                <a:ea typeface="Times New Roman" panose="02020603050405020304" pitchFamily="18" charset="0"/>
              </a:rPr>
              <a:t>The </a:t>
            </a:r>
            <a:r>
              <a:rPr lang="en-US" sz="2200" u="sng" dirty="0">
                <a:ea typeface="Times New Roman" panose="02020603050405020304" pitchFamily="18" charset="0"/>
              </a:rPr>
              <a:t>State Emergency Service of </a:t>
            </a:r>
            <a:r>
              <a:rPr lang="en-US" sz="2200" u="sng" dirty="0" smtClean="0">
                <a:ea typeface="Times New Roman" panose="02020603050405020304" pitchFamily="18" charset="0"/>
              </a:rPr>
              <a:t>Ukraine</a:t>
            </a:r>
            <a:r>
              <a:rPr lang="uk-UA" sz="2200" dirty="0" smtClean="0">
                <a:ea typeface="Times New Roman" panose="02020603050405020304" pitchFamily="18" charset="0"/>
              </a:rPr>
              <a:t>)</a:t>
            </a:r>
          </a:p>
          <a:p>
            <a:pPr marL="1438275" indent="-1438275"/>
            <a:r>
              <a:rPr lang="uk-UA" sz="2200" dirty="0" smtClean="0">
                <a:ea typeface="Times New Roman" panose="02020603050405020304" pitchFamily="18" charset="0"/>
              </a:rPr>
              <a:t>- </a:t>
            </a:r>
            <a:r>
              <a:rPr lang="en-US" sz="2600" b="1" dirty="0" smtClean="0">
                <a:ea typeface="Times New Roman" panose="02020603050405020304" pitchFamily="18" charset="0"/>
              </a:rPr>
              <a:t>development normative acts </a:t>
            </a:r>
            <a:r>
              <a:rPr lang="en-US" sz="2200" dirty="0" smtClean="0">
                <a:ea typeface="Times New Roman" panose="02020603050405020304" pitchFamily="18" charset="0"/>
              </a:rPr>
              <a:t>(</a:t>
            </a:r>
            <a:r>
              <a:rPr lang="en-US" sz="2400" dirty="0"/>
              <a:t>Methods </a:t>
            </a:r>
            <a:r>
              <a:rPr lang="en-US" sz="2400" dirty="0" smtClean="0"/>
              <a:t>of </a:t>
            </a:r>
            <a:r>
              <a:rPr lang="en-US" sz="2400" dirty="0"/>
              <a:t>preliminary flood risks </a:t>
            </a:r>
            <a:r>
              <a:rPr lang="en-US" sz="2400" dirty="0" smtClean="0"/>
              <a:t>assessment (PFRA); </a:t>
            </a:r>
            <a:r>
              <a:rPr lang="en-US" sz="2400" dirty="0"/>
              <a:t>Methods of </a:t>
            </a:r>
            <a:r>
              <a:rPr lang="en-US" sz="2400" dirty="0">
                <a:ea typeface="Times New Roman" panose="02020603050405020304" pitchFamily="18" charset="0"/>
              </a:rPr>
              <a:t>development</a:t>
            </a:r>
            <a:r>
              <a:rPr lang="en-US" sz="2400" dirty="0" smtClean="0"/>
              <a:t> flood risk maps and</a:t>
            </a:r>
            <a:r>
              <a:rPr lang="en-US" sz="2400" dirty="0"/>
              <a:t> </a:t>
            </a:r>
            <a:r>
              <a:rPr lang="en-US" sz="2400" dirty="0" smtClean="0"/>
              <a:t>flood hazard maps</a:t>
            </a:r>
            <a:r>
              <a:rPr lang="uk-UA" sz="2200" dirty="0" smtClean="0">
                <a:ea typeface="Times New Roman" panose="02020603050405020304" pitchFamily="18" charset="0"/>
              </a:rPr>
              <a:t>;</a:t>
            </a:r>
            <a:r>
              <a:rPr lang="en-GB" sz="2200" dirty="0" smtClean="0">
                <a:ea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</a:rPr>
              <a:t>Template of flood risk management </a:t>
            </a:r>
            <a:r>
              <a:rPr lang="en-US" sz="2200" dirty="0" smtClean="0">
                <a:ea typeface="Times New Roman" panose="02020603050405020304" pitchFamily="18" charset="0"/>
              </a:rPr>
              <a:t>plan (FRMP);</a:t>
            </a:r>
            <a:endParaRPr lang="ru-RU" sz="2200" dirty="0" smtClean="0">
              <a:ea typeface="Times New Roman" panose="02020603050405020304" pitchFamily="18" charset="0"/>
            </a:endParaRPr>
          </a:p>
          <a:p>
            <a:pPr marL="180975" indent="-180975">
              <a:buFontTx/>
              <a:buChar char="-"/>
            </a:pPr>
            <a:r>
              <a:rPr lang="en-US" sz="2600" b="1" dirty="0" smtClean="0"/>
              <a:t>preliminary </a:t>
            </a:r>
            <a:r>
              <a:rPr lang="en-US" sz="2600" b="1" dirty="0"/>
              <a:t>flood risks </a:t>
            </a:r>
            <a:r>
              <a:rPr lang="en-US" sz="2600" b="1" dirty="0" smtClean="0"/>
              <a:t>assessment </a:t>
            </a:r>
            <a:r>
              <a:rPr lang="en-GB" sz="2000" dirty="0">
                <a:ea typeface="Times New Roman" panose="02020603050405020304" pitchFamily="18" charset="0"/>
              </a:rPr>
              <a:t>(for 9 River basin districts of Ukraine (RBD))</a:t>
            </a:r>
            <a:r>
              <a:rPr lang="ru-RU" sz="2000" b="1" dirty="0" smtClean="0"/>
              <a:t>.</a:t>
            </a:r>
            <a:r>
              <a:rPr lang="en-GB" sz="2200" b="1" dirty="0" smtClean="0">
                <a:ea typeface="Times New Roman" panose="02020603050405020304" pitchFamily="18" charset="0"/>
              </a:rPr>
              <a:t> </a:t>
            </a:r>
            <a:endParaRPr lang="ru-RU" sz="2200" b="1" dirty="0" smtClean="0">
              <a:ea typeface="Times New Roman" panose="02020603050405020304" pitchFamily="18" charset="0"/>
            </a:endParaRPr>
          </a:p>
          <a:p>
            <a:pPr marL="1438275" indent="-1438275">
              <a:buFontTx/>
              <a:buChar char="-"/>
            </a:pPr>
            <a:endParaRPr lang="ru-RU" sz="2200" b="1" dirty="0">
              <a:ea typeface="Times New Roman" panose="02020603050405020304" pitchFamily="18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IN DEVELOPMENT</a:t>
            </a:r>
            <a:r>
              <a:rPr lang="uk-UA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NOW</a:t>
            </a:r>
            <a:endParaRPr lang="ru-RU" sz="2800" b="1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600" b="1" dirty="0" smtClean="0"/>
              <a:t>flood </a:t>
            </a:r>
            <a:r>
              <a:rPr lang="en-US" sz="2600" b="1" dirty="0"/>
              <a:t>risk maps and flood hazard </a:t>
            </a:r>
            <a:r>
              <a:rPr lang="en-US" sz="2600" b="1" dirty="0" smtClean="0"/>
              <a:t>maps </a:t>
            </a:r>
            <a:r>
              <a:rPr lang="en-GB" sz="2000" dirty="0">
                <a:ea typeface="Times New Roman" panose="02020603050405020304" pitchFamily="18" charset="0"/>
              </a:rPr>
              <a:t>(for 9 RBD</a:t>
            </a:r>
            <a:r>
              <a:rPr lang="en-GB" sz="2000" dirty="0" smtClean="0">
                <a:ea typeface="Times New Roman" panose="02020603050405020304" pitchFamily="18" charset="0"/>
              </a:rPr>
              <a:t>)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en-US" sz="2600" b="1" dirty="0">
                <a:ea typeface="Times New Roman" panose="02020603050405020304" pitchFamily="18" charset="0"/>
              </a:rPr>
              <a:t>flood risk management </a:t>
            </a:r>
            <a:r>
              <a:rPr lang="en-US" sz="2600" b="1" dirty="0" smtClean="0">
                <a:ea typeface="Times New Roman" panose="02020603050405020304" pitchFamily="18" charset="0"/>
              </a:rPr>
              <a:t>plan</a:t>
            </a:r>
            <a:r>
              <a:rPr lang="en-GB" sz="2600" b="1" dirty="0" smtClean="0">
                <a:ea typeface="Times New Roman" panose="02020603050405020304" pitchFamily="18" charset="0"/>
              </a:rPr>
              <a:t>s </a:t>
            </a:r>
            <a:r>
              <a:rPr lang="en-GB" sz="2000" dirty="0" smtClean="0">
                <a:ea typeface="Times New Roman" panose="02020603050405020304" pitchFamily="18" charset="0"/>
              </a:rPr>
              <a:t>(for </a:t>
            </a:r>
            <a:r>
              <a:rPr lang="en-GB" sz="2000" dirty="0">
                <a:ea typeface="Times New Roman" panose="02020603050405020304" pitchFamily="18" charset="0"/>
              </a:rPr>
              <a:t>9 </a:t>
            </a:r>
            <a:r>
              <a:rPr lang="en-GB" sz="2000" dirty="0" smtClean="0">
                <a:ea typeface="Times New Roman" panose="02020603050405020304" pitchFamily="18" charset="0"/>
              </a:rPr>
              <a:t>RBD in 2022).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200" b="1" dirty="0" smtClean="0">
              <a:ea typeface="Times New Roman" panose="02020603050405020304" pitchFamily="18" charset="0"/>
            </a:endParaRPr>
          </a:p>
          <a:p>
            <a:endParaRPr lang="en-GB" sz="2200" b="1" dirty="0"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3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GB" sz="3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Ukrainian </a:t>
            </a:r>
            <a:r>
              <a:rPr lang="en-US" sz="3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experience 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3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preliminary 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</a:rPr>
              <a:t>flood risk </a:t>
            </a:r>
            <a:r>
              <a:rPr lang="en-US" sz="3200" b="1" dirty="0" smtClean="0">
                <a:ln w="0"/>
                <a:solidFill>
                  <a:schemeClr val="accent1">
                    <a:lumMod val="75000"/>
                  </a:schemeClr>
                </a:solidFill>
              </a:rPr>
              <a:t>assessment</a:t>
            </a:r>
            <a:endParaRPr lang="uk-UA" sz="32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991"/>
            <a:ext cx="5892799" cy="2522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619531"/>
            <a:ext cx="5892800" cy="25624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92800" y="529370"/>
            <a:ext cx="62285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/>
              <a:t>Preliminary</a:t>
            </a:r>
            <a:r>
              <a:rPr lang="uk-UA" sz="2000" b="1" u="sng" dirty="0" smtClean="0"/>
              <a:t> </a:t>
            </a:r>
            <a:r>
              <a:rPr lang="uk-UA" sz="2000" b="1" u="sng" dirty="0" err="1"/>
              <a:t>flood</a:t>
            </a:r>
            <a:r>
              <a:rPr lang="uk-UA" sz="2000" b="1" u="sng" dirty="0"/>
              <a:t> </a:t>
            </a:r>
            <a:r>
              <a:rPr lang="uk-UA" sz="2000" b="1" u="sng" dirty="0" err="1"/>
              <a:t>risks</a:t>
            </a:r>
            <a:r>
              <a:rPr lang="uk-UA" sz="2000" b="1" u="sng" dirty="0"/>
              <a:t> </a:t>
            </a:r>
            <a:r>
              <a:rPr lang="uk-UA" sz="2000" b="1" u="sng" dirty="0" err="1"/>
              <a:t>assessment</a:t>
            </a:r>
            <a:r>
              <a:rPr lang="uk-UA" sz="2000" b="1" u="sng" dirty="0"/>
              <a:t> </a:t>
            </a:r>
            <a:r>
              <a:rPr lang="uk-UA" sz="2000" b="1" u="sng" dirty="0" err="1"/>
              <a:t>consist</a:t>
            </a:r>
            <a:r>
              <a:rPr lang="uk-UA" sz="2000" b="1" u="sng" dirty="0"/>
              <a:t> </a:t>
            </a:r>
            <a:r>
              <a:rPr lang="uk-UA" sz="2000" b="1" u="sng" dirty="0" err="1"/>
              <a:t>from</a:t>
            </a:r>
            <a:r>
              <a:rPr lang="uk-UA" sz="2000" b="1" u="sng" dirty="0"/>
              <a:t> </a:t>
            </a:r>
            <a:r>
              <a:rPr lang="uk-UA" sz="2000" b="1" u="sng" dirty="0" err="1" smtClean="0"/>
              <a:t>analise</a:t>
            </a:r>
            <a:r>
              <a:rPr lang="en-GB" sz="2000" b="1" u="sng" dirty="0" smtClean="0"/>
              <a:t>:</a:t>
            </a:r>
            <a:endParaRPr lang="uk-UA" sz="20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 err="1" smtClean="0"/>
              <a:t>Database</a:t>
            </a:r>
            <a:r>
              <a:rPr lang="uk-UA" sz="2000" b="1" dirty="0" smtClean="0"/>
              <a:t> </a:t>
            </a:r>
            <a:r>
              <a:rPr lang="uk-UA" sz="2000" b="1" dirty="0" err="1"/>
              <a:t>of</a:t>
            </a:r>
            <a:r>
              <a:rPr lang="uk-UA" sz="2000" b="1" dirty="0"/>
              <a:t> </a:t>
            </a:r>
            <a:r>
              <a:rPr lang="uk-UA" sz="2000" b="1" dirty="0" err="1"/>
              <a:t>flood</a:t>
            </a:r>
            <a:r>
              <a:rPr lang="uk-UA" sz="2000" b="1" dirty="0"/>
              <a:t> </a:t>
            </a:r>
            <a:r>
              <a:rPr lang="uk-UA" sz="2000" b="1" dirty="0" err="1"/>
              <a:t>emergency</a:t>
            </a:r>
            <a:r>
              <a:rPr lang="uk-UA" sz="2000" b="1" dirty="0"/>
              <a:t> </a:t>
            </a:r>
            <a:r>
              <a:rPr lang="uk-UA" sz="2000" dirty="0" err="1"/>
              <a:t>of</a:t>
            </a:r>
            <a:r>
              <a:rPr lang="uk-UA" sz="2000" dirty="0"/>
              <a:t> </a:t>
            </a:r>
            <a:r>
              <a:rPr lang="uk-UA" sz="2000" dirty="0" err="1"/>
              <a:t>The</a:t>
            </a:r>
            <a:r>
              <a:rPr lang="uk-UA" sz="2000" dirty="0"/>
              <a:t> </a:t>
            </a:r>
            <a:r>
              <a:rPr lang="uk-UA" sz="2000" dirty="0" err="1"/>
              <a:t>State</a:t>
            </a:r>
            <a:r>
              <a:rPr lang="uk-UA" sz="2000" dirty="0"/>
              <a:t> </a:t>
            </a:r>
            <a:r>
              <a:rPr lang="uk-UA" sz="2000" dirty="0" err="1"/>
              <a:t>Emergency</a:t>
            </a:r>
            <a:r>
              <a:rPr lang="uk-UA" sz="2000" dirty="0"/>
              <a:t> </a:t>
            </a:r>
            <a:r>
              <a:rPr lang="uk-UA" sz="2000" dirty="0" err="1"/>
              <a:t>Service</a:t>
            </a:r>
            <a:r>
              <a:rPr lang="uk-UA" sz="2000" dirty="0"/>
              <a:t> </a:t>
            </a:r>
            <a:r>
              <a:rPr lang="uk-UA" sz="2000" dirty="0" err="1"/>
              <a:t>of</a:t>
            </a:r>
            <a:r>
              <a:rPr lang="uk-UA" sz="2000" dirty="0"/>
              <a:t> </a:t>
            </a:r>
            <a:r>
              <a:rPr lang="uk-UA" sz="2000" dirty="0" err="1"/>
              <a:t>Ukraine</a:t>
            </a:r>
            <a:r>
              <a:rPr lang="uk-UA" sz="2000" dirty="0"/>
              <a:t> (SESU</a:t>
            </a:r>
            <a:r>
              <a:rPr lang="uk-UA" sz="2000" dirty="0" smtClean="0"/>
              <a:t>)</a:t>
            </a:r>
            <a:r>
              <a:rPr lang="en-GB" sz="2000" dirty="0"/>
              <a:t> </a:t>
            </a:r>
            <a:r>
              <a:rPr lang="en-GB" sz="2000" dirty="0" smtClean="0"/>
              <a:t>-</a:t>
            </a:r>
            <a:r>
              <a:rPr lang="en-GB" sz="2000" dirty="0"/>
              <a:t> from 2000 year more than </a:t>
            </a:r>
            <a:r>
              <a:rPr lang="en-GB" sz="2000" b="1" dirty="0"/>
              <a:t>280</a:t>
            </a:r>
            <a:r>
              <a:rPr lang="en-GB" sz="2000" dirty="0"/>
              <a:t> emergency flood events</a:t>
            </a:r>
            <a:r>
              <a:rPr lang="uk-UA" sz="2000" dirty="0" smtClean="0"/>
              <a:t>;</a:t>
            </a: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 err="1"/>
              <a:t>Database</a:t>
            </a:r>
            <a:r>
              <a:rPr lang="uk-UA" sz="2000" b="1" dirty="0"/>
              <a:t> </a:t>
            </a:r>
            <a:r>
              <a:rPr lang="uk-UA" sz="2000" b="1" dirty="0" err="1"/>
              <a:t>of</a:t>
            </a:r>
            <a:r>
              <a:rPr lang="uk-UA" sz="2000" b="1" dirty="0"/>
              <a:t> </a:t>
            </a:r>
            <a:r>
              <a:rPr lang="uk-UA" sz="2000" b="1" dirty="0" err="1"/>
              <a:t>monitoring</a:t>
            </a:r>
            <a:r>
              <a:rPr lang="uk-UA" sz="2000" b="1" dirty="0"/>
              <a:t> </a:t>
            </a:r>
            <a:r>
              <a:rPr lang="uk-UA" sz="2000" b="1" dirty="0" err="1"/>
              <a:t>of</a:t>
            </a:r>
            <a:r>
              <a:rPr lang="uk-UA" sz="2000" b="1" dirty="0"/>
              <a:t> </a:t>
            </a:r>
            <a:r>
              <a:rPr lang="uk-UA" sz="2000" b="1" dirty="0" err="1"/>
              <a:t>hydrological</a:t>
            </a:r>
            <a:r>
              <a:rPr lang="uk-UA" sz="2000" b="1" dirty="0"/>
              <a:t> </a:t>
            </a:r>
            <a:r>
              <a:rPr lang="uk-UA" sz="2000" b="1" dirty="0" err="1"/>
              <a:t>phenomena</a:t>
            </a:r>
            <a:r>
              <a:rPr lang="uk-UA" sz="2000" dirty="0"/>
              <a:t> </a:t>
            </a:r>
            <a:r>
              <a:rPr lang="uk-UA" sz="2000" dirty="0" err="1"/>
              <a:t>of</a:t>
            </a:r>
            <a:r>
              <a:rPr lang="uk-UA" sz="2000" dirty="0"/>
              <a:t> </a:t>
            </a:r>
            <a:r>
              <a:rPr lang="uk-UA" sz="2000" dirty="0" err="1"/>
              <a:t>Ukrainian</a:t>
            </a:r>
            <a:r>
              <a:rPr lang="uk-UA" sz="2000" dirty="0"/>
              <a:t> Hydrometeorological </a:t>
            </a:r>
            <a:r>
              <a:rPr lang="uk-UA" sz="2000" dirty="0" err="1"/>
              <a:t>Center</a:t>
            </a:r>
            <a:r>
              <a:rPr lang="uk-UA" sz="2000" dirty="0"/>
              <a:t> (UHMC</a:t>
            </a:r>
            <a:r>
              <a:rPr lang="uk-UA" sz="2000" dirty="0" smtClean="0"/>
              <a:t>) – </a:t>
            </a:r>
            <a:r>
              <a:rPr lang="uk-UA" sz="2000" b="1" dirty="0" smtClean="0"/>
              <a:t>1698</a:t>
            </a:r>
            <a:r>
              <a:rPr lang="uk-UA" sz="2000" dirty="0" smtClean="0"/>
              <a:t> </a:t>
            </a:r>
            <a:r>
              <a:rPr lang="uk-UA" sz="2000" dirty="0" err="1"/>
              <a:t>flood</a:t>
            </a:r>
            <a:r>
              <a:rPr lang="uk-UA" sz="2000" dirty="0" smtClean="0"/>
              <a:t> </a:t>
            </a:r>
            <a:r>
              <a:rPr lang="en-GB" sz="2000" dirty="0"/>
              <a:t>events from the </a:t>
            </a:r>
            <a:r>
              <a:rPr lang="en-GB" sz="2000" dirty="0" smtClean="0"/>
              <a:t>beginning</a:t>
            </a:r>
            <a:r>
              <a:rPr lang="uk-UA" sz="2000" dirty="0" smtClean="0"/>
              <a:t> </a:t>
            </a:r>
            <a:r>
              <a:rPr lang="en-GB" sz="2000" dirty="0" smtClean="0"/>
              <a:t>of hydrological monitoring$</a:t>
            </a: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 err="1" smtClean="0"/>
              <a:t>Database</a:t>
            </a:r>
            <a:r>
              <a:rPr lang="uk-UA" sz="2000" b="1" dirty="0" smtClean="0"/>
              <a:t> </a:t>
            </a:r>
            <a:r>
              <a:rPr lang="uk-UA" sz="2000" b="1" dirty="0" err="1"/>
              <a:t>of</a:t>
            </a:r>
            <a:r>
              <a:rPr lang="uk-UA" sz="2000" b="1" dirty="0"/>
              <a:t> </a:t>
            </a:r>
            <a:r>
              <a:rPr lang="uk-UA" sz="2000" b="1" dirty="0" err="1"/>
              <a:t>rivers</a:t>
            </a:r>
            <a:r>
              <a:rPr lang="uk-UA" sz="2000" b="1" dirty="0"/>
              <a:t> </a:t>
            </a:r>
            <a:r>
              <a:rPr lang="uk-UA" sz="2000" b="1" dirty="0" err="1"/>
              <a:t>high</a:t>
            </a:r>
            <a:r>
              <a:rPr lang="uk-UA" sz="2000" b="1" dirty="0"/>
              <a:t> </a:t>
            </a:r>
            <a:r>
              <a:rPr lang="uk-UA" sz="2000" b="1" dirty="0" err="1"/>
              <a:t>water</a:t>
            </a:r>
            <a:r>
              <a:rPr lang="uk-UA" sz="2000" b="1" dirty="0"/>
              <a:t> </a:t>
            </a:r>
            <a:r>
              <a:rPr lang="uk-UA" sz="2000" b="1" dirty="0" err="1"/>
              <a:t>levels</a:t>
            </a:r>
            <a:r>
              <a:rPr lang="uk-UA" sz="2000" b="1" dirty="0"/>
              <a:t> </a:t>
            </a:r>
            <a:r>
              <a:rPr lang="uk-UA" sz="2000" dirty="0" err="1"/>
              <a:t>of</a:t>
            </a:r>
            <a:r>
              <a:rPr lang="uk-UA" sz="2000" dirty="0"/>
              <a:t> </a:t>
            </a:r>
            <a:r>
              <a:rPr lang="uk-UA" sz="2000" dirty="0" err="1" smtClean="0"/>
              <a:t>Central</a:t>
            </a:r>
            <a:r>
              <a:rPr lang="uk-UA" sz="2000" dirty="0" smtClean="0"/>
              <a:t> </a:t>
            </a:r>
            <a:r>
              <a:rPr lang="uk-UA" sz="2000" dirty="0" err="1" smtClean="0"/>
              <a:t>Geophysical</a:t>
            </a:r>
            <a:r>
              <a:rPr lang="uk-UA" sz="2000" dirty="0" smtClean="0"/>
              <a:t> </a:t>
            </a:r>
            <a:r>
              <a:rPr lang="uk-UA" sz="2000" dirty="0" err="1" smtClean="0"/>
              <a:t>Observatory</a:t>
            </a:r>
            <a:r>
              <a:rPr lang="uk-UA" sz="2000" dirty="0" smtClean="0"/>
              <a:t> </a:t>
            </a:r>
            <a:r>
              <a:rPr lang="uk-UA" sz="2000" dirty="0" err="1" smtClean="0"/>
              <a:t>named</a:t>
            </a:r>
            <a:r>
              <a:rPr lang="uk-UA" sz="2000" dirty="0" smtClean="0"/>
              <a:t> </a:t>
            </a:r>
            <a:r>
              <a:rPr lang="uk-UA" sz="2000" dirty="0" err="1"/>
              <a:t>after</a:t>
            </a:r>
            <a:r>
              <a:rPr lang="uk-UA" sz="2000" dirty="0"/>
              <a:t> </a:t>
            </a:r>
            <a:r>
              <a:rPr lang="uk-UA" sz="2000" dirty="0" err="1"/>
              <a:t>Boris</a:t>
            </a:r>
            <a:r>
              <a:rPr lang="uk-UA" sz="2000" dirty="0"/>
              <a:t> </a:t>
            </a:r>
            <a:r>
              <a:rPr lang="uk-UA" sz="2000" dirty="0" err="1"/>
              <a:t>Sreznevsky</a:t>
            </a:r>
            <a:r>
              <a:rPr lang="uk-UA" sz="2000" dirty="0"/>
              <a:t> (CGO</a:t>
            </a:r>
            <a:r>
              <a:rPr lang="uk-UA" sz="2000" dirty="0" smtClean="0"/>
              <a:t>) – </a:t>
            </a:r>
            <a:r>
              <a:rPr lang="en-GB" sz="2000" dirty="0" smtClean="0"/>
              <a:t>data of </a:t>
            </a:r>
            <a:r>
              <a:rPr lang="uk-UA" sz="2000" b="1" dirty="0" smtClean="0"/>
              <a:t>367</a:t>
            </a:r>
            <a:r>
              <a:rPr lang="uk-UA" sz="2000" dirty="0" smtClean="0"/>
              <a:t> </a:t>
            </a:r>
            <a:r>
              <a:rPr lang="en-GB" sz="2000" dirty="0" smtClean="0"/>
              <a:t>stream gauge.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752" y="3959490"/>
            <a:ext cx="2146611" cy="289851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4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40"/>
            <a:ext cx="8592457" cy="6073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32915" y="0"/>
            <a:ext cx="46590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err="1"/>
              <a:t>Analysis</a:t>
            </a:r>
            <a:r>
              <a:rPr lang="uk-UA" sz="2800" b="1" dirty="0"/>
              <a:t> </a:t>
            </a:r>
            <a:r>
              <a:rPr lang="uk-UA" sz="2800" b="1" dirty="0" err="1"/>
              <a:t>of</a:t>
            </a:r>
            <a:r>
              <a:rPr lang="uk-UA" sz="2800" b="1" dirty="0"/>
              <a:t> </a:t>
            </a:r>
            <a:r>
              <a:rPr lang="uk-UA" sz="2800" b="1" dirty="0" err="1"/>
              <a:t>the</a:t>
            </a:r>
            <a:r>
              <a:rPr lang="uk-UA" sz="2800" b="1" dirty="0"/>
              <a:t> </a:t>
            </a:r>
            <a:r>
              <a:rPr lang="en-GB" sz="2800" b="1" dirty="0" smtClean="0"/>
              <a:t>d</a:t>
            </a:r>
            <a:r>
              <a:rPr lang="uk-UA" sz="2800" b="1" dirty="0" err="1" smtClean="0"/>
              <a:t>atabase</a:t>
            </a:r>
            <a:r>
              <a:rPr lang="uk-UA" sz="2800" b="1" dirty="0" smtClean="0"/>
              <a:t> </a:t>
            </a:r>
            <a:r>
              <a:rPr lang="uk-UA" sz="2800" b="1" dirty="0" err="1"/>
              <a:t>determinate</a:t>
            </a:r>
            <a:r>
              <a:rPr lang="uk-UA" sz="2800" b="1" dirty="0"/>
              <a:t> </a:t>
            </a:r>
            <a:r>
              <a:rPr lang="uk-UA" sz="3600" b="1" dirty="0">
                <a:solidFill>
                  <a:srgbClr val="00B0F0"/>
                </a:solidFill>
              </a:rPr>
              <a:t>899</a:t>
            </a:r>
            <a:r>
              <a:rPr lang="uk-UA" sz="2800" b="1" dirty="0"/>
              <a:t> </a:t>
            </a:r>
            <a:r>
              <a:rPr lang="uk-UA" sz="2800" b="1" dirty="0" err="1"/>
              <a:t>of</a:t>
            </a:r>
            <a:r>
              <a:rPr lang="uk-UA" sz="2800" b="1" dirty="0"/>
              <a:t> </a:t>
            </a:r>
            <a:r>
              <a:rPr lang="uk-UA" sz="2800" b="1" dirty="0" err="1"/>
              <a:t>flood</a:t>
            </a:r>
            <a:r>
              <a:rPr lang="uk-UA" sz="2800" b="1" dirty="0"/>
              <a:t> </a:t>
            </a:r>
            <a:r>
              <a:rPr lang="uk-UA" sz="2800" b="1" dirty="0" err="1"/>
              <a:t>events</a:t>
            </a:r>
            <a:r>
              <a:rPr lang="uk-UA" sz="2800" b="1" dirty="0"/>
              <a:t> </a:t>
            </a:r>
            <a:r>
              <a:rPr lang="uk-UA" sz="2800" b="1" dirty="0" err="1"/>
              <a:t>with</a:t>
            </a:r>
            <a:r>
              <a:rPr lang="uk-UA" sz="2800" b="1" dirty="0"/>
              <a:t> </a:t>
            </a:r>
            <a:r>
              <a:rPr lang="uk-UA" sz="2800" b="1" dirty="0" err="1"/>
              <a:t>sings</a:t>
            </a:r>
            <a:r>
              <a:rPr lang="uk-UA" sz="2800" b="1" dirty="0"/>
              <a:t> </a:t>
            </a:r>
            <a:r>
              <a:rPr lang="uk-UA" sz="2800" b="1" dirty="0" err="1"/>
              <a:t>of</a:t>
            </a:r>
            <a:r>
              <a:rPr lang="uk-UA" sz="2800" b="1" dirty="0"/>
              <a:t> </a:t>
            </a:r>
            <a:r>
              <a:rPr lang="uk-UA" sz="2800" b="1" dirty="0" err="1"/>
              <a:t>an</a:t>
            </a:r>
            <a:r>
              <a:rPr lang="uk-UA" sz="2800" b="1" dirty="0"/>
              <a:t> </a:t>
            </a:r>
            <a:r>
              <a:rPr lang="uk-UA" sz="2800" b="1" dirty="0" err="1" smtClean="0"/>
              <a:t>emergency</a:t>
            </a:r>
            <a:r>
              <a:rPr lang="en-GB" sz="2800" b="1" dirty="0" smtClean="0"/>
              <a:t>.</a:t>
            </a:r>
          </a:p>
          <a:p>
            <a:pPr algn="just"/>
            <a:endParaRPr lang="en-GB" sz="2800" b="1" dirty="0"/>
          </a:p>
          <a:p>
            <a:pPr algn="r"/>
            <a:r>
              <a:rPr lang="en-US" sz="2800" b="1" dirty="0" smtClean="0"/>
              <a:t>In </a:t>
            </a:r>
            <a:r>
              <a:rPr lang="en-US" sz="2800" b="1" dirty="0"/>
              <a:t>Danube RBD </a:t>
            </a:r>
            <a:r>
              <a:rPr lang="en-US" sz="2800" b="1" dirty="0" smtClean="0"/>
              <a:t>were 247.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038"/>
            <a:ext cx="350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significant floods </a:t>
            </a:r>
            <a:endParaRPr lang="uk-UA" sz="2800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5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6448"/>
              </p:ext>
            </p:extLst>
          </p:nvPr>
        </p:nvGraphicFramePr>
        <p:xfrm>
          <a:off x="0" y="1127760"/>
          <a:ext cx="12192000" cy="3535680"/>
        </p:xfrm>
        <a:graphic>
          <a:graphicData uri="http://schemas.openxmlformats.org/drawingml/2006/table">
            <a:tbl>
              <a:tblPr firstRow="1" firstCol="1" bandRow="1"/>
              <a:tblGrid>
                <a:gridCol w="3178629">
                  <a:extLst>
                    <a:ext uri="{9D8B030D-6E8A-4147-A177-3AD203B41FA5}">
                      <a16:colId xmlns:a16="http://schemas.microsoft.com/office/drawing/2014/main" val="173972351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613811410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1884984916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4203755007"/>
                    </a:ext>
                  </a:extLst>
                </a:gridCol>
              </a:tblGrid>
              <a:tr h="887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Consequences</a:t>
                      </a:r>
                      <a:r>
                        <a:rPr lang="uk-UA" sz="32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GB" sz="32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uk-UA" sz="32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uk-UA" sz="3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Probability</a:t>
                      </a:r>
                      <a:r>
                        <a:rPr lang="uk-UA" sz="3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GB" sz="3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uk-UA" sz="3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uk-UA" sz="3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676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Low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(0,2%)</a:t>
                      </a:r>
                      <a:endParaRPr lang="en-GB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floods which can occur once per 500 years</a:t>
                      </a:r>
                      <a:endParaRPr lang="uk-UA" sz="20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</a:t>
                      </a: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(1%)</a:t>
                      </a:r>
                      <a:endParaRPr lang="en-GB" sz="200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floods which can occur once per 100 years </a:t>
                      </a:r>
                      <a:endParaRPr lang="uk-UA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(10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%)</a:t>
                      </a:r>
                      <a:endParaRPr lang="en-GB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floods which can occur once per 10 years or more often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60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Severe effects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Very high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0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Moderate effects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Low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High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7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Minor effects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Insignificant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Low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 risk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(3)</a:t>
                      </a:r>
                      <a:endParaRPr lang="uk-UA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0258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33362"/>
              </p:ext>
            </p:extLst>
          </p:nvPr>
        </p:nvGraphicFramePr>
        <p:xfrm>
          <a:off x="407383" y="4663440"/>
          <a:ext cx="10189029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3889829">
                  <a:extLst>
                    <a:ext uri="{9D8B030D-6E8A-4147-A177-3AD203B41FA5}">
                      <a16:colId xmlns:a16="http://schemas.microsoft.com/office/drawing/2014/main" val="3159654939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3521230754"/>
                    </a:ext>
                  </a:extLst>
                </a:gridCol>
              </a:tblGrid>
              <a:tr h="261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Consequences of flood event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324565"/>
                  </a:ext>
                </a:extLst>
              </a:tr>
              <a:tr h="46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 effects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 event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could be classified at least as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 level of emergency situation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 with flooding 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483641"/>
                  </a:ext>
                </a:extLst>
              </a:tr>
              <a:tr h="46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 effects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 event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could be classified at least as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level of emergency situation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 with flooding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93273"/>
                  </a:ext>
                </a:extLst>
              </a:tr>
              <a:tr h="46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 effects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 event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could be classified at least as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or state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of emergency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situation connected with flooding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3732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1219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potential flood risk </a:t>
            </a:r>
            <a:r>
              <a:rPr lang="en-GB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en-GB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</a:t>
            </a:r>
            <a:r>
              <a:rPr lang="en-GB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GB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level </a:t>
            </a:r>
            <a:r>
              <a:rPr lang="en-GB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flood </a:t>
            </a: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situation </a:t>
            </a:r>
            <a:r>
              <a:rPr lang="en-GB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probability of flood </a:t>
            </a:r>
            <a:r>
              <a:rPr lang="en-GB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event. We use risk matrix for this calculations.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6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7708263" cy="544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59" y="-1"/>
            <a:ext cx="6623542" cy="24819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8088" y="2481942"/>
            <a:ext cx="4633913" cy="452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uk-UA" sz="2800" b="1" dirty="0">
                <a:solidFill>
                  <a:srgbClr val="00B0F0"/>
                </a:solidFill>
              </a:rPr>
              <a:t>899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of flood 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in Ukraine were </a:t>
            </a:r>
            <a:r>
              <a:rPr lang="en-GB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determinate 233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otential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GB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very high flood risk degree</a:t>
            </a:r>
            <a:r>
              <a:rPr lang="en-GB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100" b="1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In Danube 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RBD </a:t>
            </a:r>
            <a:r>
              <a:rPr lang="en-GB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33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very high flood risk degree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Of all the flood events with high flood risk degree most of all </a:t>
            </a:r>
            <a:r>
              <a:rPr lang="en-GB" sz="2400" dirty="0" err="1">
                <a:ea typeface="Calibri" panose="020F0502020204030204" pitchFamily="34" charset="0"/>
                <a:cs typeface="Arial" panose="020B0604020202020204" pitchFamily="34" charset="0"/>
              </a:rPr>
              <a:t>determinated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GB" sz="2400" dirty="0" err="1">
                <a:ea typeface="Calibri" panose="020F0502020204030204" pitchFamily="34" charset="0"/>
                <a:cs typeface="Arial" panose="020B0604020202020204" pitchFamily="34" charset="0"/>
              </a:rPr>
              <a:t>Dnister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RBD – it is </a:t>
            </a:r>
            <a:r>
              <a:rPr lang="en-GB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175 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potential flood risk</a:t>
            </a:r>
            <a:endParaRPr lang="uk-UA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3088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otential</a:t>
            </a:r>
            <a:r>
              <a:rPr lang="en-US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risk </a:t>
            </a:r>
            <a:endParaRPr lang="uk-UA" sz="2800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7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410"/>
            <a:ext cx="8723086" cy="6165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676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APSFR </a:t>
            </a:r>
            <a:endParaRPr lang="uk-UA" sz="28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6057" y="0"/>
            <a:ext cx="65459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On the basis of analysis of significant past floods and significant potential floods </a:t>
            </a:r>
            <a:r>
              <a:rPr lang="en-US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221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APSFRs were identified in 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Ukraine </a:t>
            </a: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(one river - one 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APSFR </a:t>
            </a:r>
            <a:r>
              <a:rPr lang="en-GB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 one </a:t>
            </a:r>
            <a:r>
              <a:rPr lang="en-GB" sz="2300" dirty="0" smtClean="0"/>
              <a:t>settlement</a:t>
            </a: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 - one </a:t>
            </a:r>
            <a:r>
              <a:rPr lang="en-US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APSFR)</a:t>
            </a:r>
            <a:endParaRPr lang="uk-UA" sz="2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06972" y="1508105"/>
            <a:ext cx="358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err="1"/>
              <a:t>Linear</a:t>
            </a:r>
            <a:r>
              <a:rPr lang="uk-UA" sz="2600" dirty="0"/>
              <a:t> APSFR - </a:t>
            </a:r>
            <a:r>
              <a:rPr lang="uk-UA" sz="2600" b="1" dirty="0"/>
              <a:t>188</a:t>
            </a:r>
            <a:r>
              <a:rPr lang="uk-UA" sz="2600" dirty="0"/>
              <a:t> (</a:t>
            </a:r>
            <a:r>
              <a:rPr lang="uk-UA" sz="2600" dirty="0" err="1"/>
              <a:t>with</a:t>
            </a:r>
            <a:r>
              <a:rPr lang="uk-UA" sz="2600" dirty="0"/>
              <a:t> </a:t>
            </a:r>
            <a:r>
              <a:rPr lang="uk-UA" sz="2600" dirty="0" err="1"/>
              <a:t>total</a:t>
            </a:r>
            <a:r>
              <a:rPr lang="uk-UA" sz="2600" dirty="0"/>
              <a:t> </a:t>
            </a:r>
            <a:r>
              <a:rPr lang="uk-UA" sz="2600" dirty="0" err="1"/>
              <a:t>length</a:t>
            </a:r>
            <a:r>
              <a:rPr lang="uk-UA" sz="2600" dirty="0"/>
              <a:t> </a:t>
            </a:r>
            <a:r>
              <a:rPr lang="uk-UA" sz="2600" b="1" dirty="0"/>
              <a:t>8748</a:t>
            </a:r>
            <a:r>
              <a:rPr lang="uk-UA" sz="2600" dirty="0"/>
              <a:t> </a:t>
            </a:r>
            <a:r>
              <a:rPr lang="uk-UA" sz="2600" dirty="0" err="1"/>
              <a:t>km</a:t>
            </a:r>
            <a:r>
              <a:rPr lang="uk-UA" sz="2600" dirty="0"/>
              <a:t>)</a:t>
            </a:r>
          </a:p>
          <a:p>
            <a:endParaRPr lang="en-GB" sz="1200" dirty="0" smtClean="0"/>
          </a:p>
          <a:p>
            <a:r>
              <a:rPr lang="uk-UA" sz="2600" dirty="0" err="1" smtClean="0"/>
              <a:t>Point</a:t>
            </a:r>
            <a:r>
              <a:rPr lang="uk-UA" sz="2600" dirty="0" smtClean="0"/>
              <a:t> </a:t>
            </a:r>
            <a:r>
              <a:rPr lang="uk-UA" sz="2600" dirty="0"/>
              <a:t>APSFR - </a:t>
            </a:r>
            <a:r>
              <a:rPr lang="uk-UA" sz="2600" b="1" dirty="0"/>
              <a:t>33</a:t>
            </a:r>
            <a:r>
              <a:rPr lang="uk-UA" sz="26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1"/>
          <a:stretch/>
        </p:blipFill>
        <p:spPr>
          <a:xfrm>
            <a:off x="8606972" y="2943787"/>
            <a:ext cx="3585028" cy="35951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8</a:t>
            </a:fld>
            <a:endParaRPr lang="uk-U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8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513-0065-4891-9DFA-A0FF567D7FF8}" type="slidenum">
              <a:rPr lang="uk-UA" sz="1800" b="1" smtClean="0">
                <a:solidFill>
                  <a:schemeClr val="tx1"/>
                </a:solidFill>
              </a:rPr>
              <a:t>9</a:t>
            </a:fld>
            <a:endParaRPr lang="uk-UA" sz="1800" b="1" dirty="0">
              <a:solidFill>
                <a:schemeClr val="tx1"/>
              </a:solidFill>
            </a:endParaRPr>
          </a:p>
        </p:txBody>
      </p:sp>
      <p:pic>
        <p:nvPicPr>
          <p:cNvPr id="5" name="Изображение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5924"/>
            <a:ext cx="7533665" cy="40573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533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>
                <a:ea typeface="Times New Roman" panose="02020603050405020304" pitchFamily="18" charset="0"/>
              </a:rPr>
              <a:t>Flood mapping and </a:t>
            </a:r>
            <a:r>
              <a:rPr lang="en-US" sz="2800" b="1" u="sng" dirty="0" smtClean="0">
                <a:ea typeface="Times New Roman" panose="02020603050405020304" pitchFamily="18" charset="0"/>
              </a:rPr>
              <a:t>flood </a:t>
            </a:r>
            <a:r>
              <a:rPr lang="en-US" sz="2800" b="1" u="sng" dirty="0">
                <a:ea typeface="Times New Roman" panose="02020603050405020304" pitchFamily="18" charset="0"/>
              </a:rPr>
              <a:t>risk management plan</a:t>
            </a:r>
            <a:r>
              <a:rPr lang="en-GB" sz="2800" b="1" u="sng" dirty="0">
                <a:ea typeface="Times New Roman" panose="02020603050405020304" pitchFamily="18" charset="0"/>
              </a:rPr>
              <a:t>s </a:t>
            </a:r>
            <a:endParaRPr lang="uk-UA" sz="28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33664" y="2408305"/>
            <a:ext cx="4658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Now we are </a:t>
            </a:r>
            <a:r>
              <a:rPr lang="en-GB" sz="2400" dirty="0" smtClean="0"/>
              <a:t>developing</a:t>
            </a:r>
            <a:r>
              <a:rPr lang="ru-RU" sz="2400" dirty="0" smtClean="0"/>
              <a:t> </a:t>
            </a:r>
            <a:r>
              <a:rPr lang="en-US" sz="2400" b="1" dirty="0"/>
              <a:t>flood risk maps and flood hazard </a:t>
            </a:r>
            <a:r>
              <a:rPr lang="en-US" sz="2400" b="1" dirty="0" smtClean="0"/>
              <a:t>maps</a:t>
            </a:r>
            <a:r>
              <a:rPr lang="ru-RU" sz="2400" b="1" dirty="0" smtClean="0"/>
              <a:t>;</a:t>
            </a:r>
          </a:p>
          <a:p>
            <a:endParaRPr lang="ru-RU" sz="2400" b="1" dirty="0"/>
          </a:p>
          <a:p>
            <a:pPr algn="just"/>
            <a:r>
              <a:rPr lang="en-US" sz="2400" dirty="0"/>
              <a:t>We are beginning to develop flood </a:t>
            </a:r>
            <a:r>
              <a:rPr lang="en-US" sz="2400" dirty="0" smtClean="0"/>
              <a:t>maps </a:t>
            </a:r>
            <a:r>
              <a:rPr lang="en-US" sz="2400" dirty="0"/>
              <a:t>for </a:t>
            </a:r>
            <a:r>
              <a:rPr lang="en-US" sz="2400" dirty="0" err="1"/>
              <a:t>Dnister</a:t>
            </a:r>
            <a:r>
              <a:rPr lang="en-US" sz="2400" dirty="0"/>
              <a:t> RBD, because there are the most of APSFRs and the most of potential flood </a:t>
            </a:r>
            <a:r>
              <a:rPr lang="en-US" sz="2400" dirty="0" smtClean="0"/>
              <a:t>risks in Ukraine.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72686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783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Kostiantyn Danko</dc:creator>
  <cp:lastModifiedBy>Kostiantyn Danko</cp:lastModifiedBy>
  <cp:revision>61</cp:revision>
  <cp:lastPrinted>2019-11-06T14:49:34Z</cp:lastPrinted>
  <dcterms:created xsi:type="dcterms:W3CDTF">2019-11-01T15:08:59Z</dcterms:created>
  <dcterms:modified xsi:type="dcterms:W3CDTF">2019-11-07T04:59:22Z</dcterms:modified>
</cp:coreProperties>
</file>