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96" r:id="rId6"/>
    <p:sldId id="297" r:id="rId7"/>
    <p:sldId id="293" r:id="rId8"/>
    <p:sldId id="261" r:id="rId9"/>
    <p:sldId id="262" r:id="rId10"/>
    <p:sldId id="294" r:id="rId11"/>
    <p:sldId id="295" r:id="rId12"/>
    <p:sldId id="259" r:id="rId13"/>
    <p:sldId id="267" r:id="rId14"/>
    <p:sldId id="269" r:id="rId15"/>
    <p:sldId id="268" r:id="rId16"/>
    <p:sldId id="289" r:id="rId17"/>
    <p:sldId id="270" r:id="rId18"/>
    <p:sldId id="271" r:id="rId19"/>
    <p:sldId id="280" r:id="rId20"/>
    <p:sldId id="281" r:id="rId21"/>
    <p:sldId id="278" r:id="rId22"/>
    <p:sldId id="272" r:id="rId23"/>
    <p:sldId id="282" r:id="rId24"/>
    <p:sldId id="288" r:id="rId25"/>
    <p:sldId id="273" r:id="rId26"/>
    <p:sldId id="283" r:id="rId27"/>
    <p:sldId id="284" r:id="rId28"/>
    <p:sldId id="285" r:id="rId29"/>
    <p:sldId id="286" r:id="rId30"/>
    <p:sldId id="274" r:id="rId31"/>
  </p:sldIdLst>
  <p:sldSz cx="6858000" cy="51435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9B4A9C30-E20C-4F6E-B786-5273999FC8B9}">
          <p14:sldIdLst>
            <p14:sldId id="257"/>
            <p14:sldId id="296"/>
            <p14:sldId id="297"/>
            <p14:sldId id="293"/>
            <p14:sldId id="261"/>
            <p14:sldId id="262"/>
            <p14:sldId id="294"/>
            <p14:sldId id="295"/>
            <p14:sldId id="259"/>
            <p14:sldId id="267"/>
            <p14:sldId id="269"/>
            <p14:sldId id="268"/>
            <p14:sldId id="289"/>
            <p14:sldId id="270"/>
            <p14:sldId id="271"/>
            <p14:sldId id="280"/>
            <p14:sldId id="281"/>
            <p14:sldId id="278"/>
            <p14:sldId id="272"/>
            <p14:sldId id="282"/>
            <p14:sldId id="288"/>
            <p14:sldId id="273"/>
            <p14:sldId id="283"/>
            <p14:sldId id="284"/>
            <p14:sldId id="285"/>
            <p14:sldId id="286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960" userDrawn="1">
          <p15:clr>
            <a:srgbClr val="A4A3A4"/>
          </p15:clr>
        </p15:guide>
        <p15:guide id="6" pos="2244" userDrawn="1">
          <p15:clr>
            <a:srgbClr val="A4A3A4"/>
          </p15:clr>
        </p15:guide>
        <p15:guide id="11" pos="4110" userDrawn="1">
          <p15:clr>
            <a:srgbClr val="A4A3A4"/>
          </p15:clr>
        </p15:guide>
        <p15:guide id="12" pos="2089" userDrawn="1">
          <p15:clr>
            <a:srgbClr val="A4A3A4"/>
          </p15:clr>
        </p15:guide>
        <p15:guide id="13" pos="222" userDrawn="1">
          <p15:clr>
            <a:srgbClr val="A4A3A4"/>
          </p15:clr>
        </p15:guide>
        <p15:guide id="15" orient="horz" pos="737" userDrawn="1">
          <p15:clr>
            <a:srgbClr val="A4A3A4"/>
          </p15:clr>
        </p15:guide>
        <p15:guide id="16" orient="horz" pos="622" userDrawn="1">
          <p15:clr>
            <a:srgbClr val="A4A3A4"/>
          </p15:clr>
        </p15:guide>
        <p15:guide id="17" orient="horz" pos="1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960"/>
    <a:srgbClr val="339966"/>
    <a:srgbClr val="9933FF"/>
    <a:srgbClr val="32865C"/>
    <a:srgbClr val="40A693"/>
    <a:srgbClr val="4DBD85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89088" autoAdjust="0"/>
  </p:normalViewPr>
  <p:slideViewPr>
    <p:cSldViewPr snapToObjects="1">
      <p:cViewPr>
        <p:scale>
          <a:sx n="88" d="100"/>
          <a:sy n="88" d="100"/>
        </p:scale>
        <p:origin x="1253" y="326"/>
      </p:cViewPr>
      <p:guideLst>
        <p:guide orient="horz" pos="2960"/>
        <p:guide pos="2244"/>
        <p:guide pos="4110"/>
        <p:guide pos="2089"/>
        <p:guide pos="222"/>
        <p:guide orient="horz" pos="737"/>
        <p:guide orient="horz" pos="622"/>
        <p:guide orient="horz" pos="1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3720" y="19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53178" y="585732"/>
            <a:ext cx="4872773" cy="390856"/>
          </a:xfrm>
          <a:prstGeom prst="rect">
            <a:avLst/>
          </a:prstGeom>
        </p:spPr>
        <p:txBody>
          <a:bodyPr vert="horz" lIns="0" tIns="45720" rIns="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25952" y="9428583"/>
            <a:ext cx="959953" cy="496332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/>
            </a:lvl1pPr>
          </a:lstStyle>
          <a:p>
            <a:fld id="{13962905-4969-7343-9EE6-FC67AB5D89C9}" type="datetime1">
              <a:rPr lang="nb-NO" sz="900" smtClean="0"/>
              <a:t>06.11.2019</a:t>
            </a:fld>
            <a:endParaRPr lang="nb-NO" sz="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53178" y="9428583"/>
            <a:ext cx="4872773" cy="49633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endParaRPr lang="nb-NO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285905" y="9428583"/>
            <a:ext cx="510196" cy="49633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pPr algn="l"/>
            <a:fld id="{6F0B3F95-D675-3F4B-B3DB-E3A72F8E79F4}" type="slidenum">
              <a:rPr lang="nb-NO" sz="900" smtClean="0"/>
              <a:pPr algn="l"/>
              <a:t>‹#›</a:t>
            </a:fld>
            <a:endParaRPr lang="nb-NO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825" y="234383"/>
            <a:ext cx="603080" cy="7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92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77648" y="248166"/>
            <a:ext cx="5173031" cy="496332"/>
          </a:xfrm>
          <a:prstGeom prst="rect">
            <a:avLst/>
          </a:prstGeom>
        </p:spPr>
        <p:txBody>
          <a:bodyPr vert="horz" lIns="0" tIns="45720" rIns="0" bIns="45720" rtlCol="0"/>
          <a:lstStyle>
            <a:lvl1pPr algn="l">
              <a:defRPr sz="1200"/>
            </a:lvl1pPr>
          </a:lstStyle>
          <a:p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68626" y="9428583"/>
            <a:ext cx="1349282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BE166E86-7B23-8A43-95DF-93FAA20FAC8E}" type="datetime1">
              <a:rPr lang="nb-NO" noProof="0" smtClean="0"/>
              <a:t>06.11.2019</a:t>
            </a:fld>
            <a:endParaRPr lang="nb-NO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77649" y="9428583"/>
            <a:ext cx="4390977" cy="49805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900"/>
            </a:lvl1pPr>
          </a:lstStyle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117907" y="9428584"/>
            <a:ext cx="678194" cy="49805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/>
            </a:lvl1pPr>
          </a:lstStyle>
          <a:p>
            <a:fld id="{A3C75837-D3B2-6B48-B860-CFF3F8D649A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86" y="269053"/>
            <a:ext cx="700240" cy="2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825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E166E86-7B23-8A43-95DF-93FAA20FAC8E}" type="datetime1">
              <a:rPr lang="nb-NO" noProof="0" smtClean="0"/>
              <a:t>06.11.2019</a:t>
            </a:fld>
            <a:endParaRPr lang="nb-NO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5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9587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E166E86-7B23-8A43-95DF-93FAA20FAC8E}" type="datetime1">
              <a:rPr lang="nb-NO" noProof="0" smtClean="0"/>
              <a:t>06.11.2019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7740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E166E86-7B23-8A43-95DF-93FAA20FAC8E}" type="datetime1">
              <a:rPr lang="nb-NO" noProof="0" smtClean="0"/>
              <a:t>06.11.2019</a:t>
            </a:fld>
            <a:endParaRPr lang="nb-NO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13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358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dirty="0"/>
          </a:p>
        </p:txBody>
      </p:sp>
      <p:sp>
        <p:nvSpPr>
          <p:cNvPr id="27652" name="Plassholder for lysbildenumm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4251" y="10214442"/>
            <a:ext cx="2918910" cy="53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E59756-07A0-46DE-90AA-6369888C4558}" type="slidenum">
              <a:rPr lang="nb-NO" altLang="nb-NO" sz="1400"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nb-NO" altLang="nb-NO" sz="14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63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Plassholder for nota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dirty="0"/>
          </a:p>
        </p:txBody>
      </p:sp>
      <p:sp>
        <p:nvSpPr>
          <p:cNvPr id="29700" name="Plassholder for lysbildenumm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4251" y="10214442"/>
            <a:ext cx="2918910" cy="53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6FFEC4-3F3C-410D-9BED-076CA6775087}" type="slidenum">
              <a:rPr lang="nb-NO" altLang="nb-NO" sz="1400"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nb-NO" altLang="nb-NO" sz="14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2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E166E86-7B23-8A43-95DF-93FAA20FAC8E}" type="datetime1">
              <a:rPr lang="nb-NO" noProof="0" smtClean="0"/>
              <a:t>06.11.2019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7114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ve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6902450" cy="516403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9" y="1541373"/>
            <a:ext cx="1323228" cy="19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å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" y="0"/>
            <a:ext cx="6855968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42900" y="4698000"/>
            <a:ext cx="6181725" cy="54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8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7" y="247320"/>
            <a:ext cx="614975" cy="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42900" y="4698000"/>
            <a:ext cx="6181725" cy="54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>
              <a:solidFill>
                <a:schemeClr val="bg1"/>
              </a:solidFill>
            </a:endParaRPr>
          </a:p>
        </p:txBody>
      </p:sp>
      <p:pic>
        <p:nvPicPr>
          <p:cNvPr id="8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7" y="247320"/>
            <a:ext cx="614975" cy="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utfallende bilde el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169988"/>
            <a:ext cx="6858000" cy="3524152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Sett inn </a:t>
            </a:r>
            <a:r>
              <a:rPr lang="en-GB" noProof="0" dirty="0" err="1"/>
              <a:t>utfallende</a:t>
            </a:r>
            <a:r>
              <a:rPr lang="en-GB" noProof="0" dirty="0"/>
              <a:t> </a:t>
            </a:r>
            <a:r>
              <a:rPr lang="en-GB" noProof="0" dirty="0" err="1"/>
              <a:t>objekt</a:t>
            </a:r>
            <a:endParaRPr lang="en-GB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C826F156-1C07-214D-93FA-D6A848261EC3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4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3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2426" y="1169988"/>
            <a:ext cx="3089274" cy="353158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Sett inn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35351" y="1169988"/>
            <a:ext cx="3089274" cy="353158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Sett inn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A36A781D-7795-3848-847F-EF7D7EEBF6D9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5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55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2426" y="1169988"/>
            <a:ext cx="2041527" cy="35241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Sett inn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2405857" y="1169988"/>
            <a:ext cx="2065337" cy="35241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Sett inn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483098" y="1169988"/>
            <a:ext cx="2041527" cy="35241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Sett inn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A3F7A71C-B861-E045-8D6E-9AA92F97AD3D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7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19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19075"/>
            <a:ext cx="2962274" cy="768350"/>
          </a:xfrm>
        </p:spPr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169988"/>
            <a:ext cx="2962275" cy="352681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651647" y="377430"/>
            <a:ext cx="2872978" cy="4324138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Sett inn et </a:t>
            </a:r>
            <a:r>
              <a:rPr lang="en-GB" noProof="0" dirty="0" err="1"/>
              <a:t>objekt</a:t>
            </a:r>
            <a:endParaRPr lang="en-GB" noProof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F5A9CA34-AB46-2C49-8C98-FD807450B47A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5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045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6858000" cy="469764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Sett inn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1F2AB15F-68D6-8D4A-8F6C-CB8FEF9F43A1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2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63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83C7DAC4-7DE3-9F42-9733-F74EFD71AB27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1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528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6902450" cy="516403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42900" y="4698000"/>
            <a:ext cx="6181725" cy="54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4" y="243560"/>
            <a:ext cx="617482" cy="9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/skilleark_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6902450" cy="516403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42900" y="4705436"/>
            <a:ext cx="6181725" cy="54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4" y="243560"/>
            <a:ext cx="617482" cy="9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6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169988"/>
            <a:ext cx="6172200" cy="3528012"/>
          </a:xfrm>
        </p:spPr>
        <p:txBody>
          <a:bodyPr/>
          <a:lstStyle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EB0E128A-EC36-C04A-AA9C-EF43C5B63F58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0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71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169988"/>
            <a:ext cx="2962275" cy="352415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562350" y="1169988"/>
            <a:ext cx="2962275" cy="352415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66F78D5A-B892-704C-9B83-2AFBD1BE42E6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5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16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72899"/>
            <a:ext cx="2970000" cy="4810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779662"/>
            <a:ext cx="2970000" cy="2914478"/>
          </a:xfrm>
        </p:spPr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3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43300" y="1172899"/>
            <a:ext cx="2971800" cy="4810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43300" y="1779662"/>
            <a:ext cx="2971800" cy="2914478"/>
          </a:xfrm>
        </p:spPr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350">
                <a:latin typeface="+mn-lt"/>
              </a:defRPr>
            </a:lvl2pPr>
            <a:lvl3pPr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1A065B30-3C8D-8844-8B4A-39724E91B363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7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37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object 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2425" y="1169988"/>
            <a:ext cx="6162675" cy="353158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Sett inn object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130C8605-EB34-B942-87FB-1A7ABEE07578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4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7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" y="0"/>
            <a:ext cx="6855968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42900" y="4698000"/>
            <a:ext cx="6181725" cy="540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7" y="247320"/>
            <a:ext cx="614975" cy="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/skilleark_fj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-1"/>
            <a:ext cx="6855970" cy="51435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42900" y="4698000"/>
            <a:ext cx="6181725" cy="54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8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7" y="247320"/>
            <a:ext cx="614975" cy="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m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858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42900" y="2155032"/>
            <a:ext cx="6181725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42900" y="3319462"/>
            <a:ext cx="618172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42900" y="4698000"/>
            <a:ext cx="6181725" cy="54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342900" y="1355700"/>
            <a:ext cx="6181725" cy="54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8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7" y="247320"/>
            <a:ext cx="614975" cy="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19076"/>
            <a:ext cx="6172199" cy="768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169989"/>
            <a:ext cx="6172200" cy="3528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98" y="4794437"/>
            <a:ext cx="825864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B5550320-8F5C-7A4D-ABE8-B3DBF3ECA27D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794437"/>
            <a:ext cx="381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42900" y="4698009"/>
            <a:ext cx="6181725" cy="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12" y="4818885"/>
            <a:ext cx="529841" cy="24860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143625" y="4794437"/>
            <a:ext cx="0" cy="27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201" y="4794437"/>
            <a:ext cx="4178398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4012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72" r:id="rId4"/>
    <p:sldLayoutId id="2147483678" r:id="rId5"/>
    <p:sldLayoutId id="2147483665" r:id="rId6"/>
    <p:sldLayoutId id="2147483660" r:id="rId7"/>
    <p:sldLayoutId id="2147483661" r:id="rId8"/>
    <p:sldLayoutId id="2147483662" r:id="rId9"/>
    <p:sldLayoutId id="2147483663" r:id="rId10"/>
    <p:sldLayoutId id="2147483666" r:id="rId11"/>
    <p:sldLayoutId id="2147483667" r:id="rId12"/>
    <p:sldLayoutId id="2147483668" r:id="rId13"/>
    <p:sldLayoutId id="2147483669" r:id="rId14"/>
    <p:sldLayoutId id="2147483682" r:id="rId15"/>
    <p:sldLayoutId id="2147483655" r:id="rId16"/>
    <p:sldLayoutId id="2147483679" r:id="rId17"/>
    <p:sldLayoutId id="2147483680" r:id="rId18"/>
    <p:sldLayoutId id="2147483681" r:id="rId19"/>
    <p:sldLayoutId id="214748368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/>
  <p:txStyles>
    <p:titleStyle>
      <a:lvl1pPr algn="l" defTabSz="342900" rtl="0" eaLnBrk="1" latinLnBrk="0" hangingPunct="1">
        <a:lnSpc>
          <a:spcPts val="2550"/>
        </a:lnSpc>
        <a:spcBef>
          <a:spcPct val="0"/>
        </a:spcBef>
        <a:buNone/>
        <a:defRPr sz="2100" kern="1400" cap="none" spc="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597" indent="-203597" algn="l" defTabSz="342900" rtl="0" eaLnBrk="1" latinLnBrk="0" hangingPunct="1">
        <a:spcBef>
          <a:spcPts val="450"/>
        </a:spcBef>
        <a:buFont typeface="Lucida Grande"/>
        <a:buChar char="–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450"/>
        </a:spcBef>
        <a:buFont typeface="Arial Bold"/>
        <a:buChar char="–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450"/>
        </a:spcBef>
        <a:buFont typeface="Arial"/>
        <a:buChar char="•"/>
        <a:defRPr sz="105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050" b="0" i="0" kern="1200">
          <a:solidFill>
            <a:schemeClr val="tx1"/>
          </a:solidFill>
          <a:latin typeface="Georgia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b="0" i="0" kern="1200">
          <a:solidFill>
            <a:schemeClr val="tx1"/>
          </a:solidFill>
          <a:latin typeface="Georgia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23339" y="1320270"/>
            <a:ext cx="6181725" cy="1554400"/>
          </a:xfrm>
        </p:spPr>
        <p:txBody>
          <a:bodyPr>
            <a:noAutofit/>
          </a:bodyPr>
          <a:lstStyle/>
          <a:p>
            <a:r>
              <a:rPr lang="en-US" b="1" dirty="0"/>
              <a:t>MODELLING WATER QUALITY UNDER CHANGING CONDITIONS </a:t>
            </a:r>
            <a:br>
              <a:rPr lang="en-US" b="1" dirty="0"/>
            </a:br>
            <a:r>
              <a:rPr lang="en-US" b="1" dirty="0"/>
              <a:t>IN A NORDIC CATCHMENT</a:t>
            </a:r>
            <a:endParaRPr lang="en-GB" sz="28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23339" y="2931790"/>
            <a:ext cx="6181725" cy="1468409"/>
          </a:xfrm>
        </p:spPr>
        <p:txBody>
          <a:bodyPr/>
          <a:lstStyle/>
          <a:p>
            <a:r>
              <a:rPr lang="nb-NO" sz="1600" b="1" dirty="0"/>
              <a:t>Csilla Farkas, Marianne Bechmann, Eva Skarbøvik</a:t>
            </a:r>
            <a:endParaRPr lang="nb-NO" sz="1600" dirty="0"/>
          </a:p>
          <a:p>
            <a:r>
              <a:rPr lang="hu-HU" sz="1600" dirty="0"/>
              <a:t>NIBIO, Norwegian Institute of Bioeconomy Research</a:t>
            </a:r>
          </a:p>
          <a:p>
            <a:endParaRPr lang="hu-HU" dirty="0"/>
          </a:p>
          <a:p>
            <a:endParaRPr lang="nb-NO" dirty="0"/>
          </a:p>
          <a:p>
            <a:r>
              <a:rPr lang="hu-HU" dirty="0"/>
              <a:t>Danube Conference 2019, Kyiv, Ukraine</a:t>
            </a:r>
          </a:p>
          <a:p>
            <a:endParaRPr lang="hu-HU" dirty="0"/>
          </a:p>
          <a:p>
            <a:r>
              <a:rPr lang="hu-HU" dirty="0"/>
              <a:t>6 November 2019.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5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/>
          <p:cNvSpPr txBox="1">
            <a:spLocks/>
          </p:cNvSpPr>
          <p:nvPr/>
        </p:nvSpPr>
        <p:spPr bwMode="auto">
          <a:xfrm>
            <a:off x="214313" y="750094"/>
            <a:ext cx="6375797" cy="35933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6" tIns="33338" rIns="67866" bIns="33338"/>
          <a:lstStyle/>
          <a:p>
            <a:pPr>
              <a:spcBef>
                <a:spcPts val="225"/>
              </a:spcBef>
            </a:pPr>
            <a:r>
              <a:rPr lang="en-GB" sz="1350" b="1" dirty="0">
                <a:solidFill>
                  <a:srgbClr val="C00000"/>
                </a:solidFill>
                <a:cs typeface="Times" pitchFamily="18" charset="0"/>
              </a:rPr>
              <a:t>INCA-</a:t>
            </a:r>
            <a:r>
              <a:rPr lang="hu-HU" sz="1350" b="1" dirty="0">
                <a:solidFill>
                  <a:srgbClr val="C00000"/>
                </a:solidFill>
                <a:cs typeface="Times" pitchFamily="18" charset="0"/>
              </a:rPr>
              <a:t>P</a:t>
            </a:r>
            <a:r>
              <a:rPr lang="en-GB" sz="1350" dirty="0">
                <a:solidFill>
                  <a:srgbClr val="C00000"/>
                </a:solidFill>
                <a:cs typeface="Times" pitchFamily="18" charset="0"/>
              </a:rPr>
              <a:t> </a:t>
            </a: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model: 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process-based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semi-distributed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	</a:t>
            </a: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model of the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 sediment and P transport </a:t>
            </a: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in the</a:t>
            </a:r>
            <a:endParaRPr lang="hu-HU" sz="1350" dirty="0">
              <a:solidFill>
                <a:srgbClr val="0070C0"/>
              </a:solidFill>
              <a:cs typeface="Times" pitchFamily="18" charset="0"/>
            </a:endParaRP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 dynamic	</a:t>
            </a: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	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catchment and river system</a:t>
            </a:r>
            <a:br>
              <a:rPr lang="hu-HU" sz="1350" dirty="0">
                <a:solidFill>
                  <a:srgbClr val="0070C0"/>
                </a:solidFill>
                <a:cs typeface="Times" pitchFamily="18" charset="0"/>
              </a:rPr>
            </a:br>
            <a:endParaRPr lang="hu-HU" sz="1350" dirty="0">
              <a:solidFill>
                <a:srgbClr val="0070C0"/>
              </a:solidFill>
              <a:cs typeface="Times" pitchFamily="18" charset="0"/>
            </a:endParaRPr>
          </a:p>
          <a:p>
            <a:pPr>
              <a:spcBef>
                <a:spcPts val="225"/>
              </a:spcBef>
            </a:pPr>
            <a:r>
              <a:rPr lang="en-GB" sz="1350" b="1" dirty="0">
                <a:solidFill>
                  <a:srgbClr val="C00000"/>
                </a:solidFill>
                <a:cs typeface="Times" pitchFamily="18" charset="0"/>
              </a:rPr>
              <a:t>Catchment hydrology</a:t>
            </a:r>
            <a:r>
              <a:rPr lang="en-GB" sz="1350" dirty="0">
                <a:solidFill>
                  <a:srgbClr val="C00000"/>
                </a:solidFill>
                <a:cs typeface="Times" pitchFamily="18" charset="0"/>
              </a:rPr>
              <a:t>: 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direct runoff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soil zone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groundwater zone</a:t>
            </a:r>
            <a:endParaRPr lang="en-GB" sz="1350" dirty="0">
              <a:cs typeface="Times" pitchFamily="18" charset="0"/>
            </a:endParaRP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endParaRPr lang="en-US" sz="1350" dirty="0">
              <a:solidFill>
                <a:srgbClr val="0070C0"/>
              </a:solidFill>
              <a:cs typeface="Times" pitchFamily="18" charset="0"/>
            </a:endParaRPr>
          </a:p>
          <a:p>
            <a:pPr>
              <a:spcBef>
                <a:spcPts val="225"/>
              </a:spcBef>
            </a:pPr>
            <a:r>
              <a:rPr lang="en-US" sz="1350" b="1" dirty="0">
                <a:solidFill>
                  <a:srgbClr val="C00000"/>
                </a:solidFill>
                <a:cs typeface="Times" pitchFamily="18" charset="0"/>
              </a:rPr>
              <a:t>INCA-</a:t>
            </a:r>
            <a:r>
              <a:rPr lang="hu-HU" sz="1350" b="1" dirty="0">
                <a:solidFill>
                  <a:srgbClr val="C00000"/>
                </a:solidFill>
                <a:cs typeface="Times" pitchFamily="18" charset="0"/>
              </a:rPr>
              <a:t>P</a:t>
            </a:r>
            <a:r>
              <a:rPr lang="en-US" sz="1350" b="1" dirty="0">
                <a:solidFill>
                  <a:srgbClr val="0070C0"/>
                </a:solidFill>
                <a:cs typeface="Times" pitchFamily="18" charset="0"/>
              </a:rPr>
              <a:t> simulates </a:t>
            </a: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at a daily time-step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water flow and storage 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sediment and P loads </a:t>
            </a: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from different land-use types</a:t>
            </a:r>
          </a:p>
          <a:p>
            <a:pPr marL="342900" lvl="2">
              <a:spcBef>
                <a:spcPts val="225"/>
              </a:spcBef>
              <a:buFont typeface="Arial" pitchFamily="34" charset="0"/>
              <a:buChar char="•"/>
            </a:pPr>
            <a:r>
              <a:rPr lang="en-US" sz="1350" dirty="0">
                <a:solidFill>
                  <a:srgbClr val="0070C0"/>
                </a:solidFill>
                <a:cs typeface="Times" pitchFamily="18" charset="0"/>
              </a:rPr>
              <a:t> in-stream 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SS, total, particulate and dissolved P concentrations</a:t>
            </a: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  <a:p>
            <a:pPr marL="0" lvl="1" eaLnBrk="0" hangingPunct="0">
              <a:spcBef>
                <a:spcPts val="225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  <a:p>
            <a:pPr marL="0" lvl="1" eaLnBrk="0" hangingPunct="0">
              <a:spcBef>
                <a:spcPts val="225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  <a:p>
            <a:pPr marL="0" lvl="1" eaLnBrk="0" hangingPunct="0">
              <a:spcBef>
                <a:spcPts val="225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  <a:p>
            <a:pPr eaLnBrk="0" hangingPunct="0">
              <a:spcBef>
                <a:spcPts val="225"/>
              </a:spcBef>
              <a:buClr>
                <a:srgbClr val="037C03"/>
              </a:buClr>
              <a:buSzPct val="55000"/>
            </a:pP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  <a:p>
            <a:pPr marL="0" lvl="1" eaLnBrk="0" hangingPunct="0">
              <a:spcBef>
                <a:spcPts val="225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  <a:p>
            <a:pPr marL="0" lvl="1" eaLnBrk="0" hangingPunct="0">
              <a:spcBef>
                <a:spcPts val="225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</p:txBody>
      </p:sp>
      <p:sp>
        <p:nvSpPr>
          <p:cNvPr id="7" name="Høyre klammeparentes 7"/>
          <p:cNvSpPr>
            <a:spLocks/>
          </p:cNvSpPr>
          <p:nvPr/>
        </p:nvSpPr>
        <p:spPr bwMode="auto">
          <a:xfrm>
            <a:off x="1875234" y="1203598"/>
            <a:ext cx="214313" cy="267158"/>
          </a:xfrm>
          <a:prstGeom prst="rightBrace">
            <a:avLst>
              <a:gd name="adj1" fmla="val 8333"/>
              <a:gd name="adj2" fmla="val 50000"/>
            </a:avLst>
          </a:prstGeom>
          <a:noFill/>
          <a:ln w="12700" cap="rnd" algn="ctr">
            <a:solidFill>
              <a:srgbClr val="002060"/>
            </a:solidFill>
            <a:round/>
            <a:headEnd/>
            <a:tailEnd/>
          </a:ln>
        </p:spPr>
        <p:txBody>
          <a:bodyPr lIns="48980" tIns="24490" rIns="48980" bIns="24490">
            <a:spAutoFit/>
          </a:bodyPr>
          <a:lstStyle/>
          <a:p>
            <a:endParaRPr lang="hu-HU" sz="135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2056144" y="64658"/>
            <a:ext cx="2571750" cy="514350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>
                <a:solidFill>
                  <a:srgbClr val="197960"/>
                </a:solidFill>
              </a:rPr>
              <a:t>The INCA-P model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E4C7D-ADEC-4D88-9017-4D5B9F74D878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07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228600" y="1028700"/>
            <a:ext cx="6215063" cy="3657432"/>
          </a:xfrm>
        </p:spPr>
        <p:txBody>
          <a:bodyPr/>
          <a:lstStyle/>
          <a:p>
            <a:pPr marL="685800" lvl="1" indent="-342900">
              <a:buSzPct val="100000"/>
              <a:buFont typeface="+mj-lt"/>
              <a:buAutoNum type="arabicPeriod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Parameterisation </a:t>
            </a:r>
          </a:p>
          <a:p>
            <a:pPr marL="985838" lvl="2" indent="-342900">
              <a:buSzPct val="100000"/>
              <a:buFont typeface="Arial" pitchFamily="34" charset="0"/>
              <a:buChar char="•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Available data from the Skuterud catchment and reach</a:t>
            </a:r>
          </a:p>
          <a:p>
            <a:pPr marL="985838" lvl="2" indent="-342900">
              <a:buSzPct val="100000"/>
              <a:buFont typeface="Arial" pitchFamily="34" charset="0"/>
              <a:buChar char="•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Literature review</a:t>
            </a:r>
          </a:p>
          <a:p>
            <a:pPr marL="985838" lvl="2" indent="-342900">
              <a:buSzPct val="100000"/>
              <a:buFont typeface="Arial" pitchFamily="34" charset="0"/>
              <a:buChar char="•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Expert assumptions</a:t>
            </a:r>
          </a:p>
          <a:p>
            <a:pPr marL="985838" lvl="2" indent="-342900">
              <a:buSzPct val="100000"/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  <a:p>
            <a:pPr marL="642938" lvl="2" indent="-342900">
              <a:buSzPct val="100000"/>
              <a:buFont typeface="+mj-lt"/>
              <a:buAutoNum type="arabicPeriod" startAt="2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Calibration procedure</a:t>
            </a:r>
          </a:p>
          <a:p>
            <a:pPr lvl="2">
              <a:buSzPct val="100000"/>
              <a:buFont typeface="Arial" pitchFamily="34" charset="0"/>
              <a:buChar char="•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Stepwise calibration approach (flow; </a:t>
            </a:r>
            <a:r>
              <a:rPr lang="hu-HU" sz="1500" dirty="0">
                <a:solidFill>
                  <a:srgbClr val="0070C0"/>
                </a:solidFill>
                <a:cs typeface="Times" pitchFamily="18" charset="0"/>
              </a:rPr>
              <a:t>SS</a:t>
            </a: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&amp;</a:t>
            </a:r>
            <a:r>
              <a:rPr lang="hu-HU" sz="1500" dirty="0">
                <a:solidFill>
                  <a:srgbClr val="0070C0"/>
                </a:solidFill>
                <a:cs typeface="Times" pitchFamily="18" charset="0"/>
              </a:rPr>
              <a:t>TP</a:t>
            </a: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)</a:t>
            </a:r>
          </a:p>
          <a:p>
            <a:pPr lvl="2">
              <a:buSzPct val="100000"/>
              <a:buFont typeface="Wingdings" pitchFamily="2" charset="2"/>
              <a:buNone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		flow                flow</a:t>
            </a:r>
            <a:r>
              <a:rPr lang="hu-HU" sz="1500" dirty="0">
                <a:solidFill>
                  <a:srgbClr val="0070C0"/>
                </a:solidFill>
                <a:cs typeface="Times" pitchFamily="18" charset="0"/>
              </a:rPr>
              <a:t>&amp;SS&amp;TP</a:t>
            </a:r>
          </a:p>
          <a:p>
            <a:pPr lvl="2">
              <a:buSzPct val="100000"/>
              <a:buFont typeface="Wingdings" pitchFamily="2" charset="2"/>
              <a:buNone/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  <a:p>
            <a:pPr marL="642938" lvl="2" indent="-342900">
              <a:buSzPct val="100000"/>
              <a:buFont typeface="+mj-lt"/>
              <a:buAutoNum type="arabicPeriod" startAt="3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Validation procedure</a:t>
            </a:r>
          </a:p>
          <a:p>
            <a:pPr marL="642938" lvl="2" indent="-342900">
              <a:buSzPct val="100000"/>
              <a:buFont typeface="+mj-lt"/>
              <a:buAutoNum type="arabicPeriod" startAt="3"/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  <a:p>
            <a:pPr marL="642938" lvl="2" indent="-342900">
              <a:buSzPct val="100000"/>
              <a:buFont typeface="+mj-lt"/>
              <a:buAutoNum type="arabicPeriod" startAt="3"/>
              <a:defRPr/>
            </a:pPr>
            <a:r>
              <a:rPr lang="en-GB" sz="1500" dirty="0">
                <a:solidFill>
                  <a:srgbClr val="0070C0"/>
                </a:solidFill>
                <a:cs typeface="Times" pitchFamily="18" charset="0"/>
              </a:rPr>
              <a:t>Scenario analyses</a:t>
            </a:r>
          </a:p>
          <a:p>
            <a:pPr marL="642938" lvl="2" indent="-342900">
              <a:buSzPct val="100000"/>
              <a:buFont typeface="+mj-lt"/>
              <a:buAutoNum type="arabicPeriod" startAt="3"/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  <a:p>
            <a:pPr lvl="2">
              <a:buSzPct val="100000"/>
              <a:buFont typeface="Wingdings" pitchFamily="2" charset="2"/>
              <a:buNone/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  <a:p>
            <a:pPr marL="900113" lvl="3" indent="-257175">
              <a:buSzPct val="100000"/>
              <a:buFont typeface="Arial" pitchFamily="34" charset="0"/>
              <a:buChar char="•"/>
              <a:defRPr/>
            </a:pPr>
            <a:endParaRPr lang="en-GB" dirty="0">
              <a:solidFill>
                <a:srgbClr val="0070C0"/>
              </a:solidFill>
              <a:cs typeface="Times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GB" dirty="0">
              <a:solidFill>
                <a:srgbClr val="0070C0"/>
              </a:solidFill>
              <a:cs typeface="Times" pitchFamily="18" charset="0"/>
            </a:endParaRPr>
          </a:p>
          <a:p>
            <a:pPr lvl="1"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  <a:p>
            <a:pPr lvl="1">
              <a:defRPr/>
            </a:pPr>
            <a:endParaRPr lang="en-GB" sz="1500" dirty="0">
              <a:solidFill>
                <a:srgbClr val="0070C0"/>
              </a:solidFill>
              <a:cs typeface="Times" pitchFamily="18" charset="0"/>
            </a:endParaRPr>
          </a:p>
        </p:txBody>
      </p:sp>
      <p:sp>
        <p:nvSpPr>
          <p:cNvPr id="6" name="Pil høyre 4"/>
          <p:cNvSpPr>
            <a:spLocks noChangeArrowheads="1"/>
          </p:cNvSpPr>
          <p:nvPr/>
        </p:nvSpPr>
        <p:spPr bwMode="auto">
          <a:xfrm>
            <a:off x="1844824" y="3003246"/>
            <a:ext cx="375047" cy="510933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C00000"/>
          </a:solidFill>
          <a:ln w="9525" cap="rnd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48980" tIns="24490" rIns="48980" bIns="24490">
            <a:spAutoFit/>
          </a:bodyPr>
          <a:lstStyle/>
          <a:p>
            <a:endParaRPr lang="hu-HU" sz="1350"/>
          </a:p>
        </p:txBody>
      </p:sp>
      <p:sp>
        <p:nvSpPr>
          <p:cNvPr id="7" name="Nedoverbuet pil 5"/>
          <p:cNvSpPr>
            <a:spLocks noChangeArrowheads="1"/>
          </p:cNvSpPr>
          <p:nvPr/>
        </p:nvSpPr>
        <p:spPr bwMode="auto">
          <a:xfrm flipH="1" flipV="1">
            <a:off x="1572832" y="3443855"/>
            <a:ext cx="1178719" cy="257208"/>
          </a:xfrm>
          <a:prstGeom prst="curvedDownArrow">
            <a:avLst>
              <a:gd name="adj1" fmla="val 25014"/>
              <a:gd name="adj2" fmla="val 50080"/>
              <a:gd name="adj3" fmla="val 25000"/>
            </a:avLst>
          </a:prstGeom>
          <a:solidFill>
            <a:srgbClr val="C00000"/>
          </a:solidFill>
          <a:ln w="9525" cap="rnd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48980" tIns="24490" rIns="48980" bIns="24490">
            <a:spAutoFit/>
          </a:bodyPr>
          <a:lstStyle/>
          <a:p>
            <a:endParaRPr lang="hu-HU" sz="135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C119D0F4-3084-4BC9-91A6-247C4423565B}"/>
              </a:ext>
            </a:extLst>
          </p:cNvPr>
          <p:cNvSpPr txBox="1">
            <a:spLocks/>
          </p:cNvSpPr>
          <p:nvPr/>
        </p:nvSpPr>
        <p:spPr>
          <a:xfrm>
            <a:off x="171450" y="139477"/>
            <a:ext cx="6353894" cy="793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lnSpc>
                <a:spcPts val="2550"/>
              </a:lnSpc>
              <a:spcBef>
                <a:spcPct val="0"/>
              </a:spcBef>
              <a:buNone/>
              <a:defRPr sz="2100" kern="1400" cap="none" spc="75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197960"/>
                </a:solidFill>
              </a:rPr>
              <a:t>Application of the INCA-P model in the</a:t>
            </a:r>
            <a:r>
              <a:rPr lang="hu-HU" sz="2000" b="1" dirty="0">
                <a:solidFill>
                  <a:srgbClr val="197960"/>
                </a:solidFill>
              </a:rPr>
              <a:t> </a:t>
            </a:r>
            <a:br>
              <a:rPr lang="hu-HU" sz="2000" b="1" dirty="0">
                <a:solidFill>
                  <a:srgbClr val="197960"/>
                </a:solidFill>
              </a:rPr>
            </a:br>
            <a:r>
              <a:rPr lang="en-US" sz="2000" b="1" dirty="0">
                <a:solidFill>
                  <a:srgbClr val="197960"/>
                </a:solidFill>
              </a:rPr>
              <a:t>Skuterud catchment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DAEFE-3B0A-42A4-95DC-4AB726CC6047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32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25382" y="868510"/>
            <a:ext cx="6215063" cy="349355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Warming up period: 1 September, 1993 – 31 December, 1993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Calibration period: 1 January, 1994 – 31 December, 1999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to set up the parameters for all the land use types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Validation period: 1 January, 200</a:t>
            </a:r>
            <a:r>
              <a:rPr lang="hu-HU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0</a:t>
            </a: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 – 31 December, 2007</a:t>
            </a:r>
          </a:p>
          <a:p>
            <a:pPr lvl="2">
              <a:defRPr/>
            </a:pPr>
            <a:endParaRPr lang="en-US" sz="1600" dirty="0">
              <a:solidFill>
                <a:srgbClr val="0070C0"/>
              </a:solidFill>
              <a:latin typeface="+mj-lt"/>
              <a:cs typeface="Times" pitchFamily="18" charset="0"/>
            </a:endParaRPr>
          </a:p>
          <a:p>
            <a:pPr lvl="2">
              <a:defRPr/>
            </a:pPr>
            <a:endParaRPr lang="en-US" sz="1600" dirty="0">
              <a:solidFill>
                <a:srgbClr val="0070C0"/>
              </a:solidFill>
              <a:latin typeface="+mj-lt"/>
              <a:cs typeface="Times" pitchFamily="18" charset="0"/>
            </a:endParaRPr>
          </a:p>
          <a:p>
            <a:pPr marL="342900" lvl="1" indent="0">
              <a:buNone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Land use types:</a:t>
            </a:r>
          </a:p>
          <a:p>
            <a:pPr lvl="2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Forest (31%)</a:t>
            </a:r>
          </a:p>
          <a:p>
            <a:pPr lvl="2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Grass (2%)</a:t>
            </a:r>
          </a:p>
          <a:p>
            <a:pPr lvl="2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Arable, No Autumn Tillage (18%)</a:t>
            </a:r>
          </a:p>
          <a:p>
            <a:pPr lvl="2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Arable, Autumn Tillage (41%)</a:t>
            </a:r>
          </a:p>
          <a:p>
            <a:pPr lvl="2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  <a:cs typeface="Times" pitchFamily="18" charset="0"/>
              </a:rPr>
              <a:t>Urban (8%)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71450" y="49746"/>
            <a:ext cx="6353894" cy="79381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197960"/>
                </a:solidFill>
              </a:rPr>
              <a:t>Application of the INCA-P model in the</a:t>
            </a:r>
            <a:r>
              <a:rPr lang="hu-HU" sz="2000" b="1" dirty="0">
                <a:solidFill>
                  <a:srgbClr val="197960"/>
                </a:solidFill>
              </a:rPr>
              <a:t> </a:t>
            </a:r>
            <a:br>
              <a:rPr lang="hu-HU" sz="2000" b="1" dirty="0">
                <a:solidFill>
                  <a:srgbClr val="197960"/>
                </a:solidFill>
              </a:rPr>
            </a:br>
            <a:r>
              <a:rPr lang="en-US" sz="2000" b="1" dirty="0">
                <a:solidFill>
                  <a:srgbClr val="197960"/>
                </a:solidFill>
              </a:rPr>
              <a:t>Skuterud catchment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53A7F-449D-4570-85B2-91EAE09A86F0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35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908720" y="4771661"/>
            <a:ext cx="4607719" cy="30008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GB" sz="1350" dirty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33" y="2571750"/>
            <a:ext cx="3488934" cy="26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1"/>
          <p:cNvSpPr txBox="1">
            <a:spLocks/>
          </p:cNvSpPr>
          <p:nvPr/>
        </p:nvSpPr>
        <p:spPr>
          <a:xfrm>
            <a:off x="188640" y="179071"/>
            <a:ext cx="6408712" cy="514350"/>
          </a:xfrm>
          <a:prstGeom prst="rect">
            <a:avLst/>
          </a:prstGeom>
        </p:spPr>
        <p:txBody>
          <a:bodyPr/>
          <a:lstStyle/>
          <a:p>
            <a:pPr algn="ctr" defTabSz="571500" eaLnBrk="0" hangingPunct="0">
              <a:defRPr/>
            </a:pPr>
            <a:r>
              <a:rPr lang="hu-HU" sz="2000" b="1" kern="0" dirty="0">
                <a:solidFill>
                  <a:srgbClr val="197960"/>
                </a:solidFill>
                <a:latin typeface="+mj-lt"/>
                <a:ea typeface="+mj-ea"/>
                <a:cs typeface="+mj-cs"/>
              </a:rPr>
              <a:t>Reference data for land-use specific sediment loss from</a:t>
            </a:r>
            <a:endParaRPr lang="nb-NO" sz="2000" b="1" kern="0" dirty="0">
              <a:solidFill>
                <a:srgbClr val="1979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93C40-5242-45C0-BFC0-2FEA9E4D521B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40AEE-A9CE-40FB-8CFA-75717FEA0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04" y="636548"/>
            <a:ext cx="5328592" cy="19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9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Sylinder 3"/>
          <p:cNvSpPr txBox="1"/>
          <p:nvPr/>
        </p:nvSpPr>
        <p:spPr>
          <a:xfrm>
            <a:off x="857251" y="3177183"/>
            <a:ext cx="3455789" cy="248209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 sz="1013" dirty="0"/>
          </a:p>
        </p:txBody>
      </p:sp>
      <p:cxnSp>
        <p:nvCxnSpPr>
          <p:cNvPr id="26628" name="Rett linje 9"/>
          <p:cNvCxnSpPr>
            <a:cxnSpLocks noChangeShapeType="1"/>
          </p:cNvCxnSpPr>
          <p:nvPr/>
        </p:nvCxnSpPr>
        <p:spPr bwMode="auto">
          <a:xfrm rot="5400000">
            <a:off x="857250" y="2640509"/>
            <a:ext cx="1028700" cy="0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uppe 2"/>
          <p:cNvGrpSpPr/>
          <p:nvPr/>
        </p:nvGrpSpPr>
        <p:grpSpPr>
          <a:xfrm>
            <a:off x="165850" y="814629"/>
            <a:ext cx="6503510" cy="2535789"/>
            <a:chOff x="1257300" y="1152525"/>
            <a:chExt cx="6743700" cy="2228850"/>
          </a:xfrm>
        </p:grpSpPr>
        <p:pic>
          <p:nvPicPr>
            <p:cNvPr id="2662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90"/>
            <a:stretch>
              <a:fillRect/>
            </a:stretch>
          </p:blipFill>
          <p:spPr bwMode="auto">
            <a:xfrm>
              <a:off x="1257300" y="1152525"/>
              <a:ext cx="67437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629" name="Rett linje 10"/>
            <p:cNvCxnSpPr>
              <a:cxnSpLocks noChangeShapeType="1"/>
            </p:cNvCxnSpPr>
            <p:nvPr/>
          </p:nvCxnSpPr>
          <p:spPr bwMode="auto">
            <a:xfrm>
              <a:off x="4343400" y="1977629"/>
              <a:ext cx="0" cy="1371600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kstSylinder 15"/>
            <p:cNvSpPr txBox="1"/>
            <p:nvPr/>
          </p:nvSpPr>
          <p:spPr>
            <a:xfrm>
              <a:off x="2276831" y="2209156"/>
              <a:ext cx="1600117" cy="265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hu-HU" sz="1013" b="1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Arial" charset="0"/>
                </a:rPr>
                <a:t>Calibration period</a:t>
              </a:r>
              <a:endParaRPr lang="nb-NO" sz="1013" b="1" dirty="0">
                <a:solidFill>
                  <a:schemeClr val="tx2">
                    <a:lumMod val="50000"/>
                    <a:lumOff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5212513" y="2218228"/>
              <a:ext cx="1390189" cy="265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hu-HU" sz="1013" b="1" dirty="0"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Validation period</a:t>
              </a:r>
              <a:endParaRPr lang="nb-NO" sz="1013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sp>
        <p:nvSpPr>
          <p:cNvPr id="26633" name="TextBox 4"/>
          <p:cNvSpPr txBox="1">
            <a:spLocks noChangeArrowheads="1"/>
          </p:cNvSpPr>
          <p:nvPr/>
        </p:nvSpPr>
        <p:spPr bwMode="auto">
          <a:xfrm>
            <a:off x="857250" y="4327327"/>
            <a:ext cx="3300413" cy="2135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37C03"/>
              </a:buClr>
              <a:buSzPct val="55000"/>
              <a:buFont typeface="Wingdings" panose="05000000000000000000" pitchFamily="2" charset="2"/>
              <a:buChar char="m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37C03"/>
              </a:buClr>
              <a:buSzPct val="50000"/>
              <a:buFont typeface="Wingdings" panose="05000000000000000000" pitchFamily="2" charset="2"/>
              <a:buChar char="t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37C03"/>
              </a:buClr>
              <a:buSzPct val="60000"/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37C03"/>
              </a:buClr>
              <a:buSzPct val="6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6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6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6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6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nb-NO" sz="788" dirty="0">
              <a:latin typeface="Verdana" panose="020B0604030504040204" pitchFamily="34" charset="0"/>
            </a:endParaRPr>
          </a:p>
        </p:txBody>
      </p:sp>
      <p:pic>
        <p:nvPicPr>
          <p:cNvPr id="2663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4" y="3538763"/>
            <a:ext cx="3083650" cy="92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08" y="3510898"/>
            <a:ext cx="3083652" cy="92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tel 1"/>
          <p:cNvSpPr txBox="1">
            <a:spLocks/>
          </p:cNvSpPr>
          <p:nvPr/>
        </p:nvSpPr>
        <p:spPr>
          <a:xfrm>
            <a:off x="165850" y="182283"/>
            <a:ext cx="6181725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b="1" dirty="0">
                <a:solidFill>
                  <a:srgbClr val="197960"/>
                </a:solidFill>
              </a:rPr>
              <a:t>INCA-P model calibration results - hydrology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83213-5132-4FAF-9A55-CF537F3F7E3B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85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1" y="682872"/>
            <a:ext cx="6375707" cy="184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9" y="2745642"/>
            <a:ext cx="6276575" cy="181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338137" y="60771"/>
            <a:ext cx="6181725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b="1" dirty="0">
                <a:solidFill>
                  <a:srgbClr val="197960"/>
                </a:solidFill>
              </a:rPr>
              <a:t>INCA-P model calibration results – sediment and TP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E810F-9F8D-4EC2-9D7E-1813CD647FE8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30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en-GB" noProof="0" smtClean="0"/>
              <a:pPr/>
              <a:t>16</a:t>
            </a:fld>
            <a:endParaRPr lang="en-GB" noProof="0" dirty="0"/>
          </a:p>
        </p:txBody>
      </p:sp>
      <p:pic>
        <p:nvPicPr>
          <p:cNvPr id="7" name="Bild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" t="6872" r="813" b="526"/>
          <a:stretch/>
        </p:blipFill>
        <p:spPr bwMode="auto">
          <a:xfrm>
            <a:off x="306576" y="627534"/>
            <a:ext cx="4829210" cy="31994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Sylinder 7"/>
          <p:cNvSpPr txBox="1"/>
          <p:nvPr/>
        </p:nvSpPr>
        <p:spPr>
          <a:xfrm>
            <a:off x="1613723" y="3484204"/>
            <a:ext cx="265017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rgbClr val="197960"/>
                </a:solidFill>
              </a:rPr>
              <a:t>Yearly precipitation sum (mm)</a:t>
            </a:r>
            <a:endParaRPr lang="nb-NO" sz="1350" b="1" dirty="0">
              <a:solidFill>
                <a:srgbClr val="197960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 rot="16200000">
            <a:off x="-874317" y="1621470"/>
            <a:ext cx="276908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rgbClr val="197960"/>
                </a:solidFill>
              </a:rPr>
              <a:t>Mean annual temperature (C</a:t>
            </a:r>
            <a:r>
              <a:rPr lang="hu-HU" sz="1350" b="1" baseline="30000" dirty="0">
                <a:solidFill>
                  <a:srgbClr val="197960"/>
                </a:solidFill>
              </a:rPr>
              <a:t>o</a:t>
            </a:r>
            <a:r>
              <a:rPr lang="hu-HU" sz="1350" b="1" dirty="0">
                <a:solidFill>
                  <a:srgbClr val="197960"/>
                </a:solidFill>
              </a:rPr>
              <a:t>)</a:t>
            </a:r>
            <a:endParaRPr lang="nb-NO" sz="1350" b="1" dirty="0">
              <a:solidFill>
                <a:srgbClr val="197960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2726922" y="2646355"/>
            <a:ext cx="85394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rgbClr val="C00000"/>
                </a:solidFill>
              </a:rPr>
              <a:t>present</a:t>
            </a:r>
            <a:endParaRPr lang="nb-NO" sz="1350" b="1" dirty="0">
              <a:solidFill>
                <a:srgbClr val="C00000"/>
              </a:solidFill>
            </a:endParaRPr>
          </a:p>
        </p:txBody>
      </p:sp>
      <p:sp>
        <p:nvSpPr>
          <p:cNvPr id="11" name="Likebent trekant 10"/>
          <p:cNvSpPr/>
          <p:nvPr/>
        </p:nvSpPr>
        <p:spPr>
          <a:xfrm>
            <a:off x="5382156" y="1286546"/>
            <a:ext cx="162018" cy="162018"/>
          </a:xfrm>
          <a:prstGeom prst="triangle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2" name="Ellipse 11"/>
          <p:cNvSpPr/>
          <p:nvPr/>
        </p:nvSpPr>
        <p:spPr>
          <a:xfrm>
            <a:off x="5392242" y="1717505"/>
            <a:ext cx="205994" cy="1080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5643246" y="1217514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ICCP Project</a:t>
            </a:r>
            <a:endParaRPr lang="nb-NO" sz="1350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5665234" y="1517596"/>
            <a:ext cx="108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Ensemble Project</a:t>
            </a:r>
            <a:endParaRPr lang="nb-NO" sz="1350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1754814" y="923545"/>
            <a:ext cx="7656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KNMI</a:t>
            </a:r>
            <a:endParaRPr lang="nb-NO" sz="135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4190099" y="1073862"/>
            <a:ext cx="7656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DMI</a:t>
            </a:r>
            <a:endParaRPr lang="nb-NO" sz="135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2467097" y="2346355"/>
            <a:ext cx="7656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SMHI</a:t>
            </a:r>
            <a:endParaRPr lang="nb-NO" sz="135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tel 1"/>
          <p:cNvSpPr txBox="1">
            <a:spLocks/>
          </p:cNvSpPr>
          <p:nvPr/>
        </p:nvSpPr>
        <p:spPr>
          <a:xfrm>
            <a:off x="271611" y="52751"/>
            <a:ext cx="6181725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b="1" dirty="0">
                <a:solidFill>
                  <a:srgbClr val="197960"/>
                </a:solidFill>
              </a:rPr>
              <a:t>Site-specific climate scenarios - selection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CA631-7BA2-440A-9DE2-9354C8263E73}"/>
              </a:ext>
            </a:extLst>
          </p:cNvPr>
          <p:cNvSpPr txBox="1"/>
          <p:nvPr/>
        </p:nvSpPr>
        <p:spPr>
          <a:xfrm>
            <a:off x="1216184" y="3827006"/>
            <a:ext cx="391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Reference period: 	1930 - 1960</a:t>
            </a:r>
          </a:p>
          <a:p>
            <a:r>
              <a:rPr lang="hu-HU" dirty="0"/>
              <a:t>Study period:		2030 - 2050</a:t>
            </a:r>
            <a:endParaRPr lang="nb-NO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B8CEC0-375E-4FD6-B29E-ED15E29E1EC1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00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en-GB" noProof="0" smtClean="0"/>
              <a:pPr/>
              <a:t>17</a:t>
            </a:fld>
            <a:endParaRPr lang="en-GB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9" y="1808251"/>
            <a:ext cx="6710507" cy="1951631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62742" y="188921"/>
            <a:ext cx="632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0021" algn="ctr"/>
            <a:r>
              <a:rPr lang="en-US" b="1" dirty="0">
                <a:solidFill>
                  <a:srgbClr val="1979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GB" b="1" dirty="0">
                <a:solidFill>
                  <a:srgbClr val="1979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impact of the projected climate change</a:t>
            </a:r>
            <a:br>
              <a:rPr lang="hu-HU" b="1" dirty="0">
                <a:solidFill>
                  <a:srgbClr val="1979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solidFill>
                  <a:srgbClr val="1979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in case of no change in present land use</a:t>
            </a:r>
            <a:endParaRPr lang="nb-NO" b="1" dirty="0">
              <a:solidFill>
                <a:srgbClr val="19796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Rett linje 9"/>
          <p:cNvCxnSpPr/>
          <p:nvPr/>
        </p:nvCxnSpPr>
        <p:spPr>
          <a:xfrm>
            <a:off x="1092201" y="3921900"/>
            <a:ext cx="500596" cy="0"/>
          </a:xfrm>
          <a:prstGeom prst="line">
            <a:avLst/>
          </a:prstGeom>
          <a:ln>
            <a:solidFill>
              <a:srgbClr val="993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1808820" y="3783400"/>
            <a:ext cx="12290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rgbClr val="197960"/>
                </a:solidFill>
                <a:latin typeface="+mj-lt"/>
              </a:rPr>
              <a:t>Present climate</a:t>
            </a:r>
            <a:endParaRPr lang="nb-NO" sz="1350" dirty="0">
              <a:solidFill>
                <a:srgbClr val="197960"/>
              </a:solidFill>
              <a:latin typeface="+mj-lt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2685351" y="1545493"/>
            <a:ext cx="16887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b="1" dirty="0">
                <a:solidFill>
                  <a:srgbClr val="197960"/>
                </a:solidFill>
                <a:latin typeface="+mj-lt"/>
              </a:rPr>
              <a:t>suspended sediment</a:t>
            </a:r>
            <a:endParaRPr lang="nb-NO" sz="1350" b="1" dirty="0">
              <a:solidFill>
                <a:srgbClr val="197960"/>
              </a:solidFill>
              <a:latin typeface="+mj-lt"/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5105073" y="1556132"/>
            <a:ext cx="1229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>
                <a:solidFill>
                  <a:srgbClr val="197960"/>
                </a:solidFill>
                <a:latin typeface="+mj-lt"/>
              </a:rPr>
              <a:t>TP</a:t>
            </a:r>
            <a:endParaRPr lang="nb-NO" sz="1350" b="1" dirty="0">
              <a:solidFill>
                <a:srgbClr val="197960"/>
              </a:solidFill>
              <a:latin typeface="+mj-lt"/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727971" y="1556132"/>
            <a:ext cx="1229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50" b="1" dirty="0">
                <a:solidFill>
                  <a:srgbClr val="197960"/>
                </a:solidFill>
                <a:latin typeface="+mj-lt"/>
              </a:rPr>
              <a:t>flow</a:t>
            </a:r>
            <a:endParaRPr lang="nb-NO" sz="1350" b="1" dirty="0">
              <a:solidFill>
                <a:srgbClr val="197960"/>
              </a:solidFill>
              <a:latin typeface="+mj-lt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3529716" y="3786442"/>
            <a:ext cx="2613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rgbClr val="197960"/>
                </a:solidFill>
                <a:latin typeface="+mj-lt"/>
              </a:rPr>
              <a:t>C1 –C6: selected climate scenarios</a:t>
            </a:r>
            <a:endParaRPr lang="nb-NO" sz="1350" dirty="0">
              <a:solidFill>
                <a:srgbClr val="19796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403062-CBD1-408A-AE57-DA5D43324951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74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0" y="4875610"/>
            <a:ext cx="4607719" cy="30008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GB" sz="1350" dirty="0"/>
          </a:p>
        </p:txBody>
      </p:sp>
      <p:sp>
        <p:nvSpPr>
          <p:cNvPr id="3" name="Tittel 1"/>
          <p:cNvSpPr txBox="1">
            <a:spLocks/>
          </p:cNvSpPr>
          <p:nvPr/>
        </p:nvSpPr>
        <p:spPr bwMode="auto">
          <a:xfrm>
            <a:off x="84608" y="57151"/>
            <a:ext cx="6372224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6" tIns="33338" rIns="67866" bIns="33338" anchor="ctr"/>
          <a:lstStyle/>
          <a:p>
            <a:pPr algn="ctr" defTabSz="571500" eaLnBrk="0" hangingPunct="0">
              <a:defRPr/>
            </a:pPr>
            <a:r>
              <a:rPr lang="hu-HU" sz="2000" b="1" dirty="0">
                <a:solidFill>
                  <a:srgbClr val="197960"/>
                </a:solidFill>
                <a:latin typeface="+mj-lt"/>
                <a:ea typeface="+mj-ea"/>
                <a:cs typeface="+mj-cs"/>
              </a:rPr>
              <a:t>Implementing land use scenarios in the INCA-P model</a:t>
            </a:r>
            <a:endParaRPr lang="en-GB" sz="2000" b="1" dirty="0">
              <a:solidFill>
                <a:srgbClr val="1979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84607" y="571501"/>
            <a:ext cx="6372225" cy="1543050"/>
          </a:xfrm>
          <a:prstGeom prst="rect">
            <a:avLst/>
          </a:prstGeom>
        </p:spPr>
        <p:txBody>
          <a:bodyPr/>
          <a:lstStyle/>
          <a:p>
            <a:pPr marL="257175" indent="-257175" defTabSz="5715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endParaRPr lang="it-IT" sz="1350" kern="0" dirty="0">
              <a:solidFill>
                <a:srgbClr val="3366CC"/>
              </a:solidFill>
              <a:ea typeface="Geneva"/>
              <a:cs typeface="Garamond" pitchFamily="18" charset="0"/>
            </a:endParaRPr>
          </a:p>
          <a:p>
            <a:pPr marL="285750" indent="-285750" defTabSz="5715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Arial" panose="020B0604020202020204" pitchFamily="34" charset="0"/>
              <a:buChar char="•"/>
              <a:defRPr/>
            </a:pPr>
            <a:r>
              <a:rPr lang="it-IT" sz="1350" kern="0" dirty="0">
                <a:solidFill>
                  <a:srgbClr val="0070C0"/>
                </a:solidFill>
                <a:ea typeface="Geneva"/>
                <a:cs typeface="Garamond" pitchFamily="18" charset="0"/>
              </a:rPr>
              <a:t>Fertilisation ( 50 % increase/decrease)</a:t>
            </a:r>
          </a:p>
          <a:p>
            <a:pPr marL="285750" indent="-285750" defTabSz="5715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Arial" panose="020B0604020202020204" pitchFamily="34" charset="0"/>
              <a:buChar char="•"/>
              <a:defRPr/>
            </a:pPr>
            <a:r>
              <a:rPr lang="it-IT" sz="1350" kern="0" dirty="0">
                <a:solidFill>
                  <a:srgbClr val="0070C0"/>
                </a:solidFill>
                <a:ea typeface="Geneva"/>
                <a:cs typeface="Garamond" pitchFamily="18" charset="0"/>
              </a:rPr>
              <a:t>Land use</a:t>
            </a:r>
            <a:r>
              <a:rPr lang="it-IT" sz="1350" b="1" kern="0" dirty="0">
                <a:solidFill>
                  <a:srgbClr val="0070C0"/>
                </a:solidFill>
                <a:ea typeface="Geneva"/>
                <a:cs typeface="Garamond" pitchFamily="18" charset="0"/>
              </a:rPr>
              <a:t> </a:t>
            </a:r>
            <a:r>
              <a:rPr lang="it-IT" sz="1350" kern="0" dirty="0">
                <a:solidFill>
                  <a:srgbClr val="0070C0"/>
                </a:solidFill>
                <a:ea typeface="Geneva"/>
                <a:cs typeface="Garamond" pitchFamily="18" charset="0"/>
              </a:rPr>
              <a:t>(crop field changed to a) grassland b) vegetables, c) forrest)</a:t>
            </a:r>
          </a:p>
          <a:p>
            <a:pPr marL="285750" indent="-285750" defTabSz="5715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Arial" panose="020B0604020202020204" pitchFamily="34" charset="0"/>
              <a:buChar char="•"/>
              <a:defRPr/>
            </a:pPr>
            <a:r>
              <a:rPr lang="it-IT" sz="1350" kern="0" dirty="0">
                <a:solidFill>
                  <a:srgbClr val="0070C0"/>
                </a:solidFill>
                <a:ea typeface="Geneva"/>
                <a:cs typeface="Garamond" pitchFamily="18" charset="0"/>
              </a:rPr>
              <a:t>Soil management (different areal proportion of autumn and spring tillage; </a:t>
            </a:r>
            <a:br>
              <a:rPr lang="it-IT" sz="1350" kern="0" dirty="0">
                <a:solidFill>
                  <a:srgbClr val="0070C0"/>
                </a:solidFill>
                <a:ea typeface="Geneva"/>
                <a:cs typeface="Garamond" pitchFamily="18" charset="0"/>
              </a:rPr>
            </a:br>
            <a:r>
              <a:rPr lang="it-IT" sz="1350" kern="0" dirty="0">
                <a:solidFill>
                  <a:srgbClr val="0070C0"/>
                </a:solidFill>
                <a:ea typeface="Geneva"/>
                <a:cs typeface="Garamond" pitchFamily="18" charset="0"/>
              </a:rPr>
              <a:t>                                                  sawing and harvesting dates)</a:t>
            </a:r>
          </a:p>
          <a:p>
            <a:pPr marL="257175" indent="-257175" defTabSz="5715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defRPr/>
            </a:pPr>
            <a:endParaRPr lang="en-GB" sz="1350" kern="0" dirty="0">
              <a:solidFill>
                <a:srgbClr val="3366CC"/>
              </a:solidFill>
              <a:ea typeface="Geneva"/>
              <a:cs typeface="Garamond" pitchFamily="18" charset="0"/>
            </a:endParaRPr>
          </a:p>
          <a:p>
            <a:pPr marL="257175" indent="-257175" defTabSz="5715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endParaRPr lang="nb-NO" sz="1350" kern="0" dirty="0">
              <a:solidFill>
                <a:srgbClr val="3366CC"/>
              </a:solidFill>
              <a:ea typeface="Geneva"/>
              <a:cs typeface="Garamond" pitchFamily="18" charset="0"/>
            </a:endParaRPr>
          </a:p>
          <a:p>
            <a:pPr marL="257175" indent="-257175" defTabSz="5715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endParaRPr lang="en-GB" sz="1350" kern="0" dirty="0">
              <a:solidFill>
                <a:srgbClr val="3366CC"/>
              </a:solidFill>
              <a:ea typeface="Geneva"/>
              <a:cs typeface="Garamond" pitchFamily="18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286000"/>
            <a:ext cx="40051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51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0" y="2669037"/>
            <a:ext cx="3031987" cy="202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02" y="2669037"/>
            <a:ext cx="3053050" cy="202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58089"/>
            <a:ext cx="2635878" cy="185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67" y="758088"/>
            <a:ext cx="2720475" cy="191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tel 1"/>
          <p:cNvSpPr txBox="1">
            <a:spLocks/>
          </p:cNvSpPr>
          <p:nvPr/>
        </p:nvSpPr>
        <p:spPr>
          <a:xfrm>
            <a:off x="35718" y="104884"/>
            <a:ext cx="6858000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1800" b="1" dirty="0">
                <a:solidFill>
                  <a:srgbClr val="197960"/>
                </a:solidFill>
              </a:rPr>
              <a:t>INCA-P model: results for changes in </a:t>
            </a:r>
            <a:br>
              <a:rPr lang="hu-HU" sz="1800" b="1" dirty="0">
                <a:solidFill>
                  <a:srgbClr val="197960"/>
                </a:solidFill>
              </a:rPr>
            </a:br>
            <a:r>
              <a:rPr lang="hu-HU" sz="1800" b="1" dirty="0">
                <a:solidFill>
                  <a:srgbClr val="197960"/>
                </a:solidFill>
              </a:rPr>
              <a:t>land use / soil management </a:t>
            </a:r>
            <a:endParaRPr lang="nb-NO" sz="1800" b="1" dirty="0">
              <a:solidFill>
                <a:srgbClr val="1979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D75DF-2561-42A3-A00C-F0D772D86E48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616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0F53-E45D-41CD-8BDE-9DE780CE8C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102741-C278-4FCE-8ECF-2EB3F0A85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076D4-B187-4E4B-8DDB-23FA225D5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598"/>
            <a:ext cx="6858000" cy="3721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1114E-2A4F-4DC1-8C06-F981178E6613}"/>
              </a:ext>
            </a:extLst>
          </p:cNvPr>
          <p:cNvSpPr txBox="1"/>
          <p:nvPr/>
        </p:nvSpPr>
        <p:spPr>
          <a:xfrm>
            <a:off x="359698" y="658387"/>
            <a:ext cx="61386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197960"/>
                </a:solidFill>
              </a:rPr>
              <a:t>Norwegian Institute of Bioeconomy Research </a:t>
            </a:r>
            <a:endParaRPr lang="nb-NO" sz="2400" dirty="0">
              <a:solidFill>
                <a:srgbClr val="1979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35926" y="123478"/>
            <a:ext cx="632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0021" algn="ctr"/>
            <a:r>
              <a:rPr lang="en-US" b="1" dirty="0">
                <a:solidFill>
                  <a:srgbClr val="1979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GB" b="1" dirty="0">
                <a:solidFill>
                  <a:srgbClr val="1979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impact of the projected climate change for present land use (REF) and two management scenarios (M1, M2)</a:t>
            </a:r>
            <a:endParaRPr lang="nb-NO" b="1" dirty="0">
              <a:solidFill>
                <a:srgbClr val="19796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980728" y="1042963"/>
            <a:ext cx="275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197960"/>
                </a:solidFill>
              </a:rPr>
              <a:t>suspended sediment</a:t>
            </a:r>
            <a:endParaRPr lang="nb-NO" sz="1600" b="1" dirty="0">
              <a:solidFill>
                <a:srgbClr val="197960"/>
              </a:solidFill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3878593" y="1940179"/>
            <a:ext cx="297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197960"/>
                </a:solidFill>
              </a:rPr>
              <a:t>C0: present climate</a:t>
            </a:r>
          </a:p>
          <a:p>
            <a:r>
              <a:rPr lang="hu-HU" sz="1400" dirty="0">
                <a:solidFill>
                  <a:srgbClr val="197960"/>
                </a:solidFill>
              </a:rPr>
              <a:t>C1, C4: selected climate scenarios</a:t>
            </a:r>
            <a:endParaRPr lang="nb-NO" sz="1400" dirty="0">
              <a:solidFill>
                <a:srgbClr val="1979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3C48B-22D8-42BD-B649-34626589AD7E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37AF8C7E-08C9-4EEE-9420-6B67EE25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2" y="1396560"/>
            <a:ext cx="3761961" cy="309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 txBox="1">
            <a:spLocks/>
          </p:cNvSpPr>
          <p:nvPr/>
        </p:nvSpPr>
        <p:spPr>
          <a:xfrm>
            <a:off x="946886" y="103448"/>
            <a:ext cx="5059936" cy="59609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nb-NO" sz="2400" b="1" dirty="0">
                <a:solidFill>
                  <a:srgbClr val="1979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nb-NO" altLang="nb-NO" sz="2400" b="1" dirty="0">
              <a:solidFill>
                <a:srgbClr val="1979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lassholder for innhold 2"/>
          <p:cNvSpPr txBox="1">
            <a:spLocks/>
          </p:cNvSpPr>
          <p:nvPr/>
        </p:nvSpPr>
        <p:spPr>
          <a:xfrm>
            <a:off x="332656" y="555526"/>
            <a:ext cx="6336703" cy="388843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71463" indent="-271463" algn="l" defTabSz="457200" rtl="0" eaLnBrk="1" latinLnBrk="0" hangingPunct="1">
              <a:spcBef>
                <a:spcPts val="600"/>
              </a:spcBef>
              <a:buFont typeface="Lucida Grande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Font typeface="Arial Bold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altLang="nb-NO" sz="1650" b="1" dirty="0">
              <a:solidFill>
                <a:srgbClr val="1979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altLang="nb-NO" sz="1600" kern="0" dirty="0">
                <a:solidFill>
                  <a:srgbClr val="0070C0"/>
                </a:solidFill>
                <a:latin typeface="Times" pitchFamily="18" charset="0"/>
                <a:cs typeface="Times" pitchFamily="18" charset="0"/>
              </a:rPr>
              <a:t>The INCA-P model was capable to simulate the flow, sediment and P transport in the pilot catchment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1600" kern="0" dirty="0">
              <a:solidFill>
                <a:srgbClr val="0070C0"/>
              </a:solidFill>
              <a:latin typeface="Times" pitchFamily="18" charset="0"/>
              <a:ea typeface="Geneva"/>
              <a:cs typeface="Times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70C0"/>
                </a:solidFill>
                <a:latin typeface="Times" pitchFamily="18" charset="0"/>
                <a:ea typeface="Geneva"/>
                <a:cs typeface="Times" pitchFamily="18" charset="0"/>
              </a:rPr>
              <a:t>It is important to use all the available expert-based information  while calibrating simulation models  </a:t>
            </a:r>
            <a:r>
              <a:rPr lang="en-US" sz="1400" kern="0" dirty="0">
                <a:solidFill>
                  <a:srgbClr val="0070C0"/>
                </a:solidFill>
                <a:latin typeface="Times" pitchFamily="18" charset="0"/>
                <a:ea typeface="Geneva"/>
                <a:cs typeface="Times" pitchFamily="18" charset="0"/>
              </a:rPr>
              <a:t>(reference data for sediment losses from diff. land use areas</a:t>
            </a:r>
            <a:r>
              <a:rPr lang="hu-HU" sz="1400" kern="0" dirty="0">
                <a:solidFill>
                  <a:srgbClr val="0070C0"/>
                </a:solidFill>
                <a:latin typeface="Times" pitchFamily="18" charset="0"/>
                <a:ea typeface="Geneva"/>
                <a:cs typeface="Times" pitchFamily="18" charset="0"/>
              </a:rPr>
              <a:t> in this case</a:t>
            </a:r>
            <a:r>
              <a:rPr lang="en-US" sz="1400" kern="0" dirty="0">
                <a:solidFill>
                  <a:srgbClr val="0070C0"/>
                </a:solidFill>
                <a:latin typeface="Times" pitchFamily="18" charset="0"/>
                <a:ea typeface="Geneva"/>
                <a:cs typeface="Times" pitchFamily="18" charset="0"/>
              </a:rPr>
              <a:t>)</a:t>
            </a:r>
          </a:p>
          <a:p>
            <a:pPr marL="0" indent="0">
              <a:buNone/>
            </a:pPr>
            <a:endParaRPr lang="hu-HU" altLang="nb-NO" sz="1650" b="1" dirty="0">
              <a:solidFill>
                <a:srgbClr val="1979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altLang="nb-NO" sz="1600" b="1" kern="0" dirty="0">
                <a:solidFill>
                  <a:srgbClr val="0070C0"/>
                </a:solidFill>
                <a:latin typeface="Times" pitchFamily="18" charset="0"/>
                <a:cs typeface="Times" pitchFamily="18" charset="0"/>
              </a:rPr>
              <a:t>The land use / soil management scenarios,  considered in this study can not mitigate the effects of future climate changes</a:t>
            </a:r>
          </a:p>
          <a:p>
            <a:pPr marL="0" indent="0">
              <a:buNone/>
            </a:pPr>
            <a:endParaRPr lang="hu-HU" altLang="nb-NO" sz="1650" dirty="0">
              <a:solidFill>
                <a:srgbClr val="1979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altLang="nb-NO" sz="1600" kern="0" dirty="0">
                <a:solidFill>
                  <a:srgbClr val="0070C0"/>
                </a:solidFill>
                <a:latin typeface="Times" pitchFamily="18" charset="0"/>
                <a:cs typeface="Times" pitchFamily="18" charset="0"/>
              </a:rPr>
              <a:t>Further efforts are needed to ensure good water quality in the future:  Innovative measures for increasing water/soil retention in the landscape </a:t>
            </a:r>
          </a:p>
          <a:p>
            <a:pPr marL="0" indent="0">
              <a:buNone/>
            </a:pPr>
            <a:endParaRPr lang="hu-HU" altLang="nb-NO" sz="1650" dirty="0">
              <a:solidFill>
                <a:srgbClr val="1979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E57AC-B295-4A45-8729-9ECFADD3C871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48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4" y="843559"/>
            <a:ext cx="6866408" cy="28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e 7"/>
          <p:cNvGrpSpPr>
            <a:grpSpLocks/>
          </p:cNvGrpSpPr>
          <p:nvPr/>
        </p:nvGrpSpPr>
        <p:grpSpPr bwMode="auto">
          <a:xfrm>
            <a:off x="233641" y="701447"/>
            <a:ext cx="2172716" cy="1371506"/>
            <a:chOff x="545951" y="1410789"/>
            <a:chExt cx="3862631" cy="2438248"/>
          </a:xfrm>
        </p:grpSpPr>
        <p:sp>
          <p:nvSpPr>
            <p:cNvPr id="9" name="Ellipse 3"/>
            <p:cNvSpPr>
              <a:spLocks noChangeArrowheads="1"/>
            </p:cNvSpPr>
            <p:nvPr/>
          </p:nvSpPr>
          <p:spPr bwMode="auto">
            <a:xfrm>
              <a:off x="545951" y="2348839"/>
              <a:ext cx="2143140" cy="1500198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nb-NO" sz="1013" dirty="0"/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2117584" y="1410789"/>
              <a:ext cx="2290998" cy="984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b-NO" sz="1500" b="1" dirty="0">
                  <a:solidFill>
                    <a:srgbClr val="FF0000"/>
                  </a:solidFill>
                </a:rPr>
                <a:t>Extreme </a:t>
              </a:r>
              <a:r>
                <a:rPr lang="en-US" sz="1500" b="1" dirty="0">
                  <a:solidFill>
                    <a:srgbClr val="FF0000"/>
                  </a:solidFill>
                </a:rPr>
                <a:t>event</a:t>
              </a:r>
            </a:p>
          </p:txBody>
        </p:sp>
        <p:cxnSp>
          <p:nvCxnSpPr>
            <p:cNvPr id="11" name="Rett linje 6"/>
            <p:cNvCxnSpPr>
              <a:cxnSpLocks noChangeShapeType="1"/>
              <a:endCxn id="10" idx="1"/>
            </p:cNvCxnSpPr>
            <p:nvPr/>
          </p:nvCxnSpPr>
          <p:spPr bwMode="auto">
            <a:xfrm flipV="1">
              <a:off x="1617521" y="1903235"/>
              <a:ext cx="500064" cy="341943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Ellipse 3"/>
          <p:cNvSpPr>
            <a:spLocks noChangeArrowheads="1"/>
          </p:cNvSpPr>
          <p:nvPr/>
        </p:nvSpPr>
        <p:spPr bwMode="auto">
          <a:xfrm rot="3591900">
            <a:off x="1573205" y="1407638"/>
            <a:ext cx="785012" cy="1317745"/>
          </a:xfrm>
          <a:prstGeom prst="ellipse">
            <a:avLst/>
          </a:prstGeom>
          <a:noFill/>
          <a:ln w="349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nb-NO" sz="1013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 bwMode="auto">
          <a:xfrm>
            <a:off x="2636027" y="1195400"/>
            <a:ext cx="75337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500" b="1" dirty="0">
                <a:solidFill>
                  <a:schemeClr val="accent6">
                    <a:lumMod val="50000"/>
                  </a:schemeClr>
                </a:solidFill>
              </a:rPr>
              <a:t>Forest</a:t>
            </a:r>
          </a:p>
        </p:txBody>
      </p:sp>
      <p:cxnSp>
        <p:nvCxnSpPr>
          <p:cNvPr id="19" name="Rett linje 6"/>
          <p:cNvCxnSpPr>
            <a:cxnSpLocks noChangeShapeType="1"/>
          </p:cNvCxnSpPr>
          <p:nvPr/>
        </p:nvCxnSpPr>
        <p:spPr bwMode="auto">
          <a:xfrm flipV="1">
            <a:off x="2306093" y="1481507"/>
            <a:ext cx="333790" cy="85830"/>
          </a:xfrm>
          <a:prstGeom prst="line">
            <a:avLst/>
          </a:prstGeom>
          <a:noFill/>
          <a:ln w="349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Ellipse 3"/>
          <p:cNvSpPr>
            <a:spLocks noChangeArrowheads="1"/>
          </p:cNvSpPr>
          <p:nvPr/>
        </p:nvSpPr>
        <p:spPr bwMode="auto">
          <a:xfrm>
            <a:off x="3822633" y="2600050"/>
            <a:ext cx="1241592" cy="250997"/>
          </a:xfrm>
          <a:prstGeom prst="ellipse">
            <a:avLst/>
          </a:prstGeom>
          <a:noFill/>
          <a:ln w="317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nb-NO" sz="1500" dirty="0">
              <a:solidFill>
                <a:srgbClr val="0070C0"/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 bwMode="auto">
          <a:xfrm>
            <a:off x="4670137" y="3655098"/>
            <a:ext cx="1764324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70C0"/>
                </a:solidFill>
              </a:rPr>
              <a:t>Stream</a:t>
            </a:r>
          </a:p>
        </p:txBody>
      </p:sp>
      <p:cxnSp>
        <p:nvCxnSpPr>
          <p:cNvPr id="26" name="Rett linje 6"/>
          <p:cNvCxnSpPr>
            <a:cxnSpLocks noChangeShapeType="1"/>
          </p:cNvCxnSpPr>
          <p:nvPr/>
        </p:nvCxnSpPr>
        <p:spPr bwMode="auto">
          <a:xfrm flipH="1" flipV="1">
            <a:off x="4659973" y="2851048"/>
            <a:ext cx="325156" cy="853136"/>
          </a:xfrm>
          <a:prstGeom prst="line">
            <a:avLst/>
          </a:prstGeom>
          <a:noFill/>
          <a:ln w="317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Ellipse 3"/>
          <p:cNvSpPr>
            <a:spLocks noChangeArrowheads="1"/>
          </p:cNvSpPr>
          <p:nvPr/>
        </p:nvSpPr>
        <p:spPr bwMode="auto">
          <a:xfrm rot="3591900">
            <a:off x="2680463" y="1740766"/>
            <a:ext cx="785012" cy="1317745"/>
          </a:xfrm>
          <a:prstGeom prst="ellipse">
            <a:avLst/>
          </a:prstGeom>
          <a:noFill/>
          <a:ln w="34925" algn="ctr">
            <a:solidFill>
              <a:schemeClr val="accent4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nb-NO" sz="1013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kstSylinder 27"/>
          <p:cNvSpPr txBox="1"/>
          <p:nvPr/>
        </p:nvSpPr>
        <p:spPr bwMode="auto">
          <a:xfrm>
            <a:off x="3678061" y="1309699"/>
            <a:ext cx="6612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1500" b="1" dirty="0">
                <a:solidFill>
                  <a:schemeClr val="accent4">
                    <a:lumMod val="50000"/>
                  </a:schemeClr>
                </a:solidFill>
              </a:rPr>
              <a:t>Rural areas</a:t>
            </a:r>
            <a:endParaRPr lang="nb-NO" sz="1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9" name="Rett linje 6"/>
          <p:cNvCxnSpPr>
            <a:cxnSpLocks noChangeShapeType="1"/>
          </p:cNvCxnSpPr>
          <p:nvPr/>
        </p:nvCxnSpPr>
        <p:spPr bwMode="auto">
          <a:xfrm flipV="1">
            <a:off x="3443712" y="1567338"/>
            <a:ext cx="254069" cy="359599"/>
          </a:xfrm>
          <a:prstGeom prst="line">
            <a:avLst/>
          </a:prstGeom>
          <a:noFill/>
          <a:ln w="34925" algn="ctr">
            <a:solidFill>
              <a:schemeClr val="accent4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Ellipse 3"/>
          <p:cNvSpPr>
            <a:spLocks noChangeArrowheads="1"/>
          </p:cNvSpPr>
          <p:nvPr/>
        </p:nvSpPr>
        <p:spPr bwMode="auto">
          <a:xfrm rot="3591900">
            <a:off x="4632462" y="1674689"/>
            <a:ext cx="785012" cy="1317745"/>
          </a:xfrm>
          <a:prstGeom prst="ellipse">
            <a:avLst/>
          </a:prstGeom>
          <a:noFill/>
          <a:ln w="34925" algn="ctr">
            <a:solidFill>
              <a:schemeClr val="accent4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nb-NO" sz="1013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 bwMode="auto">
          <a:xfrm>
            <a:off x="5630059" y="1243622"/>
            <a:ext cx="9852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1500" b="1" dirty="0">
                <a:solidFill>
                  <a:schemeClr val="accent4">
                    <a:lumMod val="50000"/>
                  </a:schemeClr>
                </a:solidFill>
              </a:rPr>
              <a:t>Urban solutions</a:t>
            </a:r>
            <a:endParaRPr lang="nb-NO" sz="1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1" name="Rett linje 6"/>
          <p:cNvCxnSpPr>
            <a:cxnSpLocks noChangeShapeType="1"/>
          </p:cNvCxnSpPr>
          <p:nvPr/>
        </p:nvCxnSpPr>
        <p:spPr bwMode="auto">
          <a:xfrm flipV="1">
            <a:off x="5395711" y="1501260"/>
            <a:ext cx="254069" cy="359599"/>
          </a:xfrm>
          <a:prstGeom prst="line">
            <a:avLst/>
          </a:prstGeom>
          <a:noFill/>
          <a:ln w="34925" algn="ctr">
            <a:solidFill>
              <a:schemeClr val="accent4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ittel 1"/>
          <p:cNvSpPr txBox="1">
            <a:spLocks/>
          </p:cNvSpPr>
          <p:nvPr/>
        </p:nvSpPr>
        <p:spPr>
          <a:xfrm>
            <a:off x="14712" y="72931"/>
            <a:ext cx="6858000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b="1" dirty="0">
                <a:solidFill>
                  <a:srgbClr val="197960"/>
                </a:solidFill>
              </a:rPr>
              <a:t>Where can </a:t>
            </a:r>
            <a:r>
              <a:rPr lang="nb-NO" sz="2000" b="1" dirty="0" err="1">
                <a:solidFill>
                  <a:srgbClr val="197960"/>
                </a:solidFill>
              </a:rPr>
              <a:t>we</a:t>
            </a:r>
            <a:r>
              <a:rPr lang="nb-NO" sz="2000" b="1" dirty="0">
                <a:solidFill>
                  <a:srgbClr val="197960"/>
                </a:solidFill>
              </a:rPr>
              <a:t> </a:t>
            </a:r>
            <a:r>
              <a:rPr lang="hu-HU" sz="2000" b="1" dirty="0">
                <a:solidFill>
                  <a:srgbClr val="197960"/>
                </a:solidFill>
              </a:rPr>
              <a:t>apply measures?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867AA-3BAC-4FCE-AB97-A0B3EE8BE0C0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4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2" y="1189732"/>
            <a:ext cx="4866695" cy="198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52" y="1135085"/>
            <a:ext cx="3697024" cy="271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Large Woody Debris Dams in Toadsmoor Woods, Toadsmoor Valle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154657"/>
            <a:ext cx="5135506" cy="288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tel 1"/>
          <p:cNvSpPr txBox="1">
            <a:spLocks/>
          </p:cNvSpPr>
          <p:nvPr/>
        </p:nvSpPr>
        <p:spPr>
          <a:xfrm>
            <a:off x="0" y="223167"/>
            <a:ext cx="6858000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200" b="1" dirty="0">
                <a:solidFill>
                  <a:srgbClr val="197960"/>
                </a:solidFill>
              </a:rPr>
              <a:t>Measures in the forest</a:t>
            </a:r>
            <a:endParaRPr lang="nb-NO" sz="2200" b="1" dirty="0">
              <a:solidFill>
                <a:srgbClr val="1979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88431-918E-4D62-94D8-B524A260DE6B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71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Picture 4" descr="grass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93988"/>
            <a:ext cx="3646148" cy="244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057" y="1169988"/>
            <a:ext cx="2025081" cy="308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tel 1"/>
          <p:cNvSpPr txBox="1">
            <a:spLocks/>
          </p:cNvSpPr>
          <p:nvPr/>
        </p:nvSpPr>
        <p:spPr>
          <a:xfrm>
            <a:off x="1412776" y="46096"/>
            <a:ext cx="3257600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b="1" dirty="0">
                <a:solidFill>
                  <a:srgbClr val="197960"/>
                </a:solidFill>
              </a:rPr>
              <a:t>Measures in rural areas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B7D7D-E8D0-4DEE-9CFD-F549592DC9CE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33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9" y="1061275"/>
            <a:ext cx="2455760" cy="317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42" y="1240026"/>
            <a:ext cx="3901883" cy="292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-168191" y="116268"/>
            <a:ext cx="6858000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200" b="1" dirty="0">
                <a:solidFill>
                  <a:srgbClr val="197960"/>
                </a:solidFill>
              </a:rPr>
              <a:t>Measures in the stream</a:t>
            </a:r>
            <a:endParaRPr lang="nb-NO" sz="2200" b="1" dirty="0">
              <a:solidFill>
                <a:srgbClr val="197960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306738E-8C96-4EDE-97D2-7607CD8BF264}"/>
              </a:ext>
            </a:extLst>
          </p:cNvPr>
          <p:cNvSpPr txBox="1"/>
          <p:nvPr/>
        </p:nvSpPr>
        <p:spPr>
          <a:xfrm>
            <a:off x="4997367" y="3903474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>
                    <a:lumMod val="95000"/>
                  </a:schemeClr>
                </a:solidFill>
              </a:rPr>
              <a:t>Photo: E. Skarbøvik, NIBIO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84E58-54EE-4573-A33D-451922F7C66A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64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 txBox="1">
            <a:spLocks/>
          </p:cNvSpPr>
          <p:nvPr/>
        </p:nvSpPr>
        <p:spPr>
          <a:xfrm>
            <a:off x="368660" y="-66170"/>
            <a:ext cx="6120680" cy="59609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altLang="nb-NO" sz="2000" b="1" dirty="0" err="1">
                <a:solidFill>
                  <a:srgbClr val="197960"/>
                </a:solidFill>
                <a:cs typeface="Times New Roman" panose="02020603050405020304" pitchFamily="18" charset="0"/>
              </a:rPr>
              <a:t>Measures</a:t>
            </a:r>
            <a:r>
              <a:rPr lang="nb-NO" altLang="nb-NO" sz="2000" b="1" dirty="0">
                <a:solidFill>
                  <a:srgbClr val="197960"/>
                </a:solidFill>
                <a:cs typeface="Times New Roman" panose="02020603050405020304" pitchFamily="18" charset="0"/>
              </a:rPr>
              <a:t> to </a:t>
            </a:r>
            <a:r>
              <a:rPr lang="nb-NO" altLang="nb-NO" sz="2000" b="1" dirty="0" err="1">
                <a:solidFill>
                  <a:srgbClr val="197960"/>
                </a:solidFill>
                <a:cs typeface="Times New Roman" panose="02020603050405020304" pitchFamily="18" charset="0"/>
              </a:rPr>
              <a:t>reduce</a:t>
            </a:r>
            <a:r>
              <a:rPr lang="nb-NO" altLang="nb-NO" sz="2000" b="1" dirty="0">
                <a:solidFill>
                  <a:srgbClr val="197960"/>
                </a:solidFill>
                <a:cs typeface="Times New Roman" panose="02020603050405020304" pitchFamily="18" charset="0"/>
              </a:rPr>
              <a:t> </a:t>
            </a:r>
            <a:r>
              <a:rPr lang="hu-HU" altLang="nb-NO" sz="2000" b="1" dirty="0">
                <a:solidFill>
                  <a:srgbClr val="197960"/>
                </a:solidFill>
                <a:cs typeface="Times New Roman" panose="02020603050405020304" pitchFamily="18" charset="0"/>
              </a:rPr>
              <a:t>peak flow and </a:t>
            </a:r>
            <a:r>
              <a:rPr lang="nb-NO" altLang="nb-NO" sz="2000" b="1" dirty="0" err="1">
                <a:solidFill>
                  <a:srgbClr val="197960"/>
                </a:solidFill>
                <a:cs typeface="Times New Roman" panose="02020603050405020304" pitchFamily="18" charset="0"/>
              </a:rPr>
              <a:t>nutrient</a:t>
            </a:r>
            <a:r>
              <a:rPr lang="nb-NO" altLang="nb-NO" sz="2000" b="1" dirty="0">
                <a:solidFill>
                  <a:srgbClr val="197960"/>
                </a:solidFill>
                <a:cs typeface="Times New Roman" panose="02020603050405020304" pitchFamily="18" charset="0"/>
              </a:rPr>
              <a:t> </a:t>
            </a:r>
            <a:r>
              <a:rPr lang="nb-NO" altLang="nb-NO" sz="2000" b="1" dirty="0" err="1">
                <a:solidFill>
                  <a:srgbClr val="197960"/>
                </a:solidFill>
                <a:cs typeface="Times New Roman" panose="02020603050405020304" pitchFamily="18" charset="0"/>
              </a:rPr>
              <a:t>runoff</a:t>
            </a:r>
            <a:endParaRPr lang="nb-NO" altLang="nb-NO" sz="2000" b="1" dirty="0">
              <a:solidFill>
                <a:srgbClr val="1979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lassholder for innhold 2"/>
          <p:cNvSpPr txBox="1">
            <a:spLocks/>
          </p:cNvSpPr>
          <p:nvPr/>
        </p:nvSpPr>
        <p:spPr>
          <a:xfrm>
            <a:off x="361610" y="476451"/>
            <a:ext cx="3559629" cy="34039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71463" indent="-271463" algn="l" defTabSz="457200" rtl="0" eaLnBrk="1" latinLnBrk="0" hangingPunct="1">
              <a:spcBef>
                <a:spcPts val="600"/>
              </a:spcBef>
              <a:buFont typeface="Lucida Grande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Font typeface="Arial Bold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retention in the forest</a:t>
            </a:r>
            <a:endParaRPr lang="en-US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retention ponds</a:t>
            </a:r>
            <a:endParaRPr lang="hu-HU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planning</a:t>
            </a:r>
          </a:p>
          <a:p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tilling</a:t>
            </a:r>
          </a:p>
          <a:p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Buffer strips</a:t>
            </a:r>
          </a:p>
          <a:p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Grass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waterways</a:t>
            </a:r>
            <a:endParaRPr lang="nb-NO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Sedimentation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ponds</a:t>
            </a:r>
          </a:p>
          <a:p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Restauration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streams</a:t>
            </a:r>
            <a:endParaRPr lang="nb-NO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Tile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</a:p>
          <a:p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endParaRPr lang="nb-NO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aside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</a:t>
            </a:r>
          </a:p>
          <a:p>
            <a:r>
              <a:rPr lang="en-US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mproved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infiltration</a:t>
            </a:r>
            <a:r>
              <a:rPr lang="nb-NO" altLang="nb-NO" sz="16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sz="16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endParaRPr lang="nb-NO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altLang="nb-NO" sz="16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4" b="26999"/>
          <a:stretch>
            <a:fillRect/>
          </a:stretch>
        </p:blipFill>
        <p:spPr bwMode="auto">
          <a:xfrm>
            <a:off x="3921240" y="1037269"/>
            <a:ext cx="2460088" cy="317694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3411E49-F83C-4014-BF90-41C5EE3A5BE3}"/>
              </a:ext>
            </a:extLst>
          </p:cNvPr>
          <p:cNvSpPr txBox="1"/>
          <p:nvPr/>
        </p:nvSpPr>
        <p:spPr>
          <a:xfrm>
            <a:off x="3921240" y="3998509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>
                    <a:lumMod val="95000"/>
                  </a:schemeClr>
                </a:solidFill>
              </a:rPr>
              <a:t>Photo: E. Skarbøvik, NIBIO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F6BFA-9B26-472C-AF03-ADFFC6751E48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128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28" y="1059582"/>
            <a:ext cx="443894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338137" y="411510"/>
            <a:ext cx="6181725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>
                <a:solidFill>
                  <a:srgbClr val="197960"/>
                </a:solidFill>
              </a:rPr>
              <a:t>Thank you for the attention! </a:t>
            </a:r>
            <a:endParaRPr lang="nb-NO" sz="2400" b="1" dirty="0">
              <a:solidFill>
                <a:srgbClr val="1979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907D0-7199-4C0D-8A4B-6BCA78EC0F5C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04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A03AB-A97F-4A2F-BC95-E023801D7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E072C-1EB4-476E-899B-779704F9BA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B8F2A-8337-4DF9-9470-E7BAF3FC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6" t="4835" r="31758" b="-4835"/>
          <a:stretch/>
        </p:blipFill>
        <p:spPr>
          <a:xfrm>
            <a:off x="1628800" y="123478"/>
            <a:ext cx="3600400" cy="53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000" t="26667" r="18667" b="42667"/>
          <a:stretch>
            <a:fillRect/>
          </a:stretch>
        </p:blipFill>
        <p:spPr bwMode="auto">
          <a:xfrm>
            <a:off x="0" y="400050"/>
            <a:ext cx="1769757" cy="157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/>
        </p:nvSpPr>
        <p:spPr>
          <a:xfrm>
            <a:off x="514350" y="1085850"/>
            <a:ext cx="74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WFD</a:t>
            </a:r>
            <a:endParaRPr lang="nb-NO" sz="13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5333" t="18133" r="17333" b="5333"/>
          <a:stretch>
            <a:fillRect/>
          </a:stretch>
        </p:blipFill>
        <p:spPr bwMode="auto">
          <a:xfrm>
            <a:off x="3495666" y="2286000"/>
            <a:ext cx="3348502" cy="237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56134" y="716518"/>
            <a:ext cx="45720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71500">
              <a:spcBef>
                <a:spcPct val="50000"/>
              </a:spcBef>
            </a:pPr>
            <a:r>
              <a:rPr lang="hu-HU" sz="1400" dirty="0">
                <a:solidFill>
                  <a:srgbClr val="C00000"/>
                </a:solidFill>
              </a:rPr>
              <a:t>Eutrofication</a:t>
            </a:r>
            <a:r>
              <a:rPr lang="hu-HU" sz="1400" dirty="0">
                <a:solidFill>
                  <a:srgbClr val="197960"/>
                </a:solidFill>
              </a:rPr>
              <a:t> </a:t>
            </a:r>
            <a:r>
              <a:rPr lang="hu-HU" sz="1400" dirty="0">
                <a:solidFill>
                  <a:srgbClr val="0070C0"/>
                </a:solidFill>
              </a:rPr>
              <a:t>is usually the main cause </a:t>
            </a:r>
            <a:br>
              <a:rPr lang="hu-HU" sz="1400" dirty="0">
                <a:solidFill>
                  <a:srgbClr val="0070C0"/>
                </a:solidFill>
              </a:rPr>
            </a:br>
            <a:r>
              <a:rPr lang="hu-HU" sz="1400" dirty="0">
                <a:solidFill>
                  <a:srgbClr val="0070C0"/>
                </a:solidFill>
              </a:rPr>
              <a:t>for not fullfilling the requirements for good </a:t>
            </a:r>
            <a:br>
              <a:rPr lang="hu-HU" sz="1400" dirty="0">
                <a:solidFill>
                  <a:srgbClr val="0070C0"/>
                </a:solidFill>
              </a:rPr>
            </a:br>
            <a:r>
              <a:rPr lang="hu-HU" sz="1400" dirty="0">
                <a:solidFill>
                  <a:srgbClr val="0070C0"/>
                </a:solidFill>
              </a:rPr>
              <a:t>water quality in </a:t>
            </a:r>
            <a:r>
              <a:rPr lang="hu-HU" sz="1400" dirty="0">
                <a:solidFill>
                  <a:srgbClr val="C00000"/>
                </a:solidFill>
              </a:rPr>
              <a:t>agricultural areas  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085850" y="113184"/>
            <a:ext cx="5223470" cy="514350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>
                <a:solidFill>
                  <a:srgbClr val="197960"/>
                </a:solidFill>
              </a:rPr>
              <a:t>Challenges in implementing WFD in Norway</a:t>
            </a:r>
            <a:endParaRPr lang="nb-NO" sz="2000" b="1" dirty="0">
              <a:solidFill>
                <a:srgbClr val="19796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0" y="1825996"/>
            <a:ext cx="3476595" cy="2590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400" dirty="0">
              <a:solidFill>
                <a:srgbClr val="197960"/>
              </a:solidFill>
            </a:endParaRPr>
          </a:p>
          <a:p>
            <a:pPr lvl="1" algn="ctr"/>
            <a:r>
              <a:rPr lang="en-US" sz="1400" b="1" dirty="0">
                <a:solidFill>
                  <a:srgbClr val="0070C0"/>
                </a:solidFill>
              </a:rPr>
              <a:t>In South-Eastern Norway</a:t>
            </a:r>
            <a:endParaRPr lang="hu-HU" sz="1400" b="1" dirty="0">
              <a:solidFill>
                <a:srgbClr val="0070C0"/>
              </a:solidFill>
            </a:endParaRPr>
          </a:p>
          <a:p>
            <a:pPr lvl="1"/>
            <a:endParaRPr lang="hu-HU" sz="1400" dirty="0">
              <a:solidFill>
                <a:srgbClr val="0070C0"/>
              </a:solidFill>
            </a:endParaRPr>
          </a:p>
          <a:p>
            <a:pPr lvl="1" indent="-480060">
              <a:spcAft>
                <a:spcPts val="450"/>
              </a:spcAft>
            </a:pPr>
            <a:r>
              <a:rPr lang="en-US" sz="1400" dirty="0">
                <a:solidFill>
                  <a:srgbClr val="0070C0"/>
                </a:solidFill>
              </a:rPr>
              <a:t> &gt; 30% of the water bodies are characterized as being at risk or possibly at risk</a:t>
            </a:r>
            <a:endParaRPr lang="hu-HU" sz="1400" dirty="0">
              <a:solidFill>
                <a:srgbClr val="0070C0"/>
              </a:solidFill>
            </a:endParaRPr>
          </a:p>
          <a:p>
            <a:pPr lvl="1" indent="-480060">
              <a:spcAft>
                <a:spcPts val="450"/>
              </a:spcAft>
            </a:pPr>
            <a:r>
              <a:rPr lang="en-US" sz="1400" dirty="0">
                <a:solidFill>
                  <a:srgbClr val="C00000"/>
                </a:solidFill>
              </a:rPr>
              <a:t>45% of the anthropogenic P input </a:t>
            </a:r>
            <a:r>
              <a:rPr lang="en-US" sz="1400" dirty="0">
                <a:solidFill>
                  <a:srgbClr val="0070C0"/>
                </a:solidFill>
              </a:rPr>
              <a:t>to </a:t>
            </a:r>
            <a:r>
              <a:rPr lang="en-US" sz="1400" dirty="0">
                <a:solidFill>
                  <a:srgbClr val="0070C0"/>
                </a:solidFill>
                <a:cs typeface="Times" pitchFamily="18" charset="0"/>
              </a:rPr>
              <a:t>Norwegian</a:t>
            </a:r>
            <a:r>
              <a:rPr lang="en-US" sz="1400" dirty="0">
                <a:solidFill>
                  <a:srgbClr val="0070C0"/>
                </a:solidFill>
              </a:rPr>
              <a:t> surface water originates </a:t>
            </a:r>
            <a:br>
              <a:rPr lang="hu-HU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from</a:t>
            </a:r>
            <a:r>
              <a:rPr lang="en-US" sz="1400" dirty="0">
                <a:solidFill>
                  <a:srgbClr val="19796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agricultural areas</a:t>
            </a:r>
            <a:endParaRPr lang="hu-HU" sz="1400" dirty="0">
              <a:solidFill>
                <a:srgbClr val="C00000"/>
              </a:solidFill>
            </a:endParaRPr>
          </a:p>
          <a:p>
            <a:pPr lvl="1" indent="-480060">
              <a:spcAft>
                <a:spcPts val="450"/>
              </a:spcAft>
            </a:pPr>
            <a:r>
              <a:rPr lang="hu-HU" sz="1400" dirty="0">
                <a:solidFill>
                  <a:srgbClr val="0070C0"/>
                </a:solidFill>
              </a:rPr>
              <a:t>T</a:t>
            </a:r>
            <a:r>
              <a:rPr lang="en-US" sz="1400" dirty="0">
                <a:solidFill>
                  <a:srgbClr val="0070C0"/>
                </a:solidFill>
              </a:rPr>
              <a:t>he natural background flux of P is estimated to be </a:t>
            </a:r>
            <a:r>
              <a:rPr lang="hu-HU" sz="1400" dirty="0">
                <a:solidFill>
                  <a:srgbClr val="0070C0"/>
                </a:solidFill>
              </a:rPr>
              <a:t>around </a:t>
            </a:r>
            <a:r>
              <a:rPr lang="en-US" sz="1400" dirty="0">
                <a:solidFill>
                  <a:srgbClr val="0070C0"/>
                </a:solidFill>
              </a:rPr>
              <a:t>20-25% in the form of dissolved natural organic matter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4BAFC-9EC6-4506-884F-3C337E3D188A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39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8390D07-5071-4D98-A611-B3ECC9E6F7A7}"/>
              </a:ext>
            </a:extLst>
          </p:cNvPr>
          <p:cNvSpPr txBox="1"/>
          <p:nvPr/>
        </p:nvSpPr>
        <p:spPr>
          <a:xfrm>
            <a:off x="6002693" y="49240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334733" y="116674"/>
            <a:ext cx="6181725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100" b="1" dirty="0">
                <a:solidFill>
                  <a:srgbClr val="197960"/>
                </a:solidFill>
              </a:rPr>
              <a:t>Water quality problems in the Nordic countries</a:t>
            </a:r>
            <a:endParaRPr lang="nb-NO" sz="2100" b="1" dirty="0">
              <a:solidFill>
                <a:srgbClr val="197960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395907" y="610476"/>
            <a:ext cx="243027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50" b="1" dirty="0">
                <a:solidFill>
                  <a:srgbClr val="197960"/>
                </a:solidFill>
              </a:rPr>
              <a:t>freshwater ecosystems</a:t>
            </a:r>
            <a:endParaRPr lang="nb-NO" sz="1650" b="1" dirty="0">
              <a:solidFill>
                <a:srgbClr val="197960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4221088" y="483518"/>
            <a:ext cx="18208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50" b="1" dirty="0">
                <a:solidFill>
                  <a:srgbClr val="197960"/>
                </a:solidFill>
              </a:rPr>
              <a:t>marine ecosystems</a:t>
            </a:r>
            <a:endParaRPr lang="nb-NO" sz="1650" b="1" dirty="0">
              <a:solidFill>
                <a:srgbClr val="1979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EDF6F1-B3C0-4ADF-BF6A-51F5C703F817}"/>
              </a:ext>
            </a:extLst>
          </p:cNvPr>
          <p:cNvGrpSpPr/>
          <p:nvPr/>
        </p:nvGrpSpPr>
        <p:grpSpPr>
          <a:xfrm>
            <a:off x="395907" y="1083682"/>
            <a:ext cx="2572453" cy="1918110"/>
            <a:chOff x="334733" y="1620140"/>
            <a:chExt cx="2572453" cy="1918110"/>
          </a:xfrm>
        </p:grpSpPr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33" y="1620140"/>
              <a:ext cx="2552618" cy="1918110"/>
            </a:xfrm>
            <a:prstGeom prst="rect">
              <a:avLst/>
            </a:prstGeom>
          </p:spPr>
        </p:pic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5515062B-28D5-43E4-8F67-0F1589784A27}"/>
                </a:ext>
              </a:extLst>
            </p:cNvPr>
            <p:cNvSpPr txBox="1"/>
            <p:nvPr/>
          </p:nvSpPr>
          <p:spPr>
            <a:xfrm>
              <a:off x="1611042" y="3291830"/>
              <a:ext cx="12961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solidFill>
                    <a:schemeClr val="bg1">
                      <a:lumMod val="95000"/>
                    </a:schemeClr>
                  </a:solidFill>
                </a:rPr>
                <a:t>Photo: E. Skarbøvik, NIBIO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F14614-58A3-449A-B17C-2A2B997AC0D0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E8F594-6CBB-418F-BEFE-621CE2232AD7}"/>
              </a:ext>
            </a:extLst>
          </p:cNvPr>
          <p:cNvGrpSpPr/>
          <p:nvPr/>
        </p:nvGrpSpPr>
        <p:grpSpPr>
          <a:xfrm>
            <a:off x="3282693" y="1214416"/>
            <a:ext cx="3310291" cy="1809093"/>
            <a:chOff x="3310436" y="1584002"/>
            <a:chExt cx="3310291" cy="1809093"/>
          </a:xfrm>
        </p:grpSpPr>
        <p:pic>
          <p:nvPicPr>
            <p:cNvPr id="10" name="Picture 2" descr="Teaser Algenbluete Osts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436" y="1584002"/>
              <a:ext cx="3310291" cy="1809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E5B5B9-5894-4173-895F-7E66DD6FEE33}"/>
                </a:ext>
              </a:extLst>
            </p:cNvPr>
            <p:cNvSpPr/>
            <p:nvPr/>
          </p:nvSpPr>
          <p:spPr>
            <a:xfrm>
              <a:off x="3969122" y="3131465"/>
              <a:ext cx="265160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</a:rPr>
                <a:t>An algal bloom in the Baltic Sea. satellite image: HZG</a:t>
              </a:r>
              <a:endParaRPr lang="nb-NO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8DED7F-69FB-49B0-B855-4C3192083FB5}"/>
              </a:ext>
            </a:extLst>
          </p:cNvPr>
          <p:cNvGrpSpPr/>
          <p:nvPr/>
        </p:nvGrpSpPr>
        <p:grpSpPr>
          <a:xfrm>
            <a:off x="3163742" y="3023509"/>
            <a:ext cx="3548192" cy="1995858"/>
            <a:chOff x="3191485" y="3084449"/>
            <a:chExt cx="3548192" cy="1995858"/>
          </a:xfrm>
        </p:grpSpPr>
        <p:pic>
          <p:nvPicPr>
            <p:cNvPr id="14" name="Picture 13" descr="A picture containing fishing, outdoor, sport, grass&#10;&#10;Description generated with very high confidence">
              <a:extLst>
                <a:ext uri="{FF2B5EF4-FFF2-40B4-BE49-F238E27FC236}">
                  <a16:creationId xmlns:a16="http://schemas.microsoft.com/office/drawing/2014/main" id="{5327D45D-D2B6-491B-B61A-54A4D599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1485" y="3084449"/>
              <a:ext cx="3548192" cy="199585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5BE21-9E6C-4BD0-B15D-6F4DB1812D10}"/>
                </a:ext>
              </a:extLst>
            </p:cNvPr>
            <p:cNvSpPr/>
            <p:nvPr/>
          </p:nvSpPr>
          <p:spPr>
            <a:xfrm>
              <a:off x="4088072" y="4851046"/>
              <a:ext cx="265160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800" dirty="0">
                  <a:solidFill>
                    <a:schemeClr val="bg1"/>
                  </a:solidFill>
                  <a:latin typeface="Source Sans Pro"/>
                </a:rPr>
                <a:t>Baltic </a:t>
              </a:r>
              <a:r>
                <a:rPr lang="nb-NO" sz="800" dirty="0" err="1">
                  <a:solidFill>
                    <a:schemeClr val="bg1"/>
                  </a:solidFill>
                  <a:latin typeface="Source Sans Pro"/>
                </a:rPr>
                <a:t>algae</a:t>
              </a:r>
              <a:r>
                <a:rPr lang="nb-NO" sz="800" dirty="0">
                  <a:solidFill>
                    <a:schemeClr val="bg1"/>
                  </a:solidFill>
                  <a:latin typeface="Source Sans Pro"/>
                </a:rPr>
                <a:t> </a:t>
              </a:r>
              <a:r>
                <a:rPr lang="nb-NO" sz="800" dirty="0" err="1">
                  <a:solidFill>
                    <a:schemeClr val="bg1"/>
                  </a:solidFill>
                  <a:latin typeface="Source Sans Pro"/>
                </a:rPr>
                <a:t>blooms</a:t>
              </a:r>
              <a:r>
                <a:rPr lang="nb-NO" sz="800" dirty="0">
                  <a:solidFill>
                    <a:schemeClr val="bg1"/>
                  </a:solidFill>
                  <a:latin typeface="Source Sans Pro"/>
                </a:rPr>
                <a:t> in 2005. Photo: </a:t>
              </a:r>
              <a:r>
                <a:rPr lang="nb-NO" sz="800" dirty="0" err="1">
                  <a:solidFill>
                    <a:schemeClr val="bg1"/>
                  </a:solidFill>
                  <a:latin typeface="Source Sans Pro"/>
                </a:rPr>
                <a:t>Kustbevakningen</a:t>
              </a:r>
              <a:endParaRPr lang="nb-NO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1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31F7C4-3E32-40ED-ADB3-8373320CCFFC}"/>
              </a:ext>
            </a:extLst>
          </p:cNvPr>
          <p:cNvSpPr txBox="1"/>
          <p:nvPr/>
        </p:nvSpPr>
        <p:spPr>
          <a:xfrm>
            <a:off x="6002693" y="49240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188640" y="1329612"/>
            <a:ext cx="6181725" cy="24302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endParaRPr lang="hu-HU" sz="1800" dirty="0">
              <a:solidFill>
                <a:srgbClr val="197960"/>
              </a:solidFill>
            </a:endParaRPr>
          </a:p>
        </p:txBody>
      </p:sp>
      <p:pic>
        <p:nvPicPr>
          <p:cNvPr id="4098" name="Picture 2" descr="Képtalálat a következőre: „vansjø Eva skarbøvik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" y="1033119"/>
            <a:ext cx="2967559" cy="20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tel 1"/>
          <p:cNvSpPr txBox="1">
            <a:spLocks/>
          </p:cNvSpPr>
          <p:nvPr/>
        </p:nvSpPr>
        <p:spPr>
          <a:xfrm>
            <a:off x="389661" y="250214"/>
            <a:ext cx="6181725" cy="4134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100" b="1" dirty="0">
                <a:solidFill>
                  <a:srgbClr val="197960"/>
                </a:solidFill>
              </a:rPr>
              <a:t>Extreme hydrological situations and soil loss</a:t>
            </a:r>
            <a:endParaRPr lang="nb-NO" sz="2100" b="1" dirty="0">
              <a:solidFill>
                <a:srgbClr val="1979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9DF8E3-4624-4100-93F4-3510D575998C}"/>
              </a:ext>
            </a:extLst>
          </p:cNvPr>
          <p:cNvGrpSpPr/>
          <p:nvPr/>
        </p:nvGrpSpPr>
        <p:grpSpPr>
          <a:xfrm>
            <a:off x="3416000" y="1033119"/>
            <a:ext cx="3344938" cy="2185988"/>
            <a:chOff x="3416000" y="1033119"/>
            <a:chExt cx="3344938" cy="2185988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6000" y="1033119"/>
              <a:ext cx="3286125" cy="2185988"/>
            </a:xfrm>
            <a:prstGeom prst="rect">
              <a:avLst/>
            </a:prstGeom>
          </p:spPr>
        </p:pic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4BD4C700-D374-47B5-9158-807452EB2A71}"/>
                </a:ext>
              </a:extLst>
            </p:cNvPr>
            <p:cNvSpPr txBox="1"/>
            <p:nvPr/>
          </p:nvSpPr>
          <p:spPr>
            <a:xfrm>
              <a:off x="5464794" y="3003663"/>
              <a:ext cx="12961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solidFill>
                    <a:schemeClr val="bg1">
                      <a:lumMod val="95000"/>
                    </a:schemeClr>
                  </a:solidFill>
                </a:rPr>
                <a:t>Photo: E. Skarbøvik, NIBIO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B914F9-9BE8-4040-B770-1655F280BE4C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021AF3-6E07-470A-BDCC-DF02B25260F9}"/>
              </a:ext>
            </a:extLst>
          </p:cNvPr>
          <p:cNvGrpSpPr/>
          <p:nvPr/>
        </p:nvGrpSpPr>
        <p:grpSpPr>
          <a:xfrm>
            <a:off x="97062" y="2336581"/>
            <a:ext cx="3239821" cy="1829253"/>
            <a:chOff x="389661" y="2144237"/>
            <a:chExt cx="3239821" cy="1829253"/>
          </a:xfrm>
        </p:grpSpPr>
        <p:pic>
          <p:nvPicPr>
            <p:cNvPr id="10" name="Picture 4" descr="K:\Faggr_VANNKVALITET\Prosjekter\ClimRunoff\Event_stories\Hobøl 16 januari 2008\1_4539542!img453950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61" y="2144237"/>
              <a:ext cx="3239821" cy="18292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kstSylinder 11">
              <a:extLst>
                <a:ext uri="{FF2B5EF4-FFF2-40B4-BE49-F238E27FC236}">
                  <a16:creationId xmlns:a16="http://schemas.microsoft.com/office/drawing/2014/main" id="{C64F83B4-9F55-4CBD-A6EB-72BD7CF8BC74}"/>
                </a:ext>
              </a:extLst>
            </p:cNvPr>
            <p:cNvSpPr txBox="1"/>
            <p:nvPr/>
          </p:nvSpPr>
          <p:spPr>
            <a:xfrm>
              <a:off x="389661" y="3734132"/>
              <a:ext cx="12961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solidFill>
                    <a:schemeClr val="bg1">
                      <a:lumMod val="95000"/>
                    </a:schemeClr>
                  </a:solidFill>
                </a:rPr>
                <a:t>Photo: NIBIO</a:t>
              </a:r>
            </a:p>
          </p:txBody>
        </p:sp>
      </p:grpSp>
      <p:pic>
        <p:nvPicPr>
          <p:cNvPr id="14" name="Bilde 13">
            <a:extLst>
              <a:ext uri="{FF2B5EF4-FFF2-40B4-BE49-F238E27FC236}">
                <a16:creationId xmlns:a16="http://schemas.microsoft.com/office/drawing/2014/main" id="{C8AABF0E-626B-4B84-8F46-9516EAD97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41" y="2317009"/>
            <a:ext cx="4641497" cy="26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14328B0-CDC6-4F66-B8B1-84916B17154E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4" name="Picture 4" descr="Scandinavia_ph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62044" y="750095"/>
            <a:ext cx="1417254" cy="1596628"/>
          </a:xfrm>
          <a:noFill/>
        </p:spPr>
      </p:pic>
      <p:sp>
        <p:nvSpPr>
          <p:cNvPr id="6" name="Rektangel 5"/>
          <p:cNvSpPr/>
          <p:nvPr/>
        </p:nvSpPr>
        <p:spPr>
          <a:xfrm>
            <a:off x="980728" y="4834628"/>
            <a:ext cx="577215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GB" sz="1200" i="1" dirty="0">
                <a:solidFill>
                  <a:srgbClr val="0070C0"/>
                </a:solidFill>
                <a:latin typeface="Times" pitchFamily="18" charset="0"/>
                <a:cs typeface="Times" pitchFamily="18" charset="0"/>
              </a:rPr>
              <a:t>JOVA started at the initiative of MOE, MOA and EPA-Norway in beginning of 90’s</a:t>
            </a:r>
          </a:p>
        </p:txBody>
      </p:sp>
      <p:pic>
        <p:nvPicPr>
          <p:cNvPr id="7" name="Picture 6" descr="felt_næringssto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42950"/>
            <a:ext cx="2914649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tt pil 12"/>
          <p:cNvCxnSpPr>
            <a:cxnSpLocks noChangeShapeType="1"/>
          </p:cNvCxnSpPr>
          <p:nvPr/>
        </p:nvCxnSpPr>
        <p:spPr bwMode="auto">
          <a:xfrm rot="10800000" flipV="1">
            <a:off x="2250282" y="1714501"/>
            <a:ext cx="1821656" cy="53578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04664" y="92870"/>
            <a:ext cx="5943600" cy="514350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197960"/>
                </a:solidFill>
              </a:rPr>
              <a:t>Environmental</a:t>
            </a:r>
            <a:r>
              <a:rPr lang="en-GB" sz="1800" b="1" dirty="0">
                <a:solidFill>
                  <a:srgbClr val="197960"/>
                </a:solidFill>
              </a:rPr>
              <a:t> monitoring program in Norway (JOVA</a:t>
            </a:r>
            <a:r>
              <a:rPr lang="hu-HU" sz="1800" b="1" dirty="0">
                <a:solidFill>
                  <a:srgbClr val="197960"/>
                </a:solidFill>
              </a:rPr>
              <a:t>)</a:t>
            </a:r>
            <a:endParaRPr lang="nb-NO" sz="1800" b="1" dirty="0">
              <a:solidFill>
                <a:srgbClr val="19796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99634" y="2468168"/>
            <a:ext cx="3953594" cy="81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41685" indent="-480060" algn="just" defTabSz="571500">
              <a:spcBef>
                <a:spcPct val="20000"/>
              </a:spcBef>
              <a:buClr>
                <a:schemeClr val="bg2"/>
              </a:buClr>
              <a:defRPr/>
            </a:pPr>
            <a:r>
              <a:rPr lang="en-GB" sz="1200" b="1" kern="0" dirty="0">
                <a:solidFill>
                  <a:srgbClr val="C00000"/>
                </a:solidFill>
                <a:latin typeface="Times" pitchFamily="18" charset="0"/>
                <a:cs typeface="Times" pitchFamily="18" charset="0"/>
              </a:rPr>
              <a:t>JOVA</a:t>
            </a:r>
            <a:r>
              <a:rPr lang="hu-HU" sz="1200" b="1" kern="0" dirty="0">
                <a:solidFill>
                  <a:srgbClr val="0070C0"/>
                </a:solidFill>
                <a:latin typeface="Times" pitchFamily="18" charset="0"/>
                <a:cs typeface="Times" pitchFamily="18" charset="0"/>
              </a:rPr>
              <a:t>: </a:t>
            </a:r>
            <a:r>
              <a:rPr lang="hu-HU" sz="1200" kern="0" dirty="0">
                <a:solidFill>
                  <a:srgbClr val="0070C0"/>
                </a:solidFill>
                <a:cs typeface="Times" pitchFamily="18" charset="0"/>
              </a:rPr>
              <a:t>measurements </a:t>
            </a:r>
            <a:r>
              <a:rPr lang="en-GB" sz="1200" kern="0" dirty="0">
                <a:solidFill>
                  <a:srgbClr val="0070C0"/>
                </a:solidFill>
                <a:cs typeface="Times" pitchFamily="18" charset="0"/>
              </a:rPr>
              <a:t>runoff, nutrient and soil loss</a:t>
            </a:r>
            <a:br>
              <a:rPr lang="hu-HU" sz="1200" kern="0" dirty="0">
                <a:solidFill>
                  <a:srgbClr val="0070C0"/>
                </a:solidFill>
                <a:cs typeface="Times" pitchFamily="18" charset="0"/>
              </a:rPr>
            </a:br>
            <a:r>
              <a:rPr lang="hu-HU" sz="1200" kern="0" dirty="0">
                <a:solidFill>
                  <a:srgbClr val="0070C0"/>
                </a:solidFill>
                <a:cs typeface="Times" pitchFamily="18" charset="0"/>
              </a:rPr>
              <a:t>          </a:t>
            </a:r>
            <a:r>
              <a:rPr lang="en-GB" sz="1200" kern="0" dirty="0">
                <a:solidFill>
                  <a:srgbClr val="0070C0"/>
                </a:solidFill>
                <a:cs typeface="Times" pitchFamily="18" charset="0"/>
              </a:rPr>
              <a:t>from agricultural dominated catchments under</a:t>
            </a:r>
            <a:br>
              <a:rPr lang="hu-HU" sz="1200" kern="0" dirty="0">
                <a:solidFill>
                  <a:srgbClr val="0070C0"/>
                </a:solidFill>
                <a:cs typeface="Times" pitchFamily="18" charset="0"/>
              </a:rPr>
            </a:br>
            <a:r>
              <a:rPr lang="hu-HU" sz="1200" kern="0" dirty="0">
                <a:solidFill>
                  <a:srgbClr val="0070C0"/>
                </a:solidFill>
                <a:cs typeface="Times" pitchFamily="18" charset="0"/>
              </a:rPr>
              <a:t>          </a:t>
            </a:r>
            <a:r>
              <a:rPr lang="en-GB" sz="1200" kern="0" dirty="0">
                <a:solidFill>
                  <a:srgbClr val="0070C0"/>
                </a:solidFill>
                <a:cs typeface="Times" pitchFamily="18" charset="0"/>
              </a:rPr>
              <a:t>various cropping systems, climatic conditions,</a:t>
            </a:r>
            <a:br>
              <a:rPr lang="hu-HU" sz="1200" kern="0" dirty="0">
                <a:solidFill>
                  <a:srgbClr val="0070C0"/>
                </a:solidFill>
                <a:cs typeface="Times" pitchFamily="18" charset="0"/>
              </a:rPr>
            </a:br>
            <a:r>
              <a:rPr lang="hu-HU" sz="1200" kern="0" dirty="0">
                <a:solidFill>
                  <a:srgbClr val="0070C0"/>
                </a:solidFill>
                <a:cs typeface="Times" pitchFamily="18" charset="0"/>
              </a:rPr>
              <a:t>         </a:t>
            </a:r>
            <a:r>
              <a:rPr lang="en-GB" sz="1200" kern="0" dirty="0">
                <a:solidFill>
                  <a:srgbClr val="0070C0"/>
                </a:solidFill>
                <a:cs typeface="Times" pitchFamily="18" charset="0"/>
              </a:rPr>
              <a:t> soil</a:t>
            </a:r>
            <a:r>
              <a:rPr lang="hu-HU" sz="1200" kern="0" dirty="0">
                <a:solidFill>
                  <a:srgbClr val="0070C0"/>
                </a:solidFill>
                <a:cs typeface="Times" pitchFamily="18" charset="0"/>
              </a:rPr>
              <a:t> </a:t>
            </a:r>
            <a:r>
              <a:rPr lang="en-GB" sz="1200" kern="0" dirty="0">
                <a:solidFill>
                  <a:srgbClr val="0070C0"/>
                </a:solidFill>
                <a:cs typeface="Times" pitchFamily="18" charset="0"/>
              </a:rPr>
              <a:t>types</a:t>
            </a:r>
            <a:r>
              <a:rPr lang="hu-HU" sz="1200" kern="0" dirty="0">
                <a:solidFill>
                  <a:srgbClr val="0070C0"/>
                </a:solidFill>
                <a:cs typeface="Times" pitchFamily="18" charset="0"/>
              </a:rPr>
              <a:t> </a:t>
            </a:r>
            <a:r>
              <a:rPr lang="en-GB" sz="1200" kern="0" dirty="0">
                <a:solidFill>
                  <a:srgbClr val="0070C0"/>
                </a:solidFill>
                <a:cs typeface="Times" pitchFamily="18" charset="0"/>
              </a:rPr>
              <a:t>and hydro-geological conditions</a:t>
            </a:r>
          </a:p>
          <a:p>
            <a:pPr marL="141685" indent="-141685" defTabSz="571500"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endParaRPr lang="en-GB" sz="1200" b="1" kern="0" dirty="0">
              <a:solidFill>
                <a:srgbClr val="0070C0"/>
              </a:solidFill>
              <a:latin typeface="Times" pitchFamily="18" charset="0"/>
              <a:cs typeface="Times" pitchFamily="18" charset="0"/>
            </a:endParaRPr>
          </a:p>
          <a:p>
            <a:pPr marL="141685" indent="-141685" defTabSz="571500">
              <a:spcBef>
                <a:spcPct val="20000"/>
              </a:spcBef>
              <a:buClr>
                <a:schemeClr val="bg2"/>
              </a:buClr>
              <a:defRPr/>
            </a:pPr>
            <a:endParaRPr lang="nb-NO" sz="1200" kern="0" dirty="0">
              <a:solidFill>
                <a:srgbClr val="0070C0"/>
              </a:solidFill>
              <a:latin typeface="Times" pitchFamily="18" charset="0"/>
              <a:cs typeface="Times" pitchFamily="18" charset="0"/>
            </a:endParaRPr>
          </a:p>
          <a:p>
            <a:pPr marL="429816" lvl="1" indent="-145256" defTabSz="571500">
              <a:spcBef>
                <a:spcPct val="20000"/>
              </a:spcBef>
              <a:buFontTx/>
              <a:buChar char="–"/>
              <a:defRPr/>
            </a:pPr>
            <a:endParaRPr lang="nb-NO" sz="1200" kern="0" dirty="0">
              <a:solidFill>
                <a:srgbClr val="0070C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57900" y="3404347"/>
            <a:ext cx="2914650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71500">
              <a:spcBef>
                <a:spcPct val="50000"/>
              </a:spcBef>
            </a:pP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Discharge measurement 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 (hourly)</a:t>
            </a:r>
            <a:endParaRPr lang="en-GB" sz="1350" dirty="0">
              <a:solidFill>
                <a:srgbClr val="0070C0"/>
              </a:solidFill>
              <a:cs typeface="Times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41308" y="3671774"/>
            <a:ext cx="2400300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71500">
              <a:spcBef>
                <a:spcPct val="50000"/>
              </a:spcBef>
            </a:pP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Water sampling and analysis</a:t>
            </a:r>
            <a:br>
              <a:rPr lang="hu-HU" sz="1350" dirty="0">
                <a:solidFill>
                  <a:srgbClr val="0070C0"/>
                </a:solidFill>
                <a:cs typeface="Times" pitchFamily="18" charset="0"/>
              </a:rPr>
            </a:b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       </a:t>
            </a: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(</a:t>
            </a:r>
            <a:r>
              <a:rPr lang="hu-HU" sz="1350" dirty="0">
                <a:solidFill>
                  <a:srgbClr val="0070C0"/>
                </a:solidFill>
                <a:cs typeface="Times" pitchFamily="18" charset="0"/>
              </a:rPr>
              <a:t>SS</a:t>
            </a: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, N</a:t>
            </a:r>
            <a:r>
              <a:rPr lang="en-GB" sz="1350" baseline="-25000" dirty="0">
                <a:solidFill>
                  <a:srgbClr val="0070C0"/>
                </a:solidFill>
                <a:cs typeface="Times" pitchFamily="18" charset="0"/>
              </a:rPr>
              <a:t>tot</a:t>
            </a: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, P</a:t>
            </a:r>
            <a:r>
              <a:rPr lang="en-GB" sz="1350" baseline="-25000" dirty="0">
                <a:solidFill>
                  <a:srgbClr val="0070C0"/>
                </a:solidFill>
                <a:cs typeface="Times" pitchFamily="18" charset="0"/>
              </a:rPr>
              <a:t>tot</a:t>
            </a:r>
            <a:r>
              <a:rPr lang="en-GB" sz="1350" dirty="0">
                <a:solidFill>
                  <a:srgbClr val="0070C0"/>
                </a:solidFill>
                <a:cs typeface="Times" pitchFamily="18" charset="0"/>
              </a:rPr>
              <a:t>, others )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343167" y="4146949"/>
            <a:ext cx="3336131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71500">
              <a:spcBef>
                <a:spcPct val="50000"/>
              </a:spcBef>
            </a:pPr>
            <a:r>
              <a:rPr lang="hu-HU" sz="1350" b="1" dirty="0">
                <a:solidFill>
                  <a:srgbClr val="C00000"/>
                </a:solidFill>
                <a:cs typeface="Times" pitchFamily="18" charset="0"/>
              </a:rPr>
              <a:t>Composite sampling approx. </a:t>
            </a:r>
            <a:br>
              <a:rPr lang="hu-HU" sz="1350" b="1" dirty="0">
                <a:solidFill>
                  <a:srgbClr val="C00000"/>
                </a:solidFill>
                <a:cs typeface="Times" pitchFamily="18" charset="0"/>
              </a:rPr>
            </a:br>
            <a:r>
              <a:rPr lang="hu-HU" sz="1350" b="1" dirty="0">
                <a:solidFill>
                  <a:srgbClr val="C00000"/>
                </a:solidFill>
                <a:cs typeface="Times" pitchFamily="18" charset="0"/>
              </a:rPr>
              <a:t>every 14 days</a:t>
            </a:r>
            <a:endParaRPr lang="en-GB" sz="1350" b="1" dirty="0">
              <a:solidFill>
                <a:srgbClr val="C00000"/>
              </a:solidFill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EFE54-B179-44F4-B124-3EFDAD6F3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1169988"/>
            <a:ext cx="6316935" cy="3528012"/>
          </a:xfrm>
        </p:spPr>
        <p:txBody>
          <a:bodyPr/>
          <a:lstStyle/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/>
            </a:pPr>
            <a:r>
              <a:rPr lang="hu-HU" sz="2000" b="1" kern="0" dirty="0">
                <a:solidFill>
                  <a:srgbClr val="197960"/>
                </a:solidFill>
                <a:latin typeface="+mj-lt"/>
                <a:ea typeface="Geneva"/>
                <a:cs typeface="Times" pitchFamily="18" charset="0"/>
              </a:rPr>
              <a:t>Our main goals are: </a:t>
            </a:r>
          </a:p>
          <a:p>
            <a:pPr marL="609600" lvl="0" indent="-609600" defTabSz="9144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/>
            </a:pPr>
            <a:endParaRPr lang="en-US" sz="1800" b="1" kern="0" dirty="0">
              <a:solidFill>
                <a:srgbClr val="0070C0"/>
              </a:solidFill>
              <a:latin typeface="+mj-lt"/>
              <a:ea typeface="Geneva"/>
              <a:cs typeface="Times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To quantify the sources of </a:t>
            </a:r>
            <a:r>
              <a:rPr lang="hu-HU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soil particle and phosphorus losses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Ø"/>
              <a:defRPr/>
            </a:pPr>
            <a:endParaRPr lang="hu-HU" sz="1800" kern="0" dirty="0">
              <a:solidFill>
                <a:srgbClr val="0070C0"/>
              </a:solidFill>
              <a:latin typeface="+mj-lt"/>
              <a:ea typeface="Geneva"/>
              <a:cs typeface="Times" pitchFamily="18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 Identify possible</a:t>
            </a:r>
            <a:r>
              <a:rPr lang="hu-HU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 cost-effective</a:t>
            </a:r>
            <a:r>
              <a:rPr lang="en-US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 measures to reduce loadings of </a:t>
            </a:r>
            <a:br>
              <a:rPr lang="hu-HU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</a:br>
            <a:r>
              <a:rPr lang="hu-HU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 soil particles and nutrients </a:t>
            </a:r>
            <a:r>
              <a:rPr lang="en-US" sz="1800" kern="0" dirty="0">
                <a:solidFill>
                  <a:srgbClr val="0070C0"/>
                </a:solidFill>
                <a:latin typeface="+mj-lt"/>
                <a:ea typeface="Geneva"/>
                <a:cs typeface="Times" pitchFamily="18" charset="0"/>
              </a:rPr>
              <a:t>under changing conditions</a:t>
            </a:r>
            <a:endParaRPr lang="en-US" sz="1800" b="1" i="1" kern="0" dirty="0">
              <a:solidFill>
                <a:srgbClr val="0070C0"/>
              </a:solidFill>
              <a:latin typeface="+mj-lt"/>
              <a:ea typeface="Geneva"/>
              <a:cs typeface="Times" pitchFamily="18" charset="0"/>
            </a:endParaRPr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6C1B-031E-402B-B2A4-4A07F460B3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0E128A-EC36-C04A-AA9C-EF43C5B63F58}" type="datetime1">
              <a:rPr lang="nb-NO" noProof="0" smtClean="0"/>
              <a:t>06.11.2019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4A6FD-B7EF-4579-A643-2A922A738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5B1B6-74A1-4E55-893E-8DA2EF88B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19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E4B2C5D-7BE5-4BC1-AD8D-18A0E3FA3DAB}"/>
              </a:ext>
            </a:extLst>
          </p:cNvPr>
          <p:cNvSpPr txBox="1"/>
          <p:nvPr/>
        </p:nvSpPr>
        <p:spPr>
          <a:xfrm>
            <a:off x="5850293" y="4771661"/>
            <a:ext cx="5544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grpSp>
        <p:nvGrpSpPr>
          <p:cNvPr id="4" name="Gruppe 20"/>
          <p:cNvGrpSpPr>
            <a:grpSpLocks/>
          </p:cNvGrpSpPr>
          <p:nvPr/>
        </p:nvGrpSpPr>
        <p:grpSpPr bwMode="auto">
          <a:xfrm>
            <a:off x="3482578" y="2357436"/>
            <a:ext cx="3375422" cy="2786064"/>
            <a:chOff x="285720" y="1857364"/>
            <a:chExt cx="5143499" cy="4171949"/>
          </a:xfrm>
        </p:grpSpPr>
        <p:grpSp>
          <p:nvGrpSpPr>
            <p:cNvPr id="5" name="Gruppe 17"/>
            <p:cNvGrpSpPr>
              <a:grpSpLocks/>
            </p:cNvGrpSpPr>
            <p:nvPr/>
          </p:nvGrpSpPr>
          <p:grpSpPr bwMode="auto">
            <a:xfrm>
              <a:off x="285720" y="1857364"/>
              <a:ext cx="5143499" cy="4171949"/>
              <a:chOff x="285720" y="1714488"/>
              <a:chExt cx="5143499" cy="4171949"/>
            </a:xfrm>
          </p:grpSpPr>
          <p:grpSp>
            <p:nvGrpSpPr>
              <p:cNvPr id="7" name="Gruppe 16"/>
              <p:cNvGrpSpPr>
                <a:grpSpLocks/>
              </p:cNvGrpSpPr>
              <p:nvPr/>
            </p:nvGrpSpPr>
            <p:grpSpPr bwMode="auto">
              <a:xfrm>
                <a:off x="285720" y="1714488"/>
                <a:ext cx="5143499" cy="4171949"/>
                <a:chOff x="214313" y="1428750"/>
                <a:chExt cx="5286375" cy="4314825"/>
              </a:xfrm>
            </p:grpSpPr>
            <p:grpSp>
              <p:nvGrpSpPr>
                <p:cNvPr id="9" name="Gruppe 13"/>
                <p:cNvGrpSpPr>
                  <a:grpSpLocks/>
                </p:cNvGrpSpPr>
                <p:nvPr/>
              </p:nvGrpSpPr>
              <p:grpSpPr bwMode="auto">
                <a:xfrm>
                  <a:off x="214313" y="1428750"/>
                  <a:ext cx="5286375" cy="4314825"/>
                  <a:chOff x="0" y="1643050"/>
                  <a:chExt cx="6231039" cy="4814894"/>
                </a:xfrm>
              </p:grpSpPr>
              <p:grpSp>
                <p:nvGrpSpPr>
                  <p:cNvPr id="13" name="Gruppe 11"/>
                  <p:cNvGrpSpPr>
                    <a:grpSpLocks/>
                  </p:cNvGrpSpPr>
                  <p:nvPr/>
                </p:nvGrpSpPr>
                <p:grpSpPr bwMode="auto">
                  <a:xfrm>
                    <a:off x="0" y="1643050"/>
                    <a:ext cx="6231039" cy="4814894"/>
                    <a:chOff x="214282" y="1643050"/>
                    <a:chExt cx="6231039" cy="4814894"/>
                  </a:xfrm>
                </p:grpSpPr>
                <p:pic>
                  <p:nvPicPr>
                    <p:cNvPr id="15" name="Picture 2" descr="H:\publisering 2009\bioforsk hoppsasa heisasa\ekstremer i avrenning\Sku09_7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14282" y="1643050"/>
                      <a:ext cx="6231039" cy="48148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6" name="TekstSylinder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14745" y="4143379"/>
                      <a:ext cx="1172851" cy="3590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GB" sz="750" b="1" dirty="0">
                          <a:solidFill>
                            <a:srgbClr val="0070C0"/>
                          </a:solidFill>
                        </a:rPr>
                        <a:t>Skuterud</a:t>
                      </a:r>
                    </a:p>
                  </p:txBody>
                </p:sp>
              </p:grpSp>
              <p:sp>
                <p:nvSpPr>
                  <p:cNvPr id="14" name="TekstSylinder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75171" y="2599643"/>
                    <a:ext cx="1965759" cy="3590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750" b="1" dirty="0">
                        <a:solidFill>
                          <a:srgbClr val="0070C0"/>
                        </a:solidFill>
                      </a:rPr>
                      <a:t>Østensjøvannet</a:t>
                    </a:r>
                  </a:p>
                </p:txBody>
              </p:sp>
            </p:grpSp>
            <p:grpSp>
              <p:nvGrpSpPr>
                <p:cNvPr id="10" name="Gruppe 15"/>
                <p:cNvGrpSpPr>
                  <a:grpSpLocks/>
                </p:cNvGrpSpPr>
                <p:nvPr/>
              </p:nvGrpSpPr>
              <p:grpSpPr bwMode="auto">
                <a:xfrm>
                  <a:off x="885604" y="2756397"/>
                  <a:ext cx="3152920" cy="905460"/>
                  <a:chOff x="885604" y="2756397"/>
                  <a:chExt cx="3152920" cy="905460"/>
                </a:xfrm>
              </p:grpSpPr>
              <p:sp>
                <p:nvSpPr>
                  <p:cNvPr id="11" name="TekstSylinder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5604" y="3340113"/>
                    <a:ext cx="954086" cy="3217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GB" sz="750" b="1" dirty="0">
                        <a:solidFill>
                          <a:srgbClr val="0070C0"/>
                        </a:solidFill>
                      </a:rPr>
                      <a:t>Årungen</a:t>
                    </a:r>
                  </a:p>
                </p:txBody>
              </p:sp>
              <p:sp>
                <p:nvSpPr>
                  <p:cNvPr id="12" name="TekstSylinder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12097" y="2756397"/>
                    <a:ext cx="1726427" cy="3217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GB" sz="750" b="1" dirty="0">
                        <a:solidFill>
                          <a:srgbClr val="0070C0"/>
                        </a:solidFill>
                      </a:rPr>
                      <a:t>Monitoring station</a:t>
                    </a:r>
                  </a:p>
                </p:txBody>
              </p:sp>
            </p:grpSp>
          </p:grpSp>
          <p:cxnSp>
            <p:nvCxnSpPr>
              <p:cNvPr id="8" name="Rett pil 16"/>
              <p:cNvCxnSpPr>
                <a:cxnSpLocks noChangeShapeType="1"/>
              </p:cNvCxnSpPr>
              <p:nvPr/>
            </p:nvCxnSpPr>
            <p:spPr bwMode="auto">
              <a:xfrm>
                <a:off x="3306527" y="3238864"/>
                <a:ext cx="571504" cy="1783"/>
              </a:xfrm>
              <a:prstGeom prst="straightConnector1">
                <a:avLst/>
              </a:prstGeom>
              <a:noFill/>
              <a:ln w="25400" cap="rnd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cxnSp>
          <p:nvCxnSpPr>
            <p:cNvPr id="6" name="Rett pil 16"/>
            <p:cNvCxnSpPr>
              <a:cxnSpLocks noChangeShapeType="1"/>
            </p:cNvCxnSpPr>
            <p:nvPr/>
          </p:nvCxnSpPr>
          <p:spPr bwMode="auto">
            <a:xfrm rot="10800000">
              <a:off x="857224" y="3701072"/>
              <a:ext cx="714381" cy="1588"/>
            </a:xfrm>
            <a:prstGeom prst="straightConnector1">
              <a:avLst/>
            </a:prstGeom>
            <a:noFill/>
            <a:ln w="25400" cap="rnd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7" name="Tittel 1"/>
          <p:cNvSpPr txBox="1">
            <a:spLocks/>
          </p:cNvSpPr>
          <p:nvPr/>
        </p:nvSpPr>
        <p:spPr bwMode="auto">
          <a:xfrm>
            <a:off x="1446595" y="104051"/>
            <a:ext cx="4018388" cy="42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srgbClr val="197960"/>
                </a:solidFill>
                <a:latin typeface="Times" pitchFamily="18" charset="0"/>
                <a:ea typeface="+mj-ea"/>
                <a:cs typeface="Times" pitchFamily="18" charset="0"/>
              </a:rPr>
              <a:t>Skuterud catchment</a:t>
            </a:r>
          </a:p>
        </p:txBody>
      </p:sp>
      <p:pic>
        <p:nvPicPr>
          <p:cNvPr id="18" name="Picture 2" descr="K:\AVD30\Jovå\INFO\2006\JOVA web bilder\Hovedside\flybilde ko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1" y="628650"/>
            <a:ext cx="3143249" cy="208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-100448" y="2910954"/>
            <a:ext cx="3589736" cy="1500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67866" tIns="33338" rIns="67866" bIns="33338" numCol="1" anchor="t" anchorCtr="0" compatLnSpc="1">
            <a:prstTxWarp prst="textNoShape">
              <a:avLst/>
            </a:prstTxWarp>
          </a:bodyPr>
          <a:lstStyle/>
          <a:p>
            <a:pPr marL="603504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Data since 1993</a:t>
            </a:r>
          </a:p>
          <a:p>
            <a:pPr marL="600075" lvl="1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Detailed data available on farm management practices</a:t>
            </a:r>
          </a:p>
          <a:p>
            <a:pPr marL="600075" lvl="1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Runoff, nutrient and soil loss</a:t>
            </a:r>
          </a:p>
          <a:p>
            <a:pPr marL="600075" lvl="1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Climatological data IMT, LMT</a:t>
            </a:r>
          </a:p>
          <a:p>
            <a:pPr marL="600075" lvl="1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Soil data available (S&amp;L)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482578" y="511615"/>
            <a:ext cx="3375422" cy="154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67866" tIns="33338" rIns="67866" bIns="33338" numCol="1" anchor="t" anchorCtr="0" compatLnSpc="1">
            <a:prstTxWarp prst="textNoShape">
              <a:avLst/>
            </a:prstTxWarp>
          </a:bodyPr>
          <a:lstStyle/>
          <a:p>
            <a:pPr marL="257175" indent="-257175" defTabSz="571500" fontAlgn="base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r>
              <a:rPr lang="en-US" sz="1400" kern="0" dirty="0">
                <a:solidFill>
                  <a:srgbClr val="0070C0"/>
                </a:solidFill>
              </a:rPr>
              <a:t>Total area: 4,5 km</a:t>
            </a:r>
            <a:r>
              <a:rPr lang="en-US" sz="1400" kern="0" baseline="30000" dirty="0">
                <a:solidFill>
                  <a:srgbClr val="0070C0"/>
                </a:solidFill>
              </a:rPr>
              <a:t>2</a:t>
            </a:r>
            <a:endParaRPr lang="en-US" sz="1400" kern="0" dirty="0">
              <a:solidFill>
                <a:srgbClr val="0070C0"/>
              </a:solidFill>
            </a:endParaRPr>
          </a:p>
          <a:p>
            <a:pPr marL="257175" indent="-257175" defTabSz="571500" fontAlgn="base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r>
              <a:rPr lang="en-US" sz="1400" kern="0" dirty="0">
                <a:solidFill>
                  <a:srgbClr val="0070C0"/>
                </a:solidFill>
              </a:rPr>
              <a:t>Arable land: 2,7 km</a:t>
            </a:r>
            <a:r>
              <a:rPr lang="en-US" sz="1400" kern="0" baseline="30000" dirty="0">
                <a:solidFill>
                  <a:srgbClr val="0070C0"/>
                </a:solidFill>
              </a:rPr>
              <a:t>2</a:t>
            </a:r>
            <a:r>
              <a:rPr lang="en-US" sz="1400" kern="0" dirty="0">
                <a:solidFill>
                  <a:srgbClr val="0070C0"/>
                </a:solidFill>
              </a:rPr>
              <a:t> (60 % </a:t>
            </a:r>
            <a:r>
              <a:rPr lang="hu-HU" sz="1400" kern="0" dirty="0">
                <a:solidFill>
                  <a:srgbClr val="0070C0"/>
                </a:solidFill>
              </a:rPr>
              <a:t>of total </a:t>
            </a:r>
            <a:r>
              <a:rPr lang="en-US" sz="1400" kern="0" dirty="0">
                <a:solidFill>
                  <a:srgbClr val="0070C0"/>
                </a:solidFill>
              </a:rPr>
              <a:t>area)</a:t>
            </a:r>
          </a:p>
          <a:p>
            <a:pPr marL="257175" indent="-257175" defTabSz="571500" fontAlgn="base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r>
              <a:rPr lang="en-US" sz="1400" kern="0" dirty="0">
                <a:solidFill>
                  <a:srgbClr val="0070C0"/>
                </a:solidFill>
              </a:rPr>
              <a:t>Forest: 1.3 km</a:t>
            </a:r>
            <a:r>
              <a:rPr lang="en-US" sz="1400" kern="0" baseline="30000" dirty="0">
                <a:solidFill>
                  <a:srgbClr val="0070C0"/>
                </a:solidFill>
              </a:rPr>
              <a:t>2</a:t>
            </a:r>
            <a:r>
              <a:rPr lang="hu-HU" sz="1400" kern="0" baseline="30000" dirty="0">
                <a:solidFill>
                  <a:srgbClr val="0070C0"/>
                </a:solidFill>
              </a:rPr>
              <a:t> </a:t>
            </a:r>
            <a:r>
              <a:rPr lang="hu-HU" sz="1400" kern="0" dirty="0">
                <a:solidFill>
                  <a:srgbClr val="0070C0"/>
                </a:solidFill>
              </a:rPr>
              <a:t>(31% of the total area)</a:t>
            </a:r>
            <a:endParaRPr lang="en-US" sz="1400" kern="0" dirty="0">
              <a:solidFill>
                <a:srgbClr val="0070C0"/>
              </a:solidFill>
            </a:endParaRPr>
          </a:p>
          <a:p>
            <a:pPr marL="257175" indent="-257175" defTabSz="571500" fontAlgn="base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r>
              <a:rPr lang="en-US" sz="1400" kern="0" dirty="0">
                <a:solidFill>
                  <a:srgbClr val="0070C0"/>
                </a:solidFill>
              </a:rPr>
              <a:t>Grain crops dominating (80-90 %)</a:t>
            </a:r>
          </a:p>
          <a:p>
            <a:pPr marL="257175" indent="-257175" defTabSz="571500" fontAlgn="base">
              <a:spcBef>
                <a:spcPct val="20000"/>
              </a:spcBef>
              <a:spcAft>
                <a:spcPct val="0"/>
              </a:spcAft>
              <a:buClr>
                <a:srgbClr val="037C03"/>
              </a:buClr>
              <a:buSzPct val="55000"/>
              <a:buFont typeface="Wingdings" pitchFamily="2" charset="2"/>
              <a:buChar char="m"/>
              <a:defRPr/>
            </a:pPr>
            <a:r>
              <a:rPr lang="en-US" sz="1400" kern="0" dirty="0">
                <a:solidFill>
                  <a:srgbClr val="0070C0"/>
                </a:solidFill>
              </a:rPr>
              <a:t>Subsurface drainage system</a:t>
            </a:r>
          </a:p>
          <a:p>
            <a:pPr marL="600075" lvl="1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Spacing, L= 8 – 10 m</a:t>
            </a:r>
          </a:p>
          <a:p>
            <a:pPr marL="600075" lvl="1" indent="-257175" defTabSz="571500">
              <a:spcBef>
                <a:spcPct val="20000"/>
              </a:spcBef>
              <a:buClr>
                <a:srgbClr val="037C03"/>
              </a:buClr>
              <a:buSzPct val="55000"/>
              <a:buFont typeface="Wingdings" pitchFamily="2" charset="2"/>
              <a:buChar char="m"/>
            </a:pPr>
            <a:r>
              <a:rPr lang="en-US" sz="1400" kern="0" dirty="0">
                <a:solidFill>
                  <a:srgbClr val="0070C0"/>
                </a:solidFill>
              </a:rPr>
              <a:t>Depth, d = 0.80 – 1.00 m</a:t>
            </a:r>
          </a:p>
        </p:txBody>
      </p:sp>
    </p:spTree>
    <p:extLst>
      <p:ext uri="{BB962C8B-B14F-4D97-AF65-F5344CB8AC3E}">
        <p14:creationId xmlns:p14="http://schemas.microsoft.com/office/powerpoint/2010/main" val="19393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NIBIO">
  <a:themeElements>
    <a:clrScheme name="Custom 193">
      <a:dk1>
        <a:sysClr val="windowText" lastClr="000000"/>
      </a:dk1>
      <a:lt1>
        <a:sysClr val="window" lastClr="FFFFFF"/>
      </a:lt1>
      <a:dk2>
        <a:srgbClr val="09463C"/>
      </a:dk2>
      <a:lt2>
        <a:srgbClr val="B9DBB6"/>
      </a:lt2>
      <a:accent1>
        <a:srgbClr val="457C74"/>
      </a:accent1>
      <a:accent2>
        <a:srgbClr val="B7C007"/>
      </a:accent2>
      <a:accent3>
        <a:srgbClr val="69B672"/>
      </a:accent3>
      <a:accent4>
        <a:srgbClr val="FFCE09"/>
      </a:accent4>
      <a:accent5>
        <a:srgbClr val="E94E0F"/>
      </a:accent5>
      <a:accent6>
        <a:srgbClr val="128C2F"/>
      </a:accent6>
      <a:hlink>
        <a:srgbClr val="006D5E"/>
      </a:hlink>
      <a:folHlink>
        <a:srgbClr val="128C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BIO_16 9_ENG" id="{A783CDFF-4973-F44A-AB86-A2AB44F12352}" vid="{8222E275-9863-6949-A3B7-6FFCA96C8360}"/>
    </a:ext>
  </a:extLst>
</a:theme>
</file>

<file path=ppt/theme/theme2.xml><?xml version="1.0" encoding="utf-8"?>
<a:theme xmlns:a="http://schemas.openxmlformats.org/drawingml/2006/main" name="Office Theme">
  <a:themeElements>
    <a:clrScheme name="NIBIO">
      <a:dk1>
        <a:sysClr val="windowText" lastClr="000000"/>
      </a:dk1>
      <a:lt1>
        <a:sysClr val="window" lastClr="FFFFFF"/>
      </a:lt1>
      <a:dk2>
        <a:srgbClr val="09463C"/>
      </a:dk2>
      <a:lt2>
        <a:srgbClr val="B9DBB6"/>
      </a:lt2>
      <a:accent1>
        <a:srgbClr val="457C74"/>
      </a:accent1>
      <a:accent2>
        <a:srgbClr val="B7C007"/>
      </a:accent2>
      <a:accent3>
        <a:srgbClr val="69B672"/>
      </a:accent3>
      <a:accent4>
        <a:srgbClr val="FFCE09"/>
      </a:accent4>
      <a:accent5>
        <a:srgbClr val="E94E0F"/>
      </a:accent5>
      <a:accent6>
        <a:srgbClr val="128C2F"/>
      </a:accent6>
      <a:hlink>
        <a:srgbClr val="E1370F"/>
      </a:hlink>
      <a:folHlink>
        <a:srgbClr val="128C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NIBIO">
      <a:dk1>
        <a:sysClr val="windowText" lastClr="000000"/>
      </a:dk1>
      <a:lt1>
        <a:sysClr val="window" lastClr="FFFFFF"/>
      </a:lt1>
      <a:dk2>
        <a:srgbClr val="09463C"/>
      </a:dk2>
      <a:lt2>
        <a:srgbClr val="B9DBB6"/>
      </a:lt2>
      <a:accent1>
        <a:srgbClr val="457C74"/>
      </a:accent1>
      <a:accent2>
        <a:srgbClr val="B7C007"/>
      </a:accent2>
      <a:accent3>
        <a:srgbClr val="69B672"/>
      </a:accent3>
      <a:accent4>
        <a:srgbClr val="FFCE09"/>
      </a:accent4>
      <a:accent5>
        <a:srgbClr val="E94E0F"/>
      </a:accent5>
      <a:accent6>
        <a:srgbClr val="128C2F"/>
      </a:accent6>
      <a:hlink>
        <a:srgbClr val="E1370F"/>
      </a:hlink>
      <a:folHlink>
        <a:srgbClr val="128C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LikedBy xmlns="http://schemas.microsoft.com/sharepoint/v3">
      <UserInfo>
        <DisplayName/>
        <AccountId xsi:nil="true"/>
        <AccountType/>
      </UserInfo>
    </Lik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233B16E43D684391CFDECFBE5A37C5" ma:contentTypeVersion="2" ma:contentTypeDescription="Opprett et nytt dokument." ma:contentTypeScope="" ma:versionID="29eeae28f4502ab504833242129c2b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80b565cbe769558313b14981ee16dc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ikesCount" ma:index="8" nillable="true" ma:displayName="Antall koblinger" ma:internalName="LikesCount">
      <xsd:simpleType>
        <xsd:restriction base="dms:Unknown"/>
      </xsd:simpleType>
    </xsd:element>
    <xsd:element name="LikedBy" ma:index="9" nillable="true" ma:displayName="Likes av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08E9D7-6BA8-4EFD-A6E6-A0C41D0639DF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BD2161E-C013-4DCC-8405-1D5837AB21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EEEDBE-3598-4675-AE40-02CB22422C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</TotalTime>
  <Words>793</Words>
  <Application>Microsoft Office PowerPoint</Application>
  <PresentationFormat>Custom</PresentationFormat>
  <Paragraphs>185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Bold</vt:lpstr>
      <vt:lpstr>Calibri</vt:lpstr>
      <vt:lpstr>Garamond</vt:lpstr>
      <vt:lpstr>Geneva</vt:lpstr>
      <vt:lpstr>Georgia</vt:lpstr>
      <vt:lpstr>Lucida Grande</vt:lpstr>
      <vt:lpstr>Source Sans Pro</vt:lpstr>
      <vt:lpstr>Times</vt:lpstr>
      <vt:lpstr>Times New Roman</vt:lpstr>
      <vt:lpstr>Trebuchet MS</vt:lpstr>
      <vt:lpstr>Verdana</vt:lpstr>
      <vt:lpstr>Wingdings</vt:lpstr>
      <vt:lpstr>NIBIO</vt:lpstr>
      <vt:lpstr>MODELLING WATER QUALITY UNDER CHANGING CONDITIONS  IN A NORDIC CATCHMENT</vt:lpstr>
      <vt:lpstr>PowerPoint Presentation</vt:lpstr>
      <vt:lpstr>PowerPoint Presentation</vt:lpstr>
      <vt:lpstr>Challenges in implementing WFD in Norway</vt:lpstr>
      <vt:lpstr>PowerPoint Presentation</vt:lpstr>
      <vt:lpstr>PowerPoint Presentation</vt:lpstr>
      <vt:lpstr>Environmental monitoring program in Norway (JOVA)</vt:lpstr>
      <vt:lpstr>PowerPoint Presentation</vt:lpstr>
      <vt:lpstr>PowerPoint Presentation</vt:lpstr>
      <vt:lpstr>The INCA-P model</vt:lpstr>
      <vt:lpstr>PowerPoint Presentation</vt:lpstr>
      <vt:lpstr>Application of the INCA-P model in the  Skuterud catchment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Brita Bergsnov Hansen</dc:creator>
  <cp:lastModifiedBy>Csilla Farkas</cp:lastModifiedBy>
  <cp:revision>100</cp:revision>
  <dcterms:created xsi:type="dcterms:W3CDTF">2015-11-19T15:42:01Z</dcterms:created>
  <dcterms:modified xsi:type="dcterms:W3CDTF">2019-11-06T10:42:42Z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0x01010078233B16E43D684391CFDECFBE5A37C5</vt:lpwstr>
  </property>
</Properties>
</file>