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703" r:id="rId3"/>
    <p:sldId id="831" r:id="rId4"/>
    <p:sldId id="833" r:id="rId5"/>
    <p:sldId id="747" r:id="rId6"/>
    <p:sldId id="792" r:id="rId7"/>
    <p:sldId id="857" r:id="rId8"/>
    <p:sldId id="858" r:id="rId9"/>
    <p:sldId id="786" r:id="rId10"/>
    <p:sldId id="856" r:id="rId11"/>
    <p:sldId id="915" r:id="rId12"/>
    <p:sldId id="864" r:id="rId13"/>
    <p:sldId id="869" r:id="rId14"/>
    <p:sldId id="845" r:id="rId15"/>
    <p:sldId id="495" r:id="rId16"/>
    <p:sldId id="879" r:id="rId17"/>
    <p:sldId id="898" r:id="rId18"/>
    <p:sldId id="885" r:id="rId19"/>
    <p:sldId id="773" r:id="rId20"/>
    <p:sldId id="715" r:id="rId21"/>
    <p:sldId id="785" r:id="rId22"/>
  </p:sldIdLst>
  <p:sldSz cx="12192000" cy="6858000"/>
  <p:notesSz cx="6797675" cy="9926638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de-DE"/>
    </a:defPPr>
    <a:lvl1pPr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20237BF-FFBE-4D68-BB60-3D1B9581464D}">
          <p14:sldIdLst>
            <p14:sldId id="703"/>
            <p14:sldId id="831"/>
            <p14:sldId id="833"/>
            <p14:sldId id="747"/>
            <p14:sldId id="792"/>
            <p14:sldId id="857"/>
            <p14:sldId id="858"/>
            <p14:sldId id="786"/>
            <p14:sldId id="856"/>
            <p14:sldId id="915"/>
            <p14:sldId id="864"/>
            <p14:sldId id="869"/>
            <p14:sldId id="845"/>
            <p14:sldId id="495"/>
            <p14:sldId id="879"/>
            <p14:sldId id="898"/>
            <p14:sldId id="885"/>
            <p14:sldId id="773"/>
            <p14:sldId id="715"/>
            <p14:sldId id="7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y Hol" initials="K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392"/>
    <a:srgbClr val="FF781D"/>
    <a:srgbClr val="FF7C80"/>
    <a:srgbClr val="FF0066"/>
    <a:srgbClr val="FF3399"/>
    <a:srgbClr val="FF9D5B"/>
    <a:srgbClr val="99FFCC"/>
    <a:srgbClr val="FFC8A3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20" autoAdjust="0"/>
    <p:restoredTop sz="91294" autoAdjust="0"/>
  </p:normalViewPr>
  <p:slideViewPr>
    <p:cSldViewPr>
      <p:cViewPr varScale="1">
        <p:scale>
          <a:sx n="62" d="100"/>
          <a:sy n="62" d="100"/>
        </p:scale>
        <p:origin x="968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518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20" d="100"/>
        <a:sy n="120" d="100"/>
      </p:scale>
      <p:origin x="0" y="-5320"/>
    </p:cViewPr>
  </p:sorterViewPr>
  <p:notesViewPr>
    <p:cSldViewPr>
      <p:cViewPr varScale="1">
        <p:scale>
          <a:sx n="93" d="100"/>
          <a:sy n="93" d="100"/>
        </p:scale>
        <p:origin x="-378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7" y="0"/>
            <a:ext cx="2946188" cy="4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990"/>
            <a:ext cx="2946189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69374D03-ABE5-4870-87F0-7653B7A508D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009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5788"/>
            <a:ext cx="4983903" cy="446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90"/>
            <a:ext cx="2946189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DF1FE7DE-306B-40DA-8729-EE4B1E1D728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900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D0FAF8-64A5-4D34-8A12-BE0DDDFD92D1}" type="slidenum">
              <a:rPr lang="de-DE"/>
              <a:pPr/>
              <a:t>1</a:t>
            </a:fld>
            <a:endParaRPr lang="de-DE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908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E7DE-306B-40DA-8729-EE4B1E1D728A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433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42648-25DC-4743-9A74-6EEF172852E6}" type="slidenum">
              <a:rPr lang="de-DE"/>
              <a:pPr/>
              <a:t>16</a:t>
            </a:fld>
            <a:endParaRPr 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35537" cy="3702050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74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121">
              <a:defRPr/>
            </a:pPr>
            <a:r>
              <a:rPr lang="en-US" dirty="0"/>
              <a:t> 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E7DE-306B-40DA-8729-EE4B1E1D728A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433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2493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E7DE-306B-40DA-8729-EE4B1E1D728A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00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42648-25DC-4743-9A74-6EEF172852E6}" type="slidenum">
              <a:rPr lang="de-DE"/>
              <a:pPr/>
              <a:t>2</a:t>
            </a:fld>
            <a:endParaRPr 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47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Folienbildplatzhalter 1">
            <a:extLst>
              <a:ext uri="{FF2B5EF4-FFF2-40B4-BE49-F238E27FC236}">
                <a16:creationId xmlns:a16="http://schemas.microsoft.com/office/drawing/2014/main" id="{63A9693C-573F-4203-A806-F8A0888D0E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9443" name="Notizenplatzhalter 2">
            <a:extLst>
              <a:ext uri="{FF2B5EF4-FFF2-40B4-BE49-F238E27FC236}">
                <a16:creationId xmlns:a16="http://schemas.microsoft.com/office/drawing/2014/main" id="{EEF34C61-1D7F-490E-9C55-A6D5FAE04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9444" name="Foliennummernplatzhalter 3">
            <a:extLst>
              <a:ext uri="{FF2B5EF4-FFF2-40B4-BE49-F238E27FC236}">
                <a16:creationId xmlns:a16="http://schemas.microsoft.com/office/drawing/2014/main" id="{44E48A3E-1472-4EC7-BC32-4570D0ED4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9070BB-EEB7-4229-BF61-6AC4C4266CF7}" type="slidenum">
              <a:rPr lang="de-DE" altLang="en-US"/>
              <a:pPr/>
              <a:t>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68879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E7DE-306B-40DA-8729-EE4B1E1D728A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878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42648-25DC-4743-9A74-6EEF172852E6}" type="slidenum">
              <a:rPr lang="de-DE"/>
              <a:pPr/>
              <a:t>9</a:t>
            </a:fld>
            <a:endParaRPr 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7540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42648-25DC-4743-9A74-6EEF172852E6}" type="slidenum">
              <a:rPr lang="de-DE"/>
              <a:pPr/>
              <a:t>10</a:t>
            </a:fld>
            <a:endParaRPr 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80187" cy="3702050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8163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42648-25DC-4743-9A74-6EEF172852E6}" type="slidenum">
              <a:rPr lang="de-DE"/>
              <a:pPr/>
              <a:t>11</a:t>
            </a:fld>
            <a:endParaRPr lang="de-DE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80187" cy="3702050"/>
          </a:xfrm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740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FE7DE-306B-40DA-8729-EE4B1E1D728A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433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AT" altLang="de-DE"/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80E6E5-0437-4742-B120-94B58E8FE851}" type="slidenum">
              <a:rPr lang="de-AT" altLang="de-DE" smtClean="0"/>
              <a:pPr/>
              <a:t>14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408163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www.wau.boku.ac.at/wau.html" TargetMode="Externa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3" y="935039"/>
            <a:ext cx="11425767" cy="500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31373" y="1700808"/>
            <a:ext cx="11151031" cy="44253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1371" y="260648"/>
            <a:ext cx="7488768" cy="5304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1590517E-F98E-463B-ACE7-65A8079CE3A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5842000" y="6477000"/>
            <a:ext cx="637117" cy="28098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/>
          <a:lstStyle>
            <a:lvl1pPr algn="ctr">
              <a:defRPr>
                <a:solidFill>
                  <a:srgbClr val="3B687F"/>
                </a:solidFill>
              </a:defRPr>
            </a:lvl1pPr>
          </a:lstStyle>
          <a:p>
            <a:fld id="{CC424EA4-438B-41F9-90BA-1185784AE2CB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0299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F306D-6089-4FC0-BA71-B6E7FB8AB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4DDBB-9839-4DBB-B8B0-530209E38F32}" type="datetime1">
              <a:rPr lang="en-GB" smtClean="0"/>
              <a:t>06/11/2019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C0111-3B8D-459F-98DE-7ABFDB3F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4B54D-513D-47D0-B768-3D8C77C3631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57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2" y="935039"/>
            <a:ext cx="11425767" cy="5000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Topic </a:t>
            </a:r>
            <a:r>
              <a:rPr lang="de-DE" dirty="0" err="1"/>
              <a:t>of</a:t>
            </a:r>
            <a:r>
              <a:rPr lang="de-DE" dirty="0"/>
              <a:t> Slide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42001" y="6477001"/>
            <a:ext cx="63804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B687F"/>
                </a:solidFill>
              </a:defRPr>
            </a:lvl1pPr>
          </a:lstStyle>
          <a:p>
            <a:fld id="{894680D0-7A83-433A-9719-C4143F27F647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431371" y="1700808"/>
            <a:ext cx="11151031" cy="44253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Edit Text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260648"/>
            <a:ext cx="7488768" cy="5304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Topic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05735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980729"/>
            <a:ext cx="10959008" cy="45437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Topic </a:t>
            </a:r>
            <a:r>
              <a:rPr lang="de-DE" dirty="0" err="1"/>
              <a:t>of</a:t>
            </a:r>
            <a:r>
              <a:rPr lang="de-DE" dirty="0"/>
              <a:t> Slide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66734" y="1440182"/>
            <a:ext cx="6815668" cy="46859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Subtitle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42001" y="6477001"/>
            <a:ext cx="63804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B687F"/>
                </a:solidFill>
              </a:defRPr>
            </a:lvl1pPr>
          </a:lstStyle>
          <a:p>
            <a:fld id="{894680D0-7A83-433A-9719-C4143F27F6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289577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[Title]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 hasCustomPrompt="1"/>
          </p:nvPr>
        </p:nvSpPr>
        <p:spPr>
          <a:xfrm>
            <a:off x="2389717" y="1196753"/>
            <a:ext cx="7315200" cy="35308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Edit </a:t>
            </a:r>
            <a:r>
              <a:rPr lang="de-DE" dirty="0" err="1"/>
              <a:t>subtitle</a:t>
            </a:r>
            <a:r>
              <a:rPr lang="de-DE" dirty="0"/>
              <a:t>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>
          <a:xfrm>
            <a:off x="431802" y="223838"/>
            <a:ext cx="6913033" cy="47625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de-DE" dirty="0"/>
              <a:t>[Topic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]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42001" y="6477001"/>
            <a:ext cx="63804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B687F"/>
                </a:solidFill>
              </a:defRPr>
            </a:lvl1pPr>
          </a:lstStyle>
          <a:p>
            <a:fld id="{894680D0-7A83-433A-9719-C4143F27F6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93906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02" y="935039"/>
            <a:ext cx="11425767" cy="500062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[Title]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de-DE" dirty="0"/>
              <a:t>Edit </a:t>
            </a:r>
            <a:r>
              <a:rPr lang="de-DE" dirty="0" err="1"/>
              <a:t>Subtitle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>
          <a:xfrm>
            <a:off x="431802" y="223838"/>
            <a:ext cx="691303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[Topic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]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42001" y="6477001"/>
            <a:ext cx="63804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B687F"/>
                </a:solidFill>
              </a:defRPr>
            </a:lvl1pPr>
          </a:lstStyle>
          <a:p>
            <a:fld id="{894680D0-7A83-433A-9719-C4143F27F6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253106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9002187" y="935038"/>
            <a:ext cx="2855383" cy="5391150"/>
          </a:xfrm>
          <a:prstGeom prst="rect">
            <a:avLst/>
          </a:prstGeom>
        </p:spPr>
        <p:txBody>
          <a:bodyPr vert="eaVert"/>
          <a:lstStyle/>
          <a:p>
            <a:r>
              <a:rPr lang="de-DE" dirty="0"/>
              <a:t>[Title]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31800" y="935038"/>
            <a:ext cx="8367184" cy="5391150"/>
          </a:xfrm>
        </p:spPr>
        <p:txBody>
          <a:bodyPr vert="eaVert"/>
          <a:lstStyle/>
          <a:p>
            <a:pPr lvl="0"/>
            <a:r>
              <a:rPr lang="de-DE" dirty="0"/>
              <a:t>Edit </a:t>
            </a:r>
            <a:r>
              <a:rPr lang="de-DE" dirty="0" err="1"/>
              <a:t>Subtitle</a:t>
            </a:r>
            <a:endParaRPr lang="de-DE" dirty="0"/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  <a:p>
            <a:pPr lvl="3"/>
            <a:r>
              <a:rPr lang="de-DE" dirty="0"/>
              <a:t>Level 4</a:t>
            </a:r>
          </a:p>
          <a:p>
            <a:pPr lvl="4"/>
            <a:r>
              <a:rPr lang="de-DE" dirty="0"/>
              <a:t>Level 5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>
          <a:xfrm>
            <a:off x="431802" y="223838"/>
            <a:ext cx="691303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[Topic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]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42001" y="6477001"/>
            <a:ext cx="638043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3B687F"/>
                </a:solidFill>
              </a:defRPr>
            </a:lvl1pPr>
          </a:lstStyle>
          <a:p>
            <a:fld id="{894680D0-7A83-433A-9719-C4143F27F6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346641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407033E-E44D-4969-91DC-63BB4BA15DA7}" type="datetimeFigureOut">
              <a:rPr lang="sk-SK" smtClean="0"/>
              <a:pPr/>
              <a:t>6. 11. 2019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C9AE4-DA82-490E-AEE8-B7DDEC8A4505}" type="slidenum">
              <a:rPr lang="sk-SK" smtClean="0"/>
              <a:pPr/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074514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55D936B-C3BA-4B73-AB92-5317EBBDCB7A}" type="datetimeFigureOut">
              <a:rPr lang="sk-SK"/>
              <a:pPr>
                <a:defRPr/>
              </a:pPr>
              <a:t>6. 11. 2019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99B3C-FDF4-4A68-BB4A-6855E1C7A0D6}" type="slidenum">
              <a:rPr lang="sk-SK"/>
              <a:pPr>
                <a:defRPr/>
              </a:pPr>
              <a:t>‹Nr.›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7682229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0"/>
            <a:ext cx="12194117" cy="533400"/>
          </a:xfrm>
          <a:prstGeom prst="rect">
            <a:avLst/>
          </a:prstGeom>
          <a:solidFill>
            <a:srgbClr val="4075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40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42400" r="32094" b="42944"/>
          <a:stretch/>
        </p:blipFill>
        <p:spPr bwMode="auto">
          <a:xfrm>
            <a:off x="34927" y="2386"/>
            <a:ext cx="2912533" cy="53101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6"/>
          <p:cNvSpPr>
            <a:spLocks noChangeShapeType="1"/>
          </p:cNvSpPr>
          <p:nvPr userDrawn="1"/>
        </p:nvSpPr>
        <p:spPr bwMode="auto">
          <a:xfrm>
            <a:off x="-2117" y="566738"/>
            <a:ext cx="12194117" cy="0"/>
          </a:xfrm>
          <a:prstGeom prst="line">
            <a:avLst/>
          </a:prstGeom>
          <a:noFill/>
          <a:ln w="19050">
            <a:solidFill>
              <a:srgbClr val="4075B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 sz="2400"/>
          </a:p>
        </p:txBody>
      </p:sp>
      <p:pic>
        <p:nvPicPr>
          <p:cNvPr id="14" name="Picture 13" descr="IM_Fluss_final_ohne_Tex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9209" y="257175"/>
            <a:ext cx="127635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BOKU_IWHW_Logo"/>
          <p:cNvPicPr>
            <a:picLocks noChangeAspect="1" noChangeArrowheads="1"/>
          </p:cNvPicPr>
          <p:nvPr userDrawn="1"/>
        </p:nvPicPr>
        <p:blipFill>
          <a:blip r:embed="rId4" cstate="print"/>
          <a:srcRect l="54054" r="2252" b="34959"/>
          <a:stretch>
            <a:fillRect/>
          </a:stretch>
        </p:blipFill>
        <p:spPr bwMode="auto">
          <a:xfrm>
            <a:off x="11087735" y="90492"/>
            <a:ext cx="474133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H81 Department Wasser-Atmosphäre-Umwelt">
            <a:hlinkClick r:id="rId5"/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82521" y="165028"/>
            <a:ext cx="4191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E:\Helmut_ab_April_2013\UNESCO_Water_Chair\logo\final_chair_logo_unitwin_at_boku_en.jp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11726" r="26" b="43461"/>
          <a:stretch/>
        </p:blipFill>
        <p:spPr bwMode="auto">
          <a:xfrm>
            <a:off x="102664" y="49771"/>
            <a:ext cx="2742141" cy="43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1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wau.boku.ac.at/wau.html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2" y="1628776"/>
            <a:ext cx="11425767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Edit Text</a:t>
            </a:r>
          </a:p>
          <a:p>
            <a:pPr lvl="1"/>
            <a:r>
              <a:rPr lang="de-DE" dirty="0"/>
              <a:t>Level 2</a:t>
            </a:r>
          </a:p>
          <a:p>
            <a:pPr lvl="2"/>
            <a:r>
              <a:rPr lang="de-DE" dirty="0"/>
              <a:t>Level 3</a:t>
            </a:r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431802" y="836613"/>
            <a:ext cx="11425767" cy="0"/>
          </a:xfrm>
          <a:prstGeom prst="line">
            <a:avLst/>
          </a:prstGeom>
          <a:noFill/>
          <a:ln w="25400">
            <a:solidFill>
              <a:srgbClr val="ABD9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z="240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426AD15-6D4A-442A-9F36-63F184CD06B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431802" y="116632"/>
            <a:ext cx="9696647" cy="810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Topic of Presentation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0B709BB-F9B6-4675-B0A7-AB1920E6C774}"/>
              </a:ext>
            </a:extLst>
          </p:cNvPr>
          <p:cNvSpPr txBox="1"/>
          <p:nvPr userDrawn="1"/>
        </p:nvSpPr>
        <p:spPr>
          <a:xfrm>
            <a:off x="4463819" y="6593789"/>
            <a:ext cx="3169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/>
              <a:t>Helmut Habersack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88C9CF1D-4B69-4796-A818-3059B54181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50456"/>
            <a:ext cx="1888697" cy="822960"/>
          </a:xfrm>
          <a:prstGeom prst="rect">
            <a:avLst/>
          </a:prstGeom>
        </p:spPr>
      </p:pic>
      <p:pic>
        <p:nvPicPr>
          <p:cNvPr id="13" name="Picture 14" descr="H81 Department Wasser-Atmosphäre-Umwelt">
            <a:hlinkClick r:id="rId14"/>
            <a:extLst>
              <a:ext uri="{FF2B5EF4-FFF2-40B4-BE49-F238E27FC236}">
                <a16:creationId xmlns:a16="http://schemas.microsoft.com/office/drawing/2014/main" id="{943B61E8-4B37-4699-B379-348B2DBD32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73029" y="6499051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7A9264F-B023-46F0-BD20-8F2AB39F105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88" y="6491279"/>
            <a:ext cx="322716" cy="32209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011BAB5-8CB4-4CFE-BE34-615A2723464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247" y="116632"/>
            <a:ext cx="1724393" cy="68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7" r:id="rId4"/>
    <p:sldLayoutId id="2147483658" r:id="rId5"/>
    <p:sldLayoutId id="2147483659" r:id="rId6"/>
    <p:sldLayoutId id="2147483661" r:id="rId7"/>
    <p:sldLayoutId id="2147483662" r:id="rId8"/>
    <p:sldLayoutId id="2147483664" r:id="rId9"/>
    <p:sldLayoutId id="2147483667" r:id="rId10"/>
    <p:sldLayoutId id="2147483670" r:id="rId11"/>
  </p:sldLayoutIdLst>
  <p:transition>
    <p:zoom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baseline="0">
          <a:solidFill>
            <a:srgbClr val="3B687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3B687F"/>
          </a:solidFill>
          <a:latin typeface="Arial" charset="0"/>
          <a:ea typeface="ＭＳ Ｐゴシック" charset="-128"/>
        </a:defRPr>
      </a:lvl9pPr>
    </p:titleStyle>
    <p:bodyStyle>
      <a:lvl1pPr marL="193675" indent="-1936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873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2000" baseline="0">
          <a:solidFill>
            <a:schemeClr val="tx1"/>
          </a:solidFill>
          <a:latin typeface="+mn-lt"/>
          <a:ea typeface="+mn-ea"/>
        </a:defRPr>
      </a:lvl2pPr>
      <a:lvl3pPr marL="1238250" indent="-1889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baseline="0">
          <a:solidFill>
            <a:schemeClr val="tx1"/>
          </a:solidFill>
          <a:latin typeface="+mn-lt"/>
          <a:ea typeface="+mn-ea"/>
        </a:defRPr>
      </a:lvl3pPr>
      <a:lvl4pPr marL="1693863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296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016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2736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456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1763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FF4FB-5D9C-407C-8B82-8DC03533CD88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93485-4E59-4AD6-9150-362F4A62FBDE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2" descr="U:\Projekte\Danube\Communication_Material\Flyer\CIMG0120_4c_AB_k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3" y="-27384"/>
            <a:ext cx="12289365" cy="691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48835" y="4057265"/>
            <a:ext cx="9099551" cy="2667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Subtitle</a:t>
            </a:r>
          </a:p>
          <a:p>
            <a:pPr fontAlgn="auto"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Speakers</a:t>
            </a:r>
          </a:p>
        </p:txBody>
      </p:sp>
      <p:sp>
        <p:nvSpPr>
          <p:cNvPr id="9" name="Rectangle 12"/>
          <p:cNvSpPr txBox="1">
            <a:spLocks noChangeArrowheads="1"/>
          </p:cNvSpPr>
          <p:nvPr/>
        </p:nvSpPr>
        <p:spPr>
          <a:xfrm>
            <a:off x="1250952" y="2607048"/>
            <a:ext cx="9097433" cy="1470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Topic of Presentation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381" y="188640"/>
            <a:ext cx="4114811" cy="12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458459"/>
      </p:ext>
    </p:extLst>
  </p:cSld>
  <p:clrMap bg1="lt1" tx1="dk1" bg2="lt2" tx2="dk2" accent1="accent1" accent2="accent2" accent3="accent3" accent4="accent4" accent5="accent5" accent6="accent6" hlink="hlink" folHlink="folHlink"/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oramio.com/photo_explorer#user=2976001&amp;with_photo_id=95638717&amp;order=date_des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732" r="5349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524000" y="5085184"/>
            <a:ext cx="9238667" cy="1772816"/>
          </a:xfrm>
          <a:solidFill>
            <a:schemeClr val="bg1">
              <a:lumMod val="50000"/>
              <a:alpha val="54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Helmut Habersack, Marlene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Haimann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Philipp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Gmeiner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Sandor Baranya,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Katarína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Holubová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Florin 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Vartolomei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>
          <a:xfrm>
            <a:off x="1919536" y="1340769"/>
            <a:ext cx="8352928" cy="1470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44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i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DanubeSediment</a:t>
            </a:r>
            <a:endParaRPr lang="en-US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Danube Sediment Management – Restoration of the Sediment Balance in the Danube River</a:t>
            </a:r>
          </a:p>
          <a:p>
            <a:pPr algn="ctr"/>
            <a:endParaRPr lang="en-US" sz="1200" b="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	SEDIMENT ALTERATION – A SIGNIFICANT WATER MANAGEMENT ISSUE IN THE DANUBE RIVER BASIN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941" y="116633"/>
            <a:ext cx="3086108" cy="12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04772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7" y="1340768"/>
            <a:ext cx="3616314" cy="5145161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839342"/>
            <a:ext cx="8569325" cy="500062"/>
          </a:xfrm>
        </p:spPr>
        <p:txBody>
          <a:bodyPr>
            <a:normAutofit/>
          </a:bodyPr>
          <a:lstStyle/>
          <a:p>
            <a:r>
              <a:rPr lang="en-US" sz="2000" dirty="0"/>
              <a:t>Significant Water Management Issue (SWMI) report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716B84E-D425-4FAA-94F6-20C03643C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703" y="1628801"/>
            <a:ext cx="4104767" cy="469741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Vision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Symbol" panose="05050102010706020507" pitchFamily="18" charset="2"/>
              <a:buChar char="-"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>
              <a:buFont typeface="Symbol" panose="05050102010706020507" pitchFamily="18" charset="2"/>
              <a:buChar char="-"/>
            </a:pPr>
            <a:endParaRPr lang="en-US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6763386-26A1-4CA2-9D10-93862D46666F}"/>
              </a:ext>
            </a:extLst>
          </p:cNvPr>
          <p:cNvSpPr/>
          <p:nvPr/>
        </p:nvSpPr>
        <p:spPr>
          <a:xfrm>
            <a:off x="6240017" y="2132856"/>
            <a:ext cx="5400599" cy="43054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2200" dirty="0"/>
              <a:t>The ICPDR’s basin-wide vision is a </a:t>
            </a:r>
            <a:r>
              <a:rPr lang="en-US" sz="2200" b="1" dirty="0">
                <a:solidFill>
                  <a:srgbClr val="005392"/>
                </a:solidFill>
              </a:rPr>
              <a:t>balanced sediment regime </a:t>
            </a:r>
            <a:r>
              <a:rPr lang="en-US" sz="2200" dirty="0"/>
              <a:t>and an </a:t>
            </a:r>
            <a:r>
              <a:rPr lang="en-US" sz="2200" b="1" dirty="0">
                <a:solidFill>
                  <a:srgbClr val="005392"/>
                </a:solidFill>
              </a:rPr>
              <a:t>undisturbed sediment continuity</a:t>
            </a:r>
            <a:r>
              <a:rPr lang="en-US" sz="2200" b="1" dirty="0"/>
              <a:t>.</a:t>
            </a:r>
            <a:r>
              <a:rPr lang="en-US" sz="2200" dirty="0"/>
              <a:t> Type-specific </a:t>
            </a:r>
            <a:r>
              <a:rPr lang="en-US" sz="2200" b="1" dirty="0">
                <a:solidFill>
                  <a:srgbClr val="005392"/>
                </a:solidFill>
              </a:rPr>
              <a:t>natural bed forms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005392"/>
                </a:solidFill>
              </a:rPr>
              <a:t>bed material</a:t>
            </a:r>
            <a:r>
              <a:rPr lang="en-US" sz="2200" b="1" dirty="0"/>
              <a:t> </a:t>
            </a:r>
            <a:r>
              <a:rPr lang="en-US" sz="2200" dirty="0"/>
              <a:t>as well as a </a:t>
            </a:r>
            <a:r>
              <a:rPr lang="en-US" sz="2200" b="1" dirty="0">
                <a:solidFill>
                  <a:srgbClr val="005392"/>
                </a:solidFill>
              </a:rPr>
              <a:t>dynamic equilibrium</a:t>
            </a:r>
            <a:r>
              <a:rPr lang="en-US" sz="2200" b="1" dirty="0"/>
              <a:t> </a:t>
            </a:r>
            <a:r>
              <a:rPr lang="en-US" sz="2200" b="1" dirty="0">
                <a:solidFill>
                  <a:srgbClr val="005392"/>
                </a:solidFill>
              </a:rPr>
              <a:t>between sedimentation and erosion</a:t>
            </a:r>
            <a:r>
              <a:rPr lang="en-US" sz="2200" b="1" dirty="0"/>
              <a:t> </a:t>
            </a:r>
            <a:r>
              <a:rPr lang="en-US" sz="2200" dirty="0"/>
              <a:t>is provided. The balanced sediment regime enables the </a:t>
            </a:r>
            <a:r>
              <a:rPr lang="en-US" sz="2200" b="1" dirty="0">
                <a:solidFill>
                  <a:srgbClr val="005392"/>
                </a:solidFill>
              </a:rPr>
              <a:t>long term provision of appropriate habitats</a:t>
            </a:r>
            <a:r>
              <a:rPr lang="en-US" sz="2200" b="1" dirty="0"/>
              <a:t> </a:t>
            </a:r>
            <a:r>
              <a:rPr lang="en-US" sz="2200" dirty="0"/>
              <a:t>for the type-specific aquatic communities and water dependent terrestrial ecosystems.</a:t>
            </a:r>
          </a:p>
        </p:txBody>
      </p:sp>
      <p:sp>
        <p:nvSpPr>
          <p:cNvPr id="9" name="Titel 5">
            <a:extLst>
              <a:ext uri="{FF2B5EF4-FFF2-40B4-BE49-F238E27FC236}">
                <a16:creationId xmlns:a16="http://schemas.microsoft.com/office/drawing/2014/main" id="{3B824708-4889-4D25-A1DA-36B9113E69F1}"/>
              </a:ext>
            </a:extLst>
          </p:cNvPr>
          <p:cNvSpPr txBox="1">
            <a:spLocks/>
          </p:cNvSpPr>
          <p:nvPr/>
        </p:nvSpPr>
        <p:spPr>
          <a:xfrm>
            <a:off x="335360" y="238894"/>
            <a:ext cx="6768429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rgbClr val="3B687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Significant</a:t>
            </a:r>
            <a:r>
              <a:rPr lang="de-DE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 </a:t>
            </a: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Water</a:t>
            </a:r>
            <a:r>
              <a:rPr lang="de-DE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 Management </a:t>
            </a: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Issue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16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23" y="4653136"/>
            <a:ext cx="2479092" cy="181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2790517-57CB-4EE2-AD2D-87FCFA75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500722"/>
            <a:ext cx="8712968" cy="992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cs typeface="Calibri" panose="020F0502020204030204" pitchFamily="34" charset="0"/>
              </a:rPr>
              <a:t>Location of selected measures </a:t>
            </a:r>
            <a:br>
              <a:rPr lang="en-US" sz="1800" dirty="0">
                <a:cs typeface="Calibri" panose="020F0502020204030204" pitchFamily="34" charset="0"/>
              </a:rPr>
            </a:br>
            <a:r>
              <a:rPr lang="en-US" sz="1800" dirty="0">
                <a:cs typeface="Calibri" panose="020F0502020204030204" pitchFamily="34" charset="0"/>
              </a:rPr>
              <a:t>within the basin</a:t>
            </a:r>
            <a:endParaRPr lang="de-AT" sz="1800" dirty="0"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28" y="1844824"/>
            <a:ext cx="5400000" cy="474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428656" y="1903829"/>
            <a:ext cx="3491880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>
                <a:latin typeface="Calibri" panose="020F0502020204030204" pitchFamily="34" charset="0"/>
              </a:rPr>
              <a:t>Catchment scale</a:t>
            </a:r>
          </a:p>
          <a:p>
            <a:pPr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land use - optimized cultivation</a:t>
            </a:r>
          </a:p>
          <a:p>
            <a:pPr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land use - afforestation</a:t>
            </a:r>
          </a:p>
          <a:p>
            <a:pPr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improved sediment continuum </a:t>
            </a:r>
          </a:p>
          <a:p>
            <a:pPr algn="l">
              <a:tabLst>
                <a:tab pos="361950" algn="l"/>
              </a:tabLst>
            </a:pPr>
            <a:r>
              <a:rPr lang="de-AT" sz="1100" dirty="0"/>
              <a:t>	</a:t>
            </a:r>
          </a:p>
          <a:p>
            <a:pPr algn="l"/>
            <a:endParaRPr lang="de-AT" sz="11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500665" y="2074371"/>
            <a:ext cx="223683" cy="246221"/>
            <a:chOff x="9620678" y="3135444"/>
            <a:chExt cx="223683" cy="246221"/>
          </a:xfrm>
        </p:grpSpPr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046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9620678" y="313544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7505755" y="2262402"/>
            <a:ext cx="218343" cy="246221"/>
            <a:chOff x="9639534" y="3135444"/>
            <a:chExt cx="218343" cy="246221"/>
          </a:xfrm>
        </p:grpSpPr>
        <p:sp>
          <p:nvSpPr>
            <p:cNvPr id="14" name="Ellipse 13"/>
            <p:cNvSpPr>
              <a:spLocks noChangeAspect="1"/>
            </p:cNvSpPr>
            <p:nvPr/>
          </p:nvSpPr>
          <p:spPr>
            <a:xfrm>
              <a:off x="9677877" y="3172664"/>
              <a:ext cx="180000" cy="180000"/>
            </a:xfrm>
            <a:prstGeom prst="ellipse">
              <a:avLst/>
            </a:prstGeom>
            <a:solidFill>
              <a:srgbClr val="046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15" name="Textfeld 14"/>
            <p:cNvSpPr txBox="1">
              <a:spLocks noChangeAspect="1"/>
            </p:cNvSpPr>
            <p:nvPr/>
          </p:nvSpPr>
          <p:spPr>
            <a:xfrm>
              <a:off x="9639534" y="313544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7511247" y="2443742"/>
            <a:ext cx="212133" cy="246221"/>
            <a:chOff x="9580427" y="3126113"/>
            <a:chExt cx="212133" cy="246221"/>
          </a:xfrm>
        </p:grpSpPr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9612560" y="3163333"/>
              <a:ext cx="180000" cy="180000"/>
            </a:xfrm>
            <a:prstGeom prst="ellipse">
              <a:avLst/>
            </a:prstGeom>
            <a:solidFill>
              <a:srgbClr val="046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9580427" y="3126113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709795" y="3212976"/>
            <a:ext cx="214352" cy="246221"/>
            <a:chOff x="9630009" y="3135444"/>
            <a:chExt cx="214352" cy="246221"/>
          </a:xfrm>
        </p:grpSpPr>
        <p:sp>
          <p:nvSpPr>
            <p:cNvPr id="20" name="Ellipse 19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046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9630009" y="313544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7549493" y="3942387"/>
            <a:ext cx="218343" cy="246221"/>
            <a:chOff x="9639534" y="3135444"/>
            <a:chExt cx="218343" cy="246221"/>
          </a:xfrm>
        </p:grpSpPr>
        <p:sp>
          <p:nvSpPr>
            <p:cNvPr id="24" name="Ellipse 23"/>
            <p:cNvSpPr>
              <a:spLocks noChangeAspect="1"/>
            </p:cNvSpPr>
            <p:nvPr/>
          </p:nvSpPr>
          <p:spPr>
            <a:xfrm>
              <a:off x="9677877" y="3172664"/>
              <a:ext cx="180000" cy="180000"/>
            </a:xfrm>
            <a:prstGeom prst="ellipse">
              <a:avLst/>
            </a:prstGeom>
            <a:solidFill>
              <a:srgbClr val="046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25" name="Textfeld 24"/>
            <p:cNvSpPr txBox="1">
              <a:spLocks noChangeAspect="1"/>
            </p:cNvSpPr>
            <p:nvPr/>
          </p:nvSpPr>
          <p:spPr>
            <a:xfrm>
              <a:off x="9639534" y="313544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479310" y="1932598"/>
            <a:ext cx="212133" cy="246221"/>
            <a:chOff x="9580427" y="3126113"/>
            <a:chExt cx="212133" cy="246221"/>
          </a:xfrm>
        </p:grpSpPr>
        <p:sp>
          <p:nvSpPr>
            <p:cNvPr id="27" name="Ellipse 26"/>
            <p:cNvSpPr>
              <a:spLocks noChangeAspect="1"/>
            </p:cNvSpPr>
            <p:nvPr/>
          </p:nvSpPr>
          <p:spPr>
            <a:xfrm>
              <a:off x="9612560" y="3163333"/>
              <a:ext cx="180000" cy="180000"/>
            </a:xfrm>
            <a:prstGeom prst="ellipse">
              <a:avLst/>
            </a:prstGeom>
            <a:solidFill>
              <a:srgbClr val="0461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9580427" y="3126113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8419934" y="3162586"/>
            <a:ext cx="2339752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>
                <a:latin typeface="Calibri" panose="020F0502020204030204" pitchFamily="34" charset="0"/>
              </a:rPr>
              <a:t>Reach / sectional scale</a:t>
            </a:r>
          </a:p>
          <a:p>
            <a:pPr marL="266700"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reservoir – flushing, bypass, turbidity current</a:t>
            </a:r>
          </a:p>
          <a:p>
            <a:pPr marL="266700"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free flowing section – widening, side channel reconnection</a:t>
            </a:r>
          </a:p>
          <a:p>
            <a:pPr algn="l">
              <a:tabLst>
                <a:tab pos="361950" algn="l"/>
              </a:tabLst>
            </a:pPr>
            <a:r>
              <a:rPr lang="de-AT" sz="1100" dirty="0"/>
              <a:t>	</a:t>
            </a:r>
          </a:p>
          <a:p>
            <a:pPr algn="l"/>
            <a:endParaRPr lang="de-AT" sz="1100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8486426" y="3334416"/>
            <a:ext cx="217103" cy="246221"/>
            <a:chOff x="9610470" y="3133239"/>
            <a:chExt cx="217103" cy="246221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9647573" y="3172664"/>
              <a:ext cx="180000" cy="180000"/>
            </a:xfrm>
            <a:prstGeom prst="ellipse">
              <a:avLst/>
            </a:prstGeom>
            <a:solidFill>
              <a:srgbClr val="38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9610470" y="3133239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8487504" y="3662584"/>
            <a:ext cx="217572" cy="246221"/>
            <a:chOff x="9626789" y="3143114"/>
            <a:chExt cx="217572" cy="246221"/>
          </a:xfrm>
        </p:grpSpPr>
        <p:sp>
          <p:nvSpPr>
            <p:cNvPr id="34" name="Ellipse 33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38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9626789" y="314311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6901868" y="4086597"/>
            <a:ext cx="214811" cy="246221"/>
            <a:chOff x="9629550" y="3143114"/>
            <a:chExt cx="214811" cy="246221"/>
          </a:xfrm>
        </p:grpSpPr>
        <p:sp>
          <p:nvSpPr>
            <p:cNvPr id="37" name="Ellipse 36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38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9629550" y="314311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6209537" y="2620387"/>
            <a:ext cx="215953" cy="246221"/>
            <a:chOff x="9628408" y="3143114"/>
            <a:chExt cx="215953" cy="246221"/>
          </a:xfrm>
        </p:grpSpPr>
        <p:sp>
          <p:nvSpPr>
            <p:cNvPr id="40" name="Ellipse 39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38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9628408" y="314311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4720229" y="3431996"/>
            <a:ext cx="212143" cy="246221"/>
            <a:chOff x="9632218" y="3143114"/>
            <a:chExt cx="212143" cy="246221"/>
          </a:xfrm>
        </p:grpSpPr>
        <p:sp>
          <p:nvSpPr>
            <p:cNvPr id="43" name="Ellipse 42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387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9632218" y="3143114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45" name="Textfeld 44"/>
          <p:cNvSpPr txBox="1"/>
          <p:nvPr/>
        </p:nvSpPr>
        <p:spPr>
          <a:xfrm>
            <a:off x="2351585" y="3573017"/>
            <a:ext cx="2520925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 dirty="0">
                <a:latin typeface="Calibri" panose="020F0502020204030204" pitchFamily="34" charset="0"/>
              </a:rPr>
              <a:t>Local / point scale</a:t>
            </a:r>
          </a:p>
          <a:p>
            <a:pPr marL="266700"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at the dam – weir height, sediment turbine, elevation of outlet and intake structures </a:t>
            </a:r>
          </a:p>
          <a:p>
            <a:pPr algn="l">
              <a:spcAft>
                <a:spcPts val="100"/>
              </a:spcAft>
              <a:tabLst>
                <a:tab pos="269875" algn="l"/>
              </a:tabLst>
            </a:pPr>
            <a:r>
              <a:rPr lang="en-GB" sz="1050" dirty="0">
                <a:latin typeface="Calibri" panose="020F0502020204030204" pitchFamily="34" charset="0"/>
              </a:rPr>
              <a:t>	free flowing section – feeding</a:t>
            </a:r>
          </a:p>
          <a:p>
            <a:pPr algn="l">
              <a:tabLst>
                <a:tab pos="361950" algn="l"/>
              </a:tabLst>
            </a:pPr>
            <a:r>
              <a:rPr lang="de-AT" sz="1100" dirty="0"/>
              <a:t>	</a:t>
            </a:r>
          </a:p>
          <a:p>
            <a:pPr algn="l"/>
            <a:endParaRPr lang="de-AT" sz="1100" dirty="0"/>
          </a:p>
        </p:txBody>
      </p:sp>
      <p:grpSp>
        <p:nvGrpSpPr>
          <p:cNvPr id="46" name="Gruppieren 45"/>
          <p:cNvGrpSpPr/>
          <p:nvPr/>
        </p:nvGrpSpPr>
        <p:grpSpPr>
          <a:xfrm>
            <a:off x="2415972" y="3747875"/>
            <a:ext cx="214374" cy="246221"/>
            <a:chOff x="9629987" y="3137399"/>
            <a:chExt cx="214374" cy="246221"/>
          </a:xfrm>
        </p:grpSpPr>
        <p:sp>
          <p:nvSpPr>
            <p:cNvPr id="47" name="Ellipse 46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B146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9629987" y="3137399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2425560" y="4255008"/>
            <a:ext cx="204787" cy="246221"/>
            <a:chOff x="9639574" y="3152639"/>
            <a:chExt cx="204787" cy="246221"/>
          </a:xfrm>
        </p:grpSpPr>
        <p:sp>
          <p:nvSpPr>
            <p:cNvPr id="50" name="Ellipse 49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B146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9639574" y="3152639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4871865" y="5301209"/>
            <a:ext cx="216287" cy="246221"/>
            <a:chOff x="9628074" y="3152639"/>
            <a:chExt cx="216287" cy="246221"/>
          </a:xfrm>
        </p:grpSpPr>
        <p:sp>
          <p:nvSpPr>
            <p:cNvPr id="53" name="Ellipse 52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B146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9628074" y="3152639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78516" y="4198527"/>
            <a:ext cx="207257" cy="246221"/>
            <a:chOff x="9637104" y="3145019"/>
            <a:chExt cx="207257" cy="246221"/>
          </a:xfrm>
        </p:grpSpPr>
        <p:sp>
          <p:nvSpPr>
            <p:cNvPr id="56" name="Ellipse 55"/>
            <p:cNvSpPr>
              <a:spLocks noChangeAspect="1"/>
            </p:cNvSpPr>
            <p:nvPr/>
          </p:nvSpPr>
          <p:spPr>
            <a:xfrm>
              <a:off x="9664361" y="3172664"/>
              <a:ext cx="180000" cy="180000"/>
            </a:xfrm>
            <a:prstGeom prst="ellipse">
              <a:avLst/>
            </a:prstGeom>
            <a:solidFill>
              <a:srgbClr val="B146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AT" sz="160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9637104" y="3145019"/>
              <a:ext cx="198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AT" sz="10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304" y="3345610"/>
            <a:ext cx="641965" cy="58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Nach unten gekrümmter Pfeil 91"/>
          <p:cNvSpPr>
            <a:spLocks noChangeAspect="1"/>
          </p:cNvSpPr>
          <p:nvPr/>
        </p:nvSpPr>
        <p:spPr>
          <a:xfrm rot="1850459">
            <a:off x="5807318" y="4457038"/>
            <a:ext cx="273007" cy="117746"/>
          </a:xfrm>
          <a:prstGeom prst="curvedDownArrow">
            <a:avLst/>
          </a:prstGeom>
          <a:solidFill>
            <a:srgbClr val="B14625"/>
          </a:solidFill>
          <a:ln>
            <a:solidFill>
              <a:srgbClr val="0868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93" name="Ellipse 92"/>
          <p:cNvSpPr>
            <a:spLocks noChangeAspect="1"/>
          </p:cNvSpPr>
          <p:nvPr/>
        </p:nvSpPr>
        <p:spPr>
          <a:xfrm>
            <a:off x="5035261" y="4067547"/>
            <a:ext cx="1260000" cy="1005573"/>
          </a:xfrm>
          <a:prstGeom prst="ellipse">
            <a:avLst/>
          </a:prstGeom>
          <a:noFill/>
          <a:ln w="25400">
            <a:solidFill>
              <a:srgbClr val="B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" name="Gruppieren 3"/>
          <p:cNvGrpSpPr/>
          <p:nvPr/>
        </p:nvGrpSpPr>
        <p:grpSpPr>
          <a:xfrm>
            <a:off x="5405498" y="3534315"/>
            <a:ext cx="1071322" cy="270000"/>
            <a:chOff x="3881498" y="3534315"/>
            <a:chExt cx="1071322" cy="270000"/>
          </a:xfrm>
        </p:grpSpPr>
        <p:sp>
          <p:nvSpPr>
            <p:cNvPr id="3" name="Parallelogramm 2"/>
            <p:cNvSpPr/>
            <p:nvPr/>
          </p:nvSpPr>
          <p:spPr bwMode="auto">
            <a:xfrm>
              <a:off x="3881498" y="3534315"/>
              <a:ext cx="618494" cy="270000"/>
            </a:xfrm>
            <a:prstGeom prst="parallelogram">
              <a:avLst/>
            </a:prstGeom>
            <a:solidFill>
              <a:srgbClr val="CC99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  <p:sp>
          <p:nvSpPr>
            <p:cNvPr id="59" name="Parallelogramm 58"/>
            <p:cNvSpPr/>
            <p:nvPr/>
          </p:nvSpPr>
          <p:spPr bwMode="auto">
            <a:xfrm>
              <a:off x="4430820" y="3534315"/>
              <a:ext cx="522000" cy="270000"/>
            </a:xfrm>
            <a:prstGeom prst="parallelogram">
              <a:avLst/>
            </a:prstGeom>
            <a:solidFill>
              <a:srgbClr val="9966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AT"/>
            </a:p>
          </p:txBody>
        </p:sp>
      </p:grpSp>
      <p:sp>
        <p:nvSpPr>
          <p:cNvPr id="62" name="Titel 5">
            <a:extLst>
              <a:ext uri="{FF2B5EF4-FFF2-40B4-BE49-F238E27FC236}">
                <a16:creationId xmlns:a16="http://schemas.microsoft.com/office/drawing/2014/main" id="{0CF8CE8D-52BA-4E33-8F84-FE30369FBFA7}"/>
              </a:ext>
            </a:extLst>
          </p:cNvPr>
          <p:cNvSpPr txBox="1">
            <a:spLocks/>
          </p:cNvSpPr>
          <p:nvPr/>
        </p:nvSpPr>
        <p:spPr>
          <a:xfrm>
            <a:off x="335360" y="238894"/>
            <a:ext cx="9721080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rgbClr val="3B687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fr-FR" sz="3000" b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Danube </a:t>
            </a:r>
            <a:r>
              <a:rPr lang="fr-FR" sz="3000" b="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Sediment</a:t>
            </a:r>
            <a:r>
              <a:rPr lang="fr-FR" sz="3000" b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 Management Guidance (DSMG)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18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191344" y="1052736"/>
            <a:ext cx="11593288" cy="4680520"/>
          </a:xfrm>
          <a:ln>
            <a:noFill/>
          </a:ln>
        </p:spPr>
        <p:txBody>
          <a:bodyPr/>
          <a:lstStyle/>
          <a:p>
            <a:pPr marL="184150" lvl="1" indent="0">
              <a:buNone/>
            </a:pPr>
            <a:r>
              <a:rPr lang="en-GB" sz="2000" b="1" dirty="0"/>
              <a:t>General Recommendations</a:t>
            </a:r>
          </a:p>
          <a:p>
            <a:pPr marL="184150" lvl="1" indent="0">
              <a:buNone/>
            </a:pPr>
            <a:endParaRPr lang="en-GB" sz="600" b="1" dirty="0"/>
          </a:p>
          <a:p>
            <a:pPr lvl="1"/>
            <a:r>
              <a:rPr lang="en-US" sz="1800" dirty="0"/>
              <a:t>Development of a basin-wide sediment management concept</a:t>
            </a:r>
          </a:p>
          <a:p>
            <a:pPr lvl="1"/>
            <a:r>
              <a:rPr lang="en-US" sz="1800" dirty="0"/>
              <a:t>Improvement of legal regulations and governance</a:t>
            </a:r>
          </a:p>
          <a:p>
            <a:pPr lvl="1"/>
            <a:r>
              <a:rPr lang="en-US" sz="1800" dirty="0"/>
              <a:t>Preservation of the sediment continuity and the morphology </a:t>
            </a:r>
          </a:p>
          <a:p>
            <a:pPr lvl="1"/>
            <a:r>
              <a:rPr lang="en-US" sz="1800" dirty="0"/>
              <a:t>Restoration / Improvement of the sediment continuity</a:t>
            </a:r>
          </a:p>
          <a:p>
            <a:pPr lvl="1"/>
            <a:r>
              <a:rPr lang="en-US" sz="1800" dirty="0"/>
              <a:t>Reduction of surplus and deficit reaches</a:t>
            </a:r>
          </a:p>
          <a:p>
            <a:pPr lvl="1"/>
            <a:r>
              <a:rPr lang="en-US" sz="1800" dirty="0"/>
              <a:t>Development and implementation of sediment related measures addressing navigation, hydropower and flood risk management</a:t>
            </a:r>
          </a:p>
          <a:p>
            <a:pPr lvl="1"/>
            <a:r>
              <a:rPr lang="en-US" sz="1800" dirty="0"/>
              <a:t>Defined refeeding of the dredged material</a:t>
            </a:r>
          </a:p>
          <a:p>
            <a:pPr lvl="1"/>
            <a:r>
              <a:rPr lang="en-US" sz="1800" dirty="0"/>
              <a:t>Adapted land use, reduced sediment outputs from agriculture</a:t>
            </a:r>
          </a:p>
          <a:p>
            <a:pPr lvl="1"/>
            <a:r>
              <a:rPr lang="en-US" sz="1800" dirty="0"/>
              <a:t>Establishment of harmonized sed. monitoring network and data management</a:t>
            </a:r>
          </a:p>
          <a:p>
            <a:pPr lvl="1"/>
            <a:r>
              <a:rPr lang="en-US" sz="1800" dirty="0"/>
              <a:t>Sediment quality needs to be included</a:t>
            </a:r>
          </a:p>
          <a:p>
            <a:pPr lvl="1"/>
            <a:r>
              <a:rPr lang="en-US" sz="1800" dirty="0"/>
              <a:t>Sediment related risk analysis</a:t>
            </a:r>
          </a:p>
          <a:p>
            <a:pPr lvl="1"/>
            <a:r>
              <a:rPr lang="en-US" sz="1800" dirty="0"/>
              <a:t>Stakeholder involvement and interdisciplinary planning</a:t>
            </a:r>
          </a:p>
          <a:p>
            <a:pPr lvl="1"/>
            <a:r>
              <a:rPr lang="en-US" sz="1800" dirty="0"/>
              <a:t>Adaptive implementation of measures and accompanying monitoring</a:t>
            </a:r>
            <a:endParaRPr lang="en-GB" sz="1800" dirty="0"/>
          </a:p>
          <a:p>
            <a:pPr lvl="1"/>
            <a:endParaRPr lang="en-US" sz="1800" dirty="0"/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CD779770-5124-4A4F-ACF5-C4B6CF12EDBD}"/>
              </a:ext>
            </a:extLst>
          </p:cNvPr>
          <p:cNvSpPr txBox="1">
            <a:spLocks/>
          </p:cNvSpPr>
          <p:nvPr/>
        </p:nvSpPr>
        <p:spPr>
          <a:xfrm>
            <a:off x="335360" y="238894"/>
            <a:ext cx="9721080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rgbClr val="3B687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fr-FR" sz="3000" b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Danube </a:t>
            </a:r>
            <a:r>
              <a:rPr lang="fr-FR" sz="3000" b="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Sediment</a:t>
            </a:r>
            <a:r>
              <a:rPr lang="fr-FR" sz="3000" b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 Management Guidance (DSMG)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6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407368" y="980729"/>
            <a:ext cx="11449272" cy="40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altLang="de-DE" dirty="0"/>
              <a:t>The Danube River features a totally disturbed system (sediment continuum interruption, sediment </a:t>
            </a:r>
            <a:r>
              <a:rPr lang="en-GB" altLang="de-DE" dirty="0" err="1"/>
              <a:t>disbalance</a:t>
            </a:r>
            <a:r>
              <a:rPr lang="en-GB" altLang="de-DE" dirty="0"/>
              <a:t>).</a:t>
            </a:r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endParaRPr lang="en-GB" altLang="de-DE" sz="600" dirty="0"/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altLang="de-DE" dirty="0"/>
              <a:t>Sediments are essential for </a:t>
            </a:r>
            <a:r>
              <a:rPr lang="en-GB" altLang="de-DE" dirty="0" err="1"/>
              <a:t>hydromorphology</a:t>
            </a:r>
            <a:r>
              <a:rPr lang="en-GB" altLang="de-DE" dirty="0"/>
              <a:t>, thus for ecology, but also an essential aspect for hydropower, navigation, flood risk management etc.</a:t>
            </a:r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endParaRPr lang="en-GB" altLang="de-DE" sz="600" dirty="0"/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altLang="de-DE" dirty="0"/>
              <a:t>Cumulative effects on sediments arise not only from upstream to downstream but also backwards.</a:t>
            </a:r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endParaRPr lang="en-GB" altLang="de-DE" sz="900" dirty="0"/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altLang="de-DE" dirty="0"/>
              <a:t>It has to be considered that sediment processes differ between each river section                                             </a:t>
            </a:r>
          </a:p>
          <a:p>
            <a:pPr marL="0" indent="0" algn="l" eaLnBrk="1" hangingPunct="1">
              <a:spcBef>
                <a:spcPct val="20000"/>
              </a:spcBef>
              <a:buClr>
                <a:srgbClr val="0070C0"/>
              </a:buClr>
              <a:buSzPct val="80000"/>
            </a:pPr>
            <a:r>
              <a:rPr lang="en-GB" altLang="de-DE" dirty="0"/>
              <a:t>    (Upper      Middle      Lower Danube 	  Danube Delta).</a:t>
            </a:r>
          </a:p>
          <a:p>
            <a:pPr marL="0" indent="0" algn="l" eaLnBrk="1" hangingPunct="1">
              <a:spcBef>
                <a:spcPct val="20000"/>
              </a:spcBef>
              <a:buClr>
                <a:srgbClr val="0070C0"/>
              </a:buClr>
              <a:buSzPct val="80000"/>
            </a:pPr>
            <a:endParaRPr lang="en-GB" altLang="de-DE" sz="600" dirty="0"/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r>
              <a:rPr lang="en-GB" altLang="de-DE" dirty="0"/>
              <a:t>The alteration of sediment balance becomes a Significant Water Management Issue in the DRBMP.</a:t>
            </a:r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endParaRPr lang="en-GB" altLang="de-DE" dirty="0"/>
          </a:p>
          <a:p>
            <a:pPr algn="l" eaLnBrk="1" hangingPunct="1">
              <a:spcBef>
                <a:spcPct val="20000"/>
              </a:spcBef>
              <a:buClr>
                <a:srgbClr val="0070C0"/>
              </a:buClr>
              <a:buSzPct val="80000"/>
              <a:buFont typeface="Wingdings" panose="05000000000000000000" pitchFamily="2" charset="2"/>
              <a:buChar char="§"/>
            </a:pPr>
            <a:endParaRPr lang="en-GB" altLang="de-DE" dirty="0"/>
          </a:p>
          <a:p>
            <a:pPr algn="l" eaLnBrk="1" hangingPunct="1">
              <a:spcBef>
                <a:spcPct val="20000"/>
              </a:spcBef>
              <a:buClr>
                <a:srgbClr val="004E62"/>
              </a:buClr>
              <a:buFont typeface="Wingdings" panose="05000000000000000000" pitchFamily="2" charset="2"/>
              <a:buChar char="§"/>
            </a:pPr>
            <a:endParaRPr lang="en-GB" altLang="de-DE" dirty="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3536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altLang="de-DE" sz="3000" dirty="0">
                <a:solidFill>
                  <a:srgbClr val="0070C0"/>
                </a:solidFill>
                <a:latin typeface="Arial" panose="020B0604020202020204" pitchFamily="34" charset="0"/>
              </a:rPr>
              <a:t>Conclusions</a:t>
            </a:r>
            <a:endParaRPr lang="de-AT" altLang="de-DE" sz="30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6868" name="AutoShape 4"/>
          <p:cNvSpPr>
            <a:spLocks noChangeArrowheads="1"/>
          </p:cNvSpPr>
          <p:nvPr/>
        </p:nvSpPr>
        <p:spPr bwMode="auto">
          <a:xfrm>
            <a:off x="1826981" y="4746923"/>
            <a:ext cx="360363" cy="142875"/>
          </a:xfrm>
          <a:prstGeom prst="leftRightArrow">
            <a:avLst>
              <a:gd name="adj1" fmla="val 50000"/>
              <a:gd name="adj2" fmla="val 50445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3266843" y="4746923"/>
            <a:ext cx="360362" cy="142875"/>
          </a:xfrm>
          <a:prstGeom prst="leftRightArrow">
            <a:avLst>
              <a:gd name="adj1" fmla="val 50000"/>
              <a:gd name="adj2" fmla="val 50444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715090" y="4746129"/>
            <a:ext cx="360362" cy="142875"/>
          </a:xfrm>
          <a:prstGeom prst="leftRightArrow">
            <a:avLst>
              <a:gd name="adj1" fmla="val 50000"/>
              <a:gd name="adj2" fmla="val 50444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00055937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wiss Alps,San Nicla-river In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088" y="2004826"/>
            <a:ext cx="5119398" cy="394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Titel 1"/>
          <p:cNvSpPr>
            <a:spLocks noGrp="1"/>
          </p:cNvSpPr>
          <p:nvPr>
            <p:ph type="title" idx="4294967295"/>
          </p:nvPr>
        </p:nvSpPr>
        <p:spPr>
          <a:xfrm>
            <a:off x="472410" y="1168398"/>
            <a:ext cx="6858000" cy="702469"/>
          </a:xfrm>
        </p:spPr>
        <p:txBody>
          <a:bodyPr/>
          <a:lstStyle/>
          <a:p>
            <a:pPr algn="l" eaLnBrk="1" hangingPunct="1"/>
            <a:r>
              <a:rPr lang="de-AT" altLang="de-DE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</a:t>
            </a:r>
            <a:r>
              <a:rPr lang="de-AT" altLang="de-DE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altLang="de-DE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thanks</a:t>
            </a:r>
            <a:r>
              <a:rPr lang="de-AT" altLang="de-DE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altLang="de-DE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AT" altLang="de-DE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altLang="de-DE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</a:t>
            </a:r>
            <a:r>
              <a:rPr lang="de-AT" altLang="de-DE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AT" altLang="de-DE" sz="27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</a:t>
            </a:r>
            <a:r>
              <a:rPr lang="de-AT" altLang="de-DE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487652" y="2109514"/>
            <a:ext cx="6842758" cy="33124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15000"/>
              </a:spcBef>
            </a:pPr>
            <a:r>
              <a:rPr lang="de-DE" altLang="de-DE" sz="1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Univ. Prof. DI Dr. Helmut Habersack</a:t>
            </a:r>
            <a:endParaRPr lang="de-DE" altLang="de-DE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spcBef>
                <a:spcPct val="20000"/>
              </a:spcBef>
            </a:pP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Chair on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Engineering and River Research</a:t>
            </a:r>
          </a:p>
          <a:p>
            <a:pPr algn="l">
              <a:spcBef>
                <a:spcPct val="20000"/>
              </a:spcBef>
            </a:pP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UNESCO Chair on Integrated River Research and Management</a:t>
            </a:r>
          </a:p>
          <a:p>
            <a:pPr algn="l">
              <a:spcBef>
                <a:spcPct val="20000"/>
              </a:spcBef>
            </a:pP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Christian Doppler Laboratory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Sediment Research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Management</a:t>
            </a:r>
          </a:p>
          <a:p>
            <a:pPr algn="l">
              <a:spcBef>
                <a:spcPct val="20000"/>
              </a:spcBef>
            </a:pP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Institute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Engineering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River Research</a:t>
            </a:r>
          </a:p>
          <a:p>
            <a:pPr algn="l">
              <a:spcBef>
                <a:spcPct val="20000"/>
              </a:spcBef>
            </a:pP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Department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Atmosphere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Environment</a:t>
            </a:r>
          </a:p>
          <a:p>
            <a:pPr algn="l">
              <a:spcBef>
                <a:spcPct val="20000"/>
              </a:spcBef>
            </a:pP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BOKU – University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Natural Resources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Life </a:t>
            </a:r>
            <a:r>
              <a:rPr 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Sciences</a:t>
            </a:r>
            <a:r>
              <a:rPr 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Vienna</a:t>
            </a:r>
          </a:p>
          <a:p>
            <a:pPr algn="l">
              <a:spcBef>
                <a:spcPct val="15000"/>
              </a:spcBef>
            </a:pPr>
            <a:r>
              <a:rPr lang="de-DE" altLang="de-DE" sz="15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Muthgasse</a:t>
            </a:r>
            <a:r>
              <a:rPr lang="de-DE" alt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107, 1190 Wien</a:t>
            </a:r>
          </a:p>
          <a:p>
            <a:pPr algn="l">
              <a:spcBef>
                <a:spcPct val="15000"/>
              </a:spcBef>
            </a:pPr>
            <a:r>
              <a:rPr lang="de-DE" alt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Tel.: +43 1 47654 0</a:t>
            </a:r>
          </a:p>
          <a:p>
            <a:pPr algn="l">
              <a:spcBef>
                <a:spcPct val="15000"/>
              </a:spcBef>
            </a:pPr>
            <a:r>
              <a:rPr lang="de-DE" alt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Fax: +43 1 47654 149</a:t>
            </a:r>
          </a:p>
          <a:p>
            <a:pPr algn="l">
              <a:spcBef>
                <a:spcPct val="15000"/>
              </a:spcBef>
            </a:pPr>
            <a:r>
              <a:rPr lang="de-DE" alt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helmut.habersack@boku.ac.at</a:t>
            </a:r>
          </a:p>
          <a:p>
            <a:pPr algn="l">
              <a:spcBef>
                <a:spcPct val="15000"/>
              </a:spcBef>
            </a:pPr>
            <a:r>
              <a:rPr lang="de-DE" altLang="de-DE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http://www.wau.boku.ac.at</a:t>
            </a:r>
          </a:p>
        </p:txBody>
      </p:sp>
    </p:spTree>
    <p:extLst>
      <p:ext uri="{BB962C8B-B14F-4D97-AF65-F5344CB8AC3E}">
        <p14:creationId xmlns:p14="http://schemas.microsoft.com/office/powerpoint/2010/main" val="428193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3"/>
          <p:cNvSpPr txBox="1">
            <a:spLocks/>
          </p:cNvSpPr>
          <p:nvPr/>
        </p:nvSpPr>
        <p:spPr bwMode="auto">
          <a:xfrm>
            <a:off x="1765176" y="2204864"/>
            <a:ext cx="836327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367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400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238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112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70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027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84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941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66700" indent="0">
              <a:buNone/>
            </a:pPr>
            <a:endParaRPr lang="en-US" sz="1800" kern="0" dirty="0"/>
          </a:p>
          <a:p>
            <a:pPr marL="266700" indent="0">
              <a:spcAft>
                <a:spcPts val="600"/>
              </a:spcAft>
              <a:buNone/>
            </a:pPr>
            <a:r>
              <a:rPr lang="en-US" sz="1800" b="1" kern="0" dirty="0"/>
              <a:t>Different categories of measures:</a:t>
            </a:r>
          </a:p>
          <a:p>
            <a:pPr marL="266700" indent="0">
              <a:spcAft>
                <a:spcPts val="600"/>
              </a:spcAft>
              <a:buNone/>
            </a:pPr>
            <a:r>
              <a:rPr lang="en-US" sz="1800" kern="0" dirty="0"/>
              <a:t>1) State of the art</a:t>
            </a:r>
          </a:p>
          <a:p>
            <a:pPr marL="266700" indent="0">
              <a:spcAft>
                <a:spcPts val="600"/>
              </a:spcAft>
              <a:buNone/>
            </a:pPr>
            <a:r>
              <a:rPr lang="en-US" sz="1800" kern="0" dirty="0"/>
              <a:t>2) Tested (implemented at least once)</a:t>
            </a:r>
          </a:p>
          <a:p>
            <a:pPr marL="542925" indent="-276225">
              <a:spcAft>
                <a:spcPts val="600"/>
              </a:spcAft>
              <a:buNone/>
            </a:pPr>
            <a:r>
              <a:rPr lang="en-US" sz="1800" kern="0" dirty="0"/>
              <a:t>3) State of science</a:t>
            </a:r>
          </a:p>
          <a:p>
            <a:pPr marL="542925" indent="-276225">
              <a:spcAft>
                <a:spcPts val="600"/>
              </a:spcAft>
              <a:buNone/>
            </a:pPr>
            <a:endParaRPr lang="en-US" sz="1600" kern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164" y="1848818"/>
            <a:ext cx="8569325" cy="500062"/>
          </a:xfrm>
        </p:spPr>
        <p:txBody>
          <a:bodyPr>
            <a:noAutofit/>
          </a:bodyPr>
          <a:lstStyle/>
          <a:p>
            <a:r>
              <a:rPr lang="en-US" sz="2200" dirty="0"/>
              <a:t>Part C: Good practice examples for sediment management measures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4680D0-7A83-433A-9719-C4143F27F647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idx="1"/>
          </p:nvPr>
        </p:nvSpPr>
        <p:spPr>
          <a:xfrm>
            <a:off x="1847529" y="4673708"/>
            <a:ext cx="8363273" cy="98754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Subdivided  in 4 chapters: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4722708"/>
            <a:ext cx="5112568" cy="176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platzhalter 4"/>
          <p:cNvSpPr txBox="1">
            <a:spLocks/>
          </p:cNvSpPr>
          <p:nvPr/>
        </p:nvSpPr>
        <p:spPr>
          <a:xfrm>
            <a:off x="1847528" y="378272"/>
            <a:ext cx="4680520" cy="530448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238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2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0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27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4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1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en-GB" sz="1800" b="1" kern="0" dirty="0" err="1"/>
              <a:t>DanubeSediment</a:t>
            </a:r>
            <a:endParaRPr lang="en-GB" sz="1800" b="1" kern="0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919164" y="935039"/>
            <a:ext cx="8569325" cy="50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sz="2300" kern="0" dirty="0" err="1">
                <a:solidFill>
                  <a:srgbClr val="3B687F"/>
                </a:solidFill>
              </a:rPr>
              <a:t>Sediment</a:t>
            </a:r>
            <a:r>
              <a:rPr lang="fr-FR" sz="2300" kern="0" dirty="0">
                <a:solidFill>
                  <a:srgbClr val="3B687F"/>
                </a:solidFill>
              </a:rPr>
              <a:t> </a:t>
            </a:r>
            <a:r>
              <a:rPr lang="fr-FR" sz="2300" kern="0" dirty="0" err="1">
                <a:solidFill>
                  <a:srgbClr val="3B687F"/>
                </a:solidFill>
              </a:rPr>
              <a:t>Manual</a:t>
            </a:r>
            <a:r>
              <a:rPr lang="fr-FR" sz="2300" kern="0" dirty="0">
                <a:solidFill>
                  <a:srgbClr val="3B687F"/>
                </a:solidFill>
              </a:rPr>
              <a:t> for </a:t>
            </a:r>
            <a:r>
              <a:rPr lang="fr-FR" sz="2300" kern="0" dirty="0" err="1">
                <a:solidFill>
                  <a:srgbClr val="3B687F"/>
                </a:solidFill>
              </a:rPr>
              <a:t>Stakeholder</a:t>
            </a:r>
            <a:r>
              <a:rPr lang="fr-FR" sz="2300" kern="0" dirty="0">
                <a:solidFill>
                  <a:srgbClr val="3B687F"/>
                </a:solidFill>
              </a:rPr>
              <a:t> (SMS)</a:t>
            </a:r>
            <a:endParaRPr lang="en-US" sz="2300" kern="0" dirty="0">
              <a:solidFill>
                <a:srgbClr val="3B68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7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7529" y="935039"/>
            <a:ext cx="8569325" cy="500062"/>
          </a:xfrm>
        </p:spPr>
        <p:txBody>
          <a:bodyPr>
            <a:normAutofit/>
          </a:bodyPr>
          <a:lstStyle/>
          <a:p>
            <a:r>
              <a:rPr lang="en-US" sz="2200" dirty="0"/>
              <a:t>Sediment management measures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2790517-57CB-4EE2-AD2D-87FCFA75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500722"/>
            <a:ext cx="8712968" cy="992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cs typeface="Calibri" panose="020F0502020204030204" pitchFamily="34" charset="0"/>
              </a:rPr>
              <a:t>against erosion in </a:t>
            </a:r>
            <a:r>
              <a:rPr lang="en-US" sz="1800" b="1" dirty="0">
                <a:cs typeface="Calibri" panose="020F0502020204030204" pitchFamily="34" charset="0"/>
              </a:rPr>
              <a:t>free flowing sections</a:t>
            </a:r>
            <a:endParaRPr lang="de-AT" sz="1800" b="1" dirty="0"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27" y="1916832"/>
            <a:ext cx="5220000" cy="220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415481" y="4153977"/>
            <a:ext cx="28612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(modified after </a:t>
            </a:r>
            <a:r>
              <a:rPr lang="en-US" sz="1100" dirty="0" err="1"/>
              <a:t>Habersack</a:t>
            </a:r>
            <a:r>
              <a:rPr lang="en-US" sz="1100" dirty="0"/>
              <a:t> et al., 2013)</a:t>
            </a:r>
            <a:endParaRPr lang="de-AT" sz="11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4610036"/>
            <a:ext cx="5220000" cy="220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790517-57CB-4EE2-AD2D-87FCFA75E70B}"/>
              </a:ext>
            </a:extLst>
          </p:cNvPr>
          <p:cNvSpPr txBox="1">
            <a:spLocks/>
          </p:cNvSpPr>
          <p:nvPr/>
        </p:nvSpPr>
        <p:spPr bwMode="auto">
          <a:xfrm>
            <a:off x="6816080" y="4237026"/>
            <a:ext cx="4896544" cy="99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9367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238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2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0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27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4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1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kern="0" dirty="0">
                <a:cs typeface="Calibri" panose="020F0502020204030204" pitchFamily="34" charset="0"/>
              </a:rPr>
              <a:t>against sedimentation in </a:t>
            </a:r>
            <a:r>
              <a:rPr lang="en-US" sz="1800" b="1" kern="0" dirty="0">
                <a:cs typeface="Calibri" panose="020F0502020204030204" pitchFamily="34" charset="0"/>
              </a:rPr>
              <a:t>reservoirs</a:t>
            </a:r>
            <a:endParaRPr lang="de-AT" sz="1800" b="1" kern="0" dirty="0">
              <a:cs typeface="Calibri" panose="020F0502020204030204" pitchFamily="34" charset="0"/>
            </a:endParaRPr>
          </a:p>
        </p:txBody>
      </p:sp>
      <p:sp>
        <p:nvSpPr>
          <p:cNvPr id="10" name="Textplatzhalter 4"/>
          <p:cNvSpPr txBox="1">
            <a:spLocks/>
          </p:cNvSpPr>
          <p:nvPr/>
        </p:nvSpPr>
        <p:spPr>
          <a:xfrm>
            <a:off x="1847528" y="378272"/>
            <a:ext cx="4680520" cy="530448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238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2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0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27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4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1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en-GB" sz="1800" b="1" kern="0" dirty="0" err="1"/>
              <a:t>DanubeSediment</a:t>
            </a:r>
            <a:endParaRPr lang="en-GB" sz="1800" b="1" kern="0" dirty="0"/>
          </a:p>
        </p:txBody>
      </p:sp>
    </p:spTree>
    <p:extLst>
      <p:ext uri="{BB962C8B-B14F-4D97-AF65-F5344CB8AC3E}">
        <p14:creationId xmlns:p14="http://schemas.microsoft.com/office/powerpoint/2010/main" val="30270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1989212"/>
            <a:ext cx="2872364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328" y="2512200"/>
            <a:ext cx="2513672" cy="396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4680D0-7A83-433A-9719-C4143F27F647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631505" y="2564904"/>
            <a:ext cx="3816423" cy="3960440"/>
          </a:xfrm>
          <a:ln>
            <a:noFill/>
          </a:ln>
        </p:spPr>
        <p:txBody>
          <a:bodyPr/>
          <a:lstStyle/>
          <a:p>
            <a:pPr marL="266700" indent="0">
              <a:buNone/>
            </a:pPr>
            <a:r>
              <a:rPr lang="en-US" sz="2000" b="1" dirty="0"/>
              <a:t>Good practice examples:</a:t>
            </a:r>
          </a:p>
          <a:p>
            <a:pPr marL="447675" indent="-180975">
              <a:buNone/>
            </a:pPr>
            <a:r>
              <a:rPr lang="en-US" sz="1800" dirty="0"/>
              <a:t>- Measures for improving the continuity of sediment transport </a:t>
            </a:r>
          </a:p>
          <a:p>
            <a:pPr marL="447675" indent="-180975">
              <a:buNone/>
            </a:pPr>
            <a:r>
              <a:rPr lang="en-US" sz="1800" dirty="0"/>
              <a:t>- described in a standardized way incl. figures, tables, photos and a summary of practical experiences, qualitative cost estimation</a:t>
            </a:r>
          </a:p>
          <a:p>
            <a:pPr marL="266700" indent="0">
              <a:buNone/>
            </a:pPr>
            <a:r>
              <a:rPr lang="en-US" sz="1800" b="1" dirty="0"/>
              <a:t>Recommendations  for Stakeholders</a:t>
            </a:r>
          </a:p>
          <a:p>
            <a:pPr marL="266700" indent="0">
              <a:buNone/>
            </a:pPr>
            <a:endParaRPr lang="en-US" sz="1800" dirty="0"/>
          </a:p>
        </p:txBody>
      </p:sp>
      <p:sp>
        <p:nvSpPr>
          <p:cNvPr id="8" name="Textplatzhalter 4"/>
          <p:cNvSpPr txBox="1">
            <a:spLocks/>
          </p:cNvSpPr>
          <p:nvPr/>
        </p:nvSpPr>
        <p:spPr>
          <a:xfrm>
            <a:off x="1847528" y="378272"/>
            <a:ext cx="4680520" cy="530448"/>
          </a:xfrm>
          <a:prstGeom prst="rect">
            <a:avLst/>
          </a:prstGeom>
        </p:spPr>
        <p:txBody>
          <a:bodyPr/>
          <a:lstStyle>
            <a:lvl1pPr marL="193675" indent="-1936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1873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238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938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29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01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273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45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1763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50"/>
              </a:spcBef>
              <a:buNone/>
            </a:pPr>
            <a:r>
              <a:rPr lang="en-GB" sz="1800" b="1" kern="0" dirty="0" err="1"/>
              <a:t>DanubeSediment</a:t>
            </a:r>
            <a:endParaRPr lang="en-GB" sz="1800" b="1" kern="0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19164" y="1848818"/>
            <a:ext cx="8569325" cy="500062"/>
          </a:xfrm>
        </p:spPr>
        <p:txBody>
          <a:bodyPr>
            <a:noAutofit/>
          </a:bodyPr>
          <a:lstStyle/>
          <a:p>
            <a:r>
              <a:rPr lang="en-US" sz="2200" dirty="0"/>
              <a:t>Part C: Good practice examples for sediment management measures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919164" y="935039"/>
            <a:ext cx="8569325" cy="50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sz="2300" kern="0" dirty="0" err="1">
                <a:solidFill>
                  <a:srgbClr val="3B687F"/>
                </a:solidFill>
              </a:rPr>
              <a:t>Sediment</a:t>
            </a:r>
            <a:r>
              <a:rPr lang="fr-FR" sz="2300" kern="0" dirty="0">
                <a:solidFill>
                  <a:srgbClr val="3B687F"/>
                </a:solidFill>
              </a:rPr>
              <a:t> </a:t>
            </a:r>
            <a:r>
              <a:rPr lang="fr-FR" sz="2300" kern="0" dirty="0" err="1">
                <a:solidFill>
                  <a:srgbClr val="3B687F"/>
                </a:solidFill>
              </a:rPr>
              <a:t>Manual</a:t>
            </a:r>
            <a:r>
              <a:rPr lang="fr-FR" sz="2300" kern="0" dirty="0">
                <a:solidFill>
                  <a:srgbClr val="3B687F"/>
                </a:solidFill>
              </a:rPr>
              <a:t> for </a:t>
            </a:r>
            <a:r>
              <a:rPr lang="fr-FR" sz="2300" kern="0" dirty="0" err="1">
                <a:solidFill>
                  <a:srgbClr val="3B687F"/>
                </a:solidFill>
              </a:rPr>
              <a:t>Stakeholder</a:t>
            </a:r>
            <a:r>
              <a:rPr lang="fr-FR" sz="2300" kern="0" dirty="0">
                <a:solidFill>
                  <a:srgbClr val="3B687F"/>
                </a:solidFill>
              </a:rPr>
              <a:t> (SMS)</a:t>
            </a:r>
            <a:endParaRPr lang="en-US" sz="2300" kern="0" dirty="0">
              <a:solidFill>
                <a:srgbClr val="3B68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1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847528" y="293168"/>
            <a:ext cx="88392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algn="l" eaLnBrk="1" hangingPunct="1">
              <a:defRPr sz="340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altLang="de-DE" sz="3000" dirty="0"/>
              <a:t>Sediments – </a:t>
            </a:r>
            <a:r>
              <a:rPr lang="de-DE" altLang="de-DE" sz="3000" dirty="0" err="1"/>
              <a:t>Floods</a:t>
            </a:r>
            <a:r>
              <a:rPr lang="de-DE" altLang="de-DE" sz="3000" dirty="0"/>
              <a:t> – Hydropower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10483270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10483270" y="297909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28679" name="Picture 2" descr="P:\SEDDON\5_Diverses\Fotos\20130606_Bruekenmessung\Unbenanntes_Panorama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484314"/>
            <a:ext cx="93599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Grafik 46" descr="hyst-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"/>
          <a:stretch>
            <a:fillRect/>
          </a:stretch>
        </p:blipFill>
        <p:spPr bwMode="auto">
          <a:xfrm>
            <a:off x="4541839" y="3300413"/>
            <a:ext cx="59531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2" descr="P:\Donau\5_Diverses\Fotos\2013_06_06_Brueckenmessung_Hainburg_HQ100\DSC_90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0"/>
          <a:stretch>
            <a:fillRect/>
          </a:stretch>
        </p:blipFill>
        <p:spPr bwMode="auto">
          <a:xfrm>
            <a:off x="1739901" y="3046414"/>
            <a:ext cx="26511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" descr="P:\Donau\5_Diverses\Fotos\2013_06_06_Brueckenmessung_Hainburg_HQ100\DSC_903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1" y="4814889"/>
            <a:ext cx="26511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6169026" y="6367463"/>
            <a:ext cx="2270377" cy="30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de-DE" sz="1399" dirty="0">
                <a:solidFill>
                  <a:schemeClr val="bg2"/>
                </a:solidFill>
                <a:latin typeface="Arial" panose="020B0604020202020204" pitchFamily="34" charset="0"/>
              </a:rPr>
              <a:t>Habersack et al., 2017</a:t>
            </a:r>
            <a:endParaRPr lang="de-AT" sz="1399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Gerade Verbindung 9"/>
          <p:cNvCxnSpPr/>
          <p:nvPr/>
        </p:nvCxnSpPr>
        <p:spPr>
          <a:xfrm>
            <a:off x="8689976" y="3470275"/>
            <a:ext cx="47625" cy="2495550"/>
          </a:xfrm>
          <a:prstGeom prst="line">
            <a:avLst/>
          </a:prstGeom>
          <a:ln w="1968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8804276" y="3470275"/>
            <a:ext cx="47625" cy="2495550"/>
          </a:xfrm>
          <a:prstGeom prst="line">
            <a:avLst/>
          </a:prstGeom>
          <a:ln w="1968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7"/>
          <p:cNvSpPr txBox="1">
            <a:spLocks noChangeArrowheads="1"/>
          </p:cNvSpPr>
          <p:nvPr/>
        </p:nvSpPr>
        <p:spPr bwMode="auto">
          <a:xfrm>
            <a:off x="6930517" y="3140968"/>
            <a:ext cx="329793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GB" altLang="de-DE" sz="1050" dirty="0">
                <a:solidFill>
                  <a:srgbClr val="00B050"/>
                </a:solidFill>
              </a:rPr>
              <a:t>Bedload and suspended sediment measurement</a:t>
            </a:r>
          </a:p>
        </p:txBody>
      </p:sp>
    </p:spTree>
    <p:extLst>
      <p:ext uri="{BB962C8B-B14F-4D97-AF65-F5344CB8AC3E}">
        <p14:creationId xmlns:p14="http://schemas.microsoft.com/office/powerpoint/2010/main" val="332924442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911424" y="3296125"/>
            <a:ext cx="3510390" cy="397836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338"/>
              </a:spcBef>
            </a:pPr>
            <a:r>
              <a:rPr lang="en-GB" sz="1500" b="1" dirty="0" err="1"/>
              <a:t>DanubeSediment</a:t>
            </a:r>
            <a:endParaRPr lang="en-US" sz="1500" b="1" dirty="0"/>
          </a:p>
        </p:txBody>
      </p:sp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5953127" y="5715002"/>
            <a:ext cx="358899" cy="210741"/>
          </a:xfrm>
        </p:spPr>
        <p:txBody>
          <a:bodyPr/>
          <a:lstStyle/>
          <a:p>
            <a:fld id="{894680D0-7A83-433A-9719-C4143F27F647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4" name="00_02_BAS_hmal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4190" y="890720"/>
            <a:ext cx="7496386" cy="528651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2531604" y="998730"/>
            <a:ext cx="1242138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de-AT" sz="1800"/>
          </a:p>
        </p:txBody>
      </p:sp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10646195" y="5925743"/>
            <a:ext cx="1268761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de-AT" altLang="de-DE" sz="825" dirty="0"/>
              <a:t>source: Verbund/</a:t>
            </a:r>
            <a:r>
              <a:rPr lang="de-AT" altLang="de-DE" sz="825" dirty="0" err="1"/>
              <a:t>viadonau</a:t>
            </a:r>
            <a:endParaRPr lang="de-AT" altLang="de-DE" sz="825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4D6CC4F-E281-4088-A9FA-6BAAA9FAE41C}"/>
              </a:ext>
            </a:extLst>
          </p:cNvPr>
          <p:cNvSpPr txBox="1">
            <a:spLocks/>
          </p:cNvSpPr>
          <p:nvPr/>
        </p:nvSpPr>
        <p:spPr bwMode="auto">
          <a:xfrm>
            <a:off x="335360" y="231485"/>
            <a:ext cx="8681271" cy="7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algn="l" eaLnBrk="1" hangingPunct="1">
              <a:defRPr sz="400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altLang="de-DE" sz="3000" dirty="0"/>
              <a:t>Reservoir </a:t>
            </a:r>
            <a:r>
              <a:rPr lang="de-DE" altLang="de-DE" sz="3000" dirty="0" err="1"/>
              <a:t>sedimentation</a:t>
            </a:r>
            <a:r>
              <a:rPr lang="de-DE" altLang="de-DE" sz="3000" dirty="0"/>
              <a:t> and </a:t>
            </a:r>
            <a:r>
              <a:rPr lang="de-DE" altLang="de-DE" sz="3000" dirty="0" err="1"/>
              <a:t>remobilisation</a:t>
            </a:r>
            <a:endParaRPr lang="de-DE" altLang="de-DE" sz="300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81C9545-CF9B-423F-BCAC-C5062421C4D1}"/>
              </a:ext>
            </a:extLst>
          </p:cNvPr>
          <p:cNvSpPr/>
          <p:nvPr/>
        </p:nvSpPr>
        <p:spPr bwMode="auto">
          <a:xfrm>
            <a:off x="3712098" y="867534"/>
            <a:ext cx="117013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562591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GB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Main objectives of </a:t>
            </a:r>
            <a:r>
              <a:rPr lang="en-GB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DanubeSediment</a:t>
            </a:r>
            <a:endParaRPr lang="en-GB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802" y="1412776"/>
            <a:ext cx="11280822" cy="4697413"/>
          </a:xfrm>
        </p:spPr>
        <p:txBody>
          <a:bodyPr/>
          <a:lstStyle/>
          <a:p>
            <a:r>
              <a:rPr lang="en-GB" dirty="0"/>
              <a:t>To propose a transnational </a:t>
            </a:r>
            <a:r>
              <a:rPr lang="en-GB" b="1" dirty="0"/>
              <a:t>sediment monitoring network </a:t>
            </a:r>
          </a:p>
          <a:p>
            <a:r>
              <a:rPr lang="en-GB" dirty="0"/>
              <a:t>To establish for the first time the </a:t>
            </a:r>
            <a:r>
              <a:rPr lang="en-GB" b="1" dirty="0"/>
              <a:t>sediment budget </a:t>
            </a:r>
            <a:r>
              <a:rPr lang="en-GB" dirty="0"/>
              <a:t>for the Danube River considering the input of the most important tributaries as well,</a:t>
            </a:r>
          </a:p>
          <a:p>
            <a:r>
              <a:rPr lang="en-GB" dirty="0"/>
              <a:t>To identify reaches with </a:t>
            </a:r>
            <a:r>
              <a:rPr lang="en-GB" b="1" dirty="0"/>
              <a:t>surplus and deficit</a:t>
            </a:r>
            <a:r>
              <a:rPr lang="en-GB" dirty="0"/>
              <a:t>, river bed aggradation and degradation, </a:t>
            </a:r>
            <a:r>
              <a:rPr lang="en-GB" b="1" dirty="0"/>
              <a:t>sediment-related problems </a:t>
            </a:r>
            <a:r>
              <a:rPr lang="en-GB" dirty="0"/>
              <a:t>in flood risk management, hydropower generation, navigation, ecology</a:t>
            </a:r>
          </a:p>
          <a:p>
            <a:r>
              <a:rPr lang="en-GB" dirty="0"/>
              <a:t>To gain </a:t>
            </a:r>
            <a:r>
              <a:rPr lang="en-GB" b="1" dirty="0"/>
              <a:t>knowledge</a:t>
            </a:r>
            <a:r>
              <a:rPr lang="en-GB" dirty="0"/>
              <a:t> </a:t>
            </a:r>
            <a:r>
              <a:rPr lang="en-GB" b="1" dirty="0"/>
              <a:t>and</a:t>
            </a:r>
            <a:r>
              <a:rPr lang="en-GB" dirty="0"/>
              <a:t> better </a:t>
            </a:r>
            <a:r>
              <a:rPr lang="en-GB" b="1" dirty="0"/>
              <a:t>understanding</a:t>
            </a:r>
            <a:r>
              <a:rPr lang="en-GB" dirty="0"/>
              <a:t> of sediment transport and </a:t>
            </a:r>
            <a:r>
              <a:rPr lang="en-GB" dirty="0" err="1"/>
              <a:t>morphodynamic</a:t>
            </a:r>
            <a:r>
              <a:rPr lang="en-GB" dirty="0"/>
              <a:t> processes </a:t>
            </a:r>
          </a:p>
          <a:p>
            <a:r>
              <a:rPr lang="en-GB" dirty="0"/>
              <a:t>To develop a </a:t>
            </a:r>
            <a:r>
              <a:rPr lang="en-GB" b="1" dirty="0">
                <a:solidFill>
                  <a:srgbClr val="FF0000"/>
                </a:solidFill>
              </a:rPr>
              <a:t>Danube Sediment Management Guidance </a:t>
            </a:r>
            <a:r>
              <a:rPr lang="en-GB" dirty="0"/>
              <a:t>(DSMG) and a related </a:t>
            </a:r>
            <a:r>
              <a:rPr lang="en-GB" b="1" dirty="0">
                <a:solidFill>
                  <a:srgbClr val="FF0000"/>
                </a:solidFill>
              </a:rPr>
              <a:t>Sediment Manual for Stakeholders </a:t>
            </a:r>
            <a:r>
              <a:rPr lang="en-GB" dirty="0"/>
              <a:t>(SMS)</a:t>
            </a:r>
          </a:p>
        </p:txBody>
      </p:sp>
    </p:spTree>
    <p:extLst>
      <p:ext uri="{BB962C8B-B14F-4D97-AF65-F5344CB8AC3E}">
        <p14:creationId xmlns:p14="http://schemas.microsoft.com/office/powerpoint/2010/main" val="1285613743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Inhaltsplatzhalter 2"/>
          <p:cNvSpPr>
            <a:spLocks noGrp="1"/>
          </p:cNvSpPr>
          <p:nvPr>
            <p:ph idx="1"/>
          </p:nvPr>
        </p:nvSpPr>
        <p:spPr bwMode="auto">
          <a:xfrm>
            <a:off x="2828621" y="1196752"/>
            <a:ext cx="8224362" cy="6123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2" tIns="45691" rIns="91382" bIns="45691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de-DE" altLang="de-DE" sz="2000" u="sng" dirty="0"/>
              <a:t>Sediments:</a:t>
            </a:r>
            <a:r>
              <a:rPr lang="de-DE" altLang="de-DE" sz="2000" dirty="0"/>
              <a:t> Deposition in </a:t>
            </a:r>
            <a:r>
              <a:rPr lang="de-DE" altLang="de-DE" sz="2000" dirty="0" err="1"/>
              <a:t>floodplains</a:t>
            </a:r>
            <a:endParaRPr lang="de-DE" altLang="de-DE" sz="2000" dirty="0"/>
          </a:p>
        </p:txBody>
      </p:sp>
      <p:pic>
        <p:nvPicPr>
          <p:cNvPr id="27651" name="Grafi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31" y="1891039"/>
            <a:ext cx="3133316" cy="209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Grafik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75" y="1891039"/>
            <a:ext cx="3133316" cy="209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 rot="16200000">
            <a:off x="8329779" y="2730291"/>
            <a:ext cx="1979939" cy="215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A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AT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Gmde</a:t>
            </a:r>
            <a:r>
              <a:rPr lang="de-A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AT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Ardagger</a:t>
            </a:r>
            <a:r>
              <a:rPr lang="de-A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Markt, </a:t>
            </a:r>
            <a:r>
              <a:rPr lang="de-AT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Pressl</a:t>
            </a:r>
            <a:r>
              <a:rPr lang="de-A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2013)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375734" y="1919597"/>
            <a:ext cx="1367554" cy="25701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lIns="35977" tIns="35977" rIns="35977" bIns="35977">
            <a:spAutoFit/>
          </a:bodyPr>
          <a:lstStyle/>
          <a:p>
            <a:pPr algn="ctr" eaLnBrk="0" hangingPunct="0">
              <a:defRPr/>
            </a:pPr>
            <a:r>
              <a:rPr lang="de-AT" sz="1199" b="1" dirty="0" err="1"/>
              <a:t>Machland</a:t>
            </a:r>
            <a:endParaRPr lang="de-AT" sz="1199" b="1" dirty="0"/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335360" y="217058"/>
            <a:ext cx="8224362" cy="7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algn="l" eaLnBrk="1" hangingPunct="1">
              <a:defRPr sz="340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altLang="de-DE" sz="3000" dirty="0"/>
              <a:t>Sedimentation </a:t>
            </a:r>
            <a:r>
              <a:rPr lang="de-DE" altLang="de-DE" sz="3000" dirty="0" err="1"/>
              <a:t>during</a:t>
            </a:r>
            <a:r>
              <a:rPr lang="de-DE" altLang="de-DE" sz="3000" dirty="0"/>
              <a:t> </a:t>
            </a:r>
            <a:r>
              <a:rPr lang="de-DE" altLang="de-DE" sz="3000" dirty="0" err="1"/>
              <a:t>flood</a:t>
            </a:r>
            <a:r>
              <a:rPr lang="de-DE" altLang="de-DE" sz="3000" dirty="0"/>
              <a:t> 2013</a:t>
            </a:r>
          </a:p>
        </p:txBody>
      </p:sp>
      <p:pic>
        <p:nvPicPr>
          <p:cNvPr id="27656" name="Picture 2" descr="K:\EBN\Anlagen\EOD_EUD_Donau\HW2013\20_TechnischeGrundlagen\Fotos\20130618_Einsiedler_EferdingerBeckenNord\P61800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5196"/>
          <a:stretch>
            <a:fillRect/>
          </a:stretch>
        </p:blipFill>
        <p:spPr bwMode="auto">
          <a:xfrm>
            <a:off x="6096001" y="4020109"/>
            <a:ext cx="3115866" cy="1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3" descr="K:\EBN\Anlagen\EOD_EUD_Donau\HW2013\20_TechnischeGrundlagen\Fotos\20130610_Zaussinger\Luftfo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16560"/>
          <a:stretch>
            <a:fillRect/>
          </a:stretch>
        </p:blipFill>
        <p:spPr bwMode="auto">
          <a:xfrm>
            <a:off x="2832592" y="4005829"/>
            <a:ext cx="3174565" cy="19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 rot="16200000">
            <a:off x="8380547" y="4780037"/>
            <a:ext cx="1979939" cy="215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A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Verbund, </a:t>
            </a:r>
            <a:r>
              <a:rPr lang="de-AT" sz="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Schmallfuss</a:t>
            </a:r>
            <a:r>
              <a:rPr lang="de-AT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2013)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304344" y="3999484"/>
            <a:ext cx="1438945" cy="25701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lIns="35977" tIns="35977" rIns="35977" bIns="35977">
            <a:spAutoFit/>
          </a:bodyPr>
          <a:lstStyle/>
          <a:p>
            <a:pPr algn="ctr" eaLnBrk="0" hangingPunct="0">
              <a:defRPr/>
            </a:pPr>
            <a:r>
              <a:rPr lang="de-AT" sz="1199" b="1" dirty="0" err="1"/>
              <a:t>Eferdinger</a:t>
            </a:r>
            <a:r>
              <a:rPr lang="de-AT" sz="1199" b="1" dirty="0"/>
              <a:t> Becken</a:t>
            </a:r>
          </a:p>
        </p:txBody>
      </p:sp>
      <p:sp>
        <p:nvSpPr>
          <p:cNvPr id="12" name="Rechteck 11"/>
          <p:cNvSpPr/>
          <p:nvPr/>
        </p:nvSpPr>
        <p:spPr>
          <a:xfrm>
            <a:off x="191344" y="5852561"/>
            <a:ext cx="2270377" cy="30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altLang="de-DE" sz="1399" dirty="0">
                <a:solidFill>
                  <a:schemeClr val="bg2"/>
                </a:solidFill>
                <a:latin typeface="Arial" panose="020B0604020202020204" pitchFamily="34" charset="0"/>
              </a:rPr>
              <a:t>Habersack et al., 2015</a:t>
            </a:r>
            <a:endParaRPr lang="de-AT" sz="1399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28979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:\DanubeSediment\2_Bearbeitung\WP2_Communication Activities\External communication\Publikationen\DanubeWatch_BOKU\Fig1_SS_DanubeRiver_grap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94" y="980728"/>
            <a:ext cx="906892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07691" y="188640"/>
            <a:ext cx="6768429" cy="79208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hu-HU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Sediment </a:t>
            </a:r>
            <a:r>
              <a:rPr lang="de-AT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deficit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12" name="Lefelé nyíl 11"/>
          <p:cNvSpPr/>
          <p:nvPr/>
        </p:nvSpPr>
        <p:spPr bwMode="auto">
          <a:xfrm>
            <a:off x="7608168" y="3068960"/>
            <a:ext cx="360040" cy="64807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Textfeld 14"/>
          <p:cNvSpPr txBox="1"/>
          <p:nvPr/>
        </p:nvSpPr>
        <p:spPr>
          <a:xfrm>
            <a:off x="767408" y="5775647"/>
            <a:ext cx="921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AT" b="1" dirty="0" err="1">
                <a:solidFill>
                  <a:srgbClr val="FF0000"/>
                </a:solidFill>
              </a:rPr>
              <a:t>Reduction</a:t>
            </a:r>
            <a:r>
              <a:rPr lang="de-AT" b="1" dirty="0">
                <a:solidFill>
                  <a:srgbClr val="FF0000"/>
                </a:solidFill>
              </a:rPr>
              <a:t> </a:t>
            </a:r>
            <a:r>
              <a:rPr lang="de-AT" b="1" dirty="0" err="1">
                <a:solidFill>
                  <a:srgbClr val="FF0000"/>
                </a:solidFill>
              </a:rPr>
              <a:t>of</a:t>
            </a:r>
            <a:r>
              <a:rPr lang="de-AT" b="1" dirty="0">
                <a:solidFill>
                  <a:srgbClr val="FF0000"/>
                </a:solidFill>
              </a:rPr>
              <a:t> </a:t>
            </a:r>
            <a:r>
              <a:rPr lang="de-AT" b="1" dirty="0" err="1">
                <a:solidFill>
                  <a:srgbClr val="FF0000"/>
                </a:solidFill>
              </a:rPr>
              <a:t>sediment</a:t>
            </a:r>
            <a:r>
              <a:rPr lang="de-AT" b="1" dirty="0">
                <a:solidFill>
                  <a:srgbClr val="FF0000"/>
                </a:solidFill>
              </a:rPr>
              <a:t> </a:t>
            </a:r>
            <a:r>
              <a:rPr lang="de-AT" b="1" dirty="0" err="1">
                <a:solidFill>
                  <a:srgbClr val="FF0000"/>
                </a:solidFill>
              </a:rPr>
              <a:t>input</a:t>
            </a:r>
            <a:r>
              <a:rPr lang="de-AT" b="1" dirty="0">
                <a:solidFill>
                  <a:srgbClr val="FF0000"/>
                </a:solidFill>
              </a:rPr>
              <a:t> </a:t>
            </a:r>
            <a:r>
              <a:rPr lang="de-AT" b="1" dirty="0" err="1">
                <a:solidFill>
                  <a:srgbClr val="FF0000"/>
                </a:solidFill>
              </a:rPr>
              <a:t>to</a:t>
            </a:r>
            <a:r>
              <a:rPr lang="de-AT" b="1" dirty="0">
                <a:solidFill>
                  <a:srgbClr val="FF0000"/>
                </a:solidFill>
              </a:rPr>
              <a:t> Black </a:t>
            </a:r>
            <a:r>
              <a:rPr lang="de-AT" b="1" dirty="0" err="1">
                <a:solidFill>
                  <a:srgbClr val="FF0000"/>
                </a:solidFill>
              </a:rPr>
              <a:t>Sea</a:t>
            </a:r>
            <a:r>
              <a:rPr lang="de-AT" b="1" dirty="0">
                <a:solidFill>
                  <a:srgbClr val="FF0000"/>
                </a:solidFill>
              </a:rPr>
              <a:t> </a:t>
            </a:r>
            <a:r>
              <a:rPr lang="de-AT" b="1" dirty="0" err="1">
                <a:solidFill>
                  <a:srgbClr val="FF0000"/>
                </a:solidFill>
              </a:rPr>
              <a:t>by</a:t>
            </a:r>
            <a:r>
              <a:rPr lang="de-AT" b="1" dirty="0">
                <a:solidFill>
                  <a:srgbClr val="FF0000"/>
                </a:solidFill>
              </a:rPr>
              <a:t> </a:t>
            </a:r>
            <a:r>
              <a:rPr lang="de-AT" b="1" dirty="0" err="1">
                <a:solidFill>
                  <a:srgbClr val="FF0000"/>
                </a:solidFill>
              </a:rPr>
              <a:t>about</a:t>
            </a:r>
            <a:r>
              <a:rPr lang="de-AT" b="1" dirty="0">
                <a:solidFill>
                  <a:srgbClr val="FF0000"/>
                </a:solidFill>
              </a:rPr>
              <a:t> 60 %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CFCB08A-A079-4610-A6BC-3339F7EAB2B3}"/>
              </a:ext>
            </a:extLst>
          </p:cNvPr>
          <p:cNvSpPr/>
          <p:nvPr/>
        </p:nvSpPr>
        <p:spPr>
          <a:xfrm>
            <a:off x="10266138" y="5301208"/>
            <a:ext cx="1518494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25" dirty="0"/>
              <a:t>(</a:t>
            </a:r>
            <a:r>
              <a:rPr lang="de-DE" sz="825" dirty="0" err="1"/>
              <a:t>DanubeSediments</a:t>
            </a:r>
            <a:r>
              <a:rPr lang="de-DE" sz="825" dirty="0"/>
              <a:t>, 2019)</a:t>
            </a:r>
            <a:endParaRPr lang="de-AT" sz="825" dirty="0"/>
          </a:p>
        </p:txBody>
      </p:sp>
    </p:spTree>
    <p:extLst>
      <p:ext uri="{BB962C8B-B14F-4D97-AF65-F5344CB8AC3E}">
        <p14:creationId xmlns:p14="http://schemas.microsoft.com/office/powerpoint/2010/main" val="252255381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 bwMode="auto">
          <a:xfrm>
            <a:off x="2667001" y="857250"/>
            <a:ext cx="2662768" cy="519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/>
          </a:p>
        </p:txBody>
      </p:sp>
      <p:sp>
        <p:nvSpPr>
          <p:cNvPr id="110595" name="Inhaltsplatzhalter 3">
            <a:extLst>
              <a:ext uri="{FF2B5EF4-FFF2-40B4-BE49-F238E27FC236}">
                <a16:creationId xmlns:a16="http://schemas.microsoft.com/office/drawing/2014/main" id="{C4D0F3A6-02AC-4DF3-AFEC-089ACF2FC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03" y="1084294"/>
            <a:ext cx="6272213" cy="3456384"/>
          </a:xfrm>
        </p:spPr>
        <p:txBody>
          <a:bodyPr/>
          <a:lstStyle/>
          <a:p>
            <a:pPr marL="200025" indent="0">
              <a:buNone/>
            </a:pPr>
            <a:r>
              <a:rPr lang="en-US" altLang="en-US" sz="1500" b="1" dirty="0">
                <a:ea typeface="ＭＳ Ｐゴシック" panose="020B0600070205080204" pitchFamily="34" charset="-128"/>
              </a:rPr>
              <a:t>Sediment budget:</a:t>
            </a:r>
          </a:p>
          <a:p>
            <a:pPr marL="200025" indent="0">
              <a:buNone/>
            </a:pPr>
            <a:endParaRPr lang="en-US" altLang="en-US" sz="1500" dirty="0">
              <a:ea typeface="ＭＳ Ｐゴシック" panose="020B0600070205080204" pitchFamily="34" charset="-128"/>
            </a:endParaRPr>
          </a:p>
        </p:txBody>
      </p:sp>
      <p:pic>
        <p:nvPicPr>
          <p:cNvPr id="110599" name="Picture 3">
            <a:extLst>
              <a:ext uri="{FF2B5EF4-FFF2-40B4-BE49-F238E27FC236}">
                <a16:creationId xmlns:a16="http://schemas.microsoft.com/office/drawing/2014/main" id="{12F56468-380A-4600-B55F-09A049B60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3" y="3787725"/>
            <a:ext cx="4464436" cy="241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liennummernplatzhalter 1">
            <a:extLst>
              <a:ext uri="{FF2B5EF4-FFF2-40B4-BE49-F238E27FC236}">
                <a16:creationId xmlns:a16="http://schemas.microsoft.com/office/drawing/2014/main" id="{3C40B8C7-2193-4064-9346-7B1698B95E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47448" y="5805266"/>
            <a:ext cx="1079897" cy="1357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0000" lnSpcReduction="20000"/>
          </a:bodyPr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57250" indent="-17145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5A6A4A8B-4CD7-4AD2-A227-27FD355F6490}" type="slidenum">
              <a:rPr lang="de-DE" altLang="en-US" sz="750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de-DE" altLang="en-US" sz="750" dirty="0">
              <a:solidFill>
                <a:schemeClr val="bg1"/>
              </a:solidFill>
            </a:endParaRPr>
          </a:p>
        </p:txBody>
      </p:sp>
      <p:pic>
        <p:nvPicPr>
          <p:cNvPr id="12" name="Picture 38" descr="https://ars.els-cdn.com/content/image/1-s2.0-S0169555X13004534-gr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3" y="1563267"/>
            <a:ext cx="3394622" cy="22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B31844D-D16D-44A9-A782-568BC3247708}"/>
              </a:ext>
            </a:extLst>
          </p:cNvPr>
          <p:cNvSpPr/>
          <p:nvPr/>
        </p:nvSpPr>
        <p:spPr>
          <a:xfrm>
            <a:off x="1584234" y="6198520"/>
            <a:ext cx="1775462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25" dirty="0"/>
              <a:t>(</a:t>
            </a:r>
            <a:r>
              <a:rPr lang="de-DE" sz="825" dirty="0" err="1"/>
              <a:t>based</a:t>
            </a:r>
            <a:r>
              <a:rPr lang="de-DE" sz="825" dirty="0"/>
              <a:t> on Frings et al., 2014b)</a:t>
            </a:r>
            <a:endParaRPr lang="de-AT" sz="825" dirty="0"/>
          </a:p>
        </p:txBody>
      </p:sp>
      <p:pic>
        <p:nvPicPr>
          <p:cNvPr id="20" name="Grafik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/>
          <a:stretch/>
        </p:blipFill>
        <p:spPr bwMode="auto">
          <a:xfrm>
            <a:off x="4270441" y="1248731"/>
            <a:ext cx="7996858" cy="5172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B31844D-D16D-44A9-A782-568BC3247708}"/>
              </a:ext>
            </a:extLst>
          </p:cNvPr>
          <p:cNvSpPr/>
          <p:nvPr/>
        </p:nvSpPr>
        <p:spPr>
          <a:xfrm>
            <a:off x="5895243" y="6308166"/>
            <a:ext cx="1518494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825" dirty="0"/>
              <a:t>(</a:t>
            </a:r>
            <a:r>
              <a:rPr lang="de-DE" sz="825" dirty="0" err="1"/>
              <a:t>DanubeSediments</a:t>
            </a:r>
            <a:r>
              <a:rPr lang="de-DE" sz="825" dirty="0"/>
              <a:t>, 2019)</a:t>
            </a:r>
            <a:endParaRPr lang="de-AT" sz="825" dirty="0"/>
          </a:p>
        </p:txBody>
      </p:sp>
      <p:sp>
        <p:nvSpPr>
          <p:cNvPr id="2" name="Textfeld 1"/>
          <p:cNvSpPr txBox="1"/>
          <p:nvPr/>
        </p:nvSpPr>
        <p:spPr>
          <a:xfrm>
            <a:off x="4563951" y="1012718"/>
            <a:ext cx="1331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800" dirty="0" err="1"/>
              <a:t>Historic</a:t>
            </a:r>
            <a:r>
              <a:rPr lang="de-AT" sz="1800" dirty="0"/>
              <a:t> </a:t>
            </a:r>
            <a:r>
              <a:rPr lang="de-AT" sz="1800" dirty="0" err="1"/>
              <a:t>situation</a:t>
            </a:r>
            <a:endParaRPr lang="de-AT" sz="1800" dirty="0"/>
          </a:p>
        </p:txBody>
      </p:sp>
      <p:sp>
        <p:nvSpPr>
          <p:cNvPr id="17" name="Textfeld 16"/>
          <p:cNvSpPr txBox="1"/>
          <p:nvPr/>
        </p:nvSpPr>
        <p:spPr>
          <a:xfrm>
            <a:off x="8068731" y="1012718"/>
            <a:ext cx="1480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800" dirty="0" err="1"/>
              <a:t>Existing</a:t>
            </a:r>
            <a:r>
              <a:rPr lang="de-AT" sz="1800" dirty="0"/>
              <a:t> </a:t>
            </a:r>
            <a:r>
              <a:rPr lang="de-AT" sz="1800" dirty="0" err="1"/>
              <a:t>situation</a:t>
            </a:r>
            <a:endParaRPr lang="de-AT" sz="1800" dirty="0"/>
          </a:p>
        </p:txBody>
      </p:sp>
      <p:sp>
        <p:nvSpPr>
          <p:cNvPr id="15" name="Titel 5">
            <a:extLst>
              <a:ext uri="{FF2B5EF4-FFF2-40B4-BE49-F238E27FC236}">
                <a16:creationId xmlns:a16="http://schemas.microsoft.com/office/drawing/2014/main" id="{66ACD099-9FC9-44B0-B3E4-DE2A2F08D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88640"/>
            <a:ext cx="6768429" cy="79208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de-DE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Sediment (Dis)</a:t>
            </a: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balance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87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2" y="4353180"/>
            <a:ext cx="5525836" cy="25048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146" y="-27383"/>
            <a:ext cx="3953101" cy="68853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720" y="34061"/>
            <a:ext cx="4625605" cy="339493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9852264" y="5816345"/>
            <a:ext cx="2285603" cy="27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200" dirty="0" err="1"/>
              <a:t>Stanica</a:t>
            </a:r>
            <a:r>
              <a:rPr lang="de-AT" sz="1200" dirty="0"/>
              <a:t> &amp; </a:t>
            </a:r>
            <a:r>
              <a:rPr lang="de-AT" sz="1200" dirty="0" err="1"/>
              <a:t>Panin</a:t>
            </a:r>
            <a:r>
              <a:rPr lang="de-AT" sz="1200" dirty="0"/>
              <a:t>, 2009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" y="-3280"/>
            <a:ext cx="3575585" cy="435646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9846853" y="5577208"/>
            <a:ext cx="2285603" cy="27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200" dirty="0" err="1"/>
              <a:t>Tescari</a:t>
            </a:r>
            <a:r>
              <a:rPr lang="de-AT" sz="1200" dirty="0"/>
              <a:t> et al., 2006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859069" y="5348201"/>
            <a:ext cx="2285603" cy="27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1200" dirty="0" err="1"/>
              <a:t>Kuroki</a:t>
            </a:r>
            <a:r>
              <a:rPr lang="de-AT" sz="1200" dirty="0"/>
              <a:t> et al., 2006</a:t>
            </a: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-931123" y="1091414"/>
            <a:ext cx="822445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AT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</a:t>
            </a:r>
            <a:r>
              <a:rPr lang="de-AT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Erosion</a:t>
            </a:r>
            <a:endParaRPr lang="de-D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-600744" y="6167141"/>
            <a:ext cx="533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Coastal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erosion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A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24 m / </a:t>
            </a:r>
            <a:r>
              <a:rPr lang="de-A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endParaRPr lang="de-A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5975" y="3261839"/>
            <a:ext cx="3542273" cy="368019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9792" y="2218832"/>
            <a:ext cx="3542272" cy="21462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81CAE9D-DA5A-43BB-94F2-09BBFA0CEA91}"/>
              </a:ext>
            </a:extLst>
          </p:cNvPr>
          <p:cNvSpPr txBox="1"/>
          <p:nvPr/>
        </p:nvSpPr>
        <p:spPr>
          <a:xfrm>
            <a:off x="3818609" y="3255299"/>
            <a:ext cx="11107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/>
              <a:t>Coastal</a:t>
            </a:r>
            <a:r>
              <a:rPr lang="de-DE" sz="2000" dirty="0"/>
              <a:t> </a:t>
            </a:r>
            <a:r>
              <a:rPr lang="de-DE" sz="2000" dirty="0" err="1"/>
              <a:t>erosion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3751742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671"/>
          <a:stretch/>
        </p:blipFill>
        <p:spPr bwMode="auto">
          <a:xfrm>
            <a:off x="2063552" y="1722102"/>
            <a:ext cx="7579096" cy="16278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bdĺžnik 1"/>
          <p:cNvSpPr/>
          <p:nvPr/>
        </p:nvSpPr>
        <p:spPr>
          <a:xfrm>
            <a:off x="335360" y="1030982"/>
            <a:ext cx="9132565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539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Channel length change</a:t>
            </a:r>
            <a:endParaRPr lang="sk-SK" b="1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BlokTextu 3"/>
          <p:cNvSpPr txBox="1"/>
          <p:nvPr/>
        </p:nvSpPr>
        <p:spPr>
          <a:xfrm>
            <a:off x="2850736" y="1754693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800" dirty="0">
                <a:solidFill>
                  <a:srgbClr val="005392"/>
                </a:solidFill>
              </a:rPr>
              <a:t>Danube in </a:t>
            </a:r>
            <a:r>
              <a:rPr lang="en-US" sz="1800" dirty="0">
                <a:solidFill>
                  <a:srgbClr val="005392"/>
                </a:solidFill>
              </a:rPr>
              <a:t>Germany</a:t>
            </a:r>
          </a:p>
        </p:txBody>
      </p:sp>
      <p:sp>
        <p:nvSpPr>
          <p:cNvPr id="13" name="BlokTextu 6"/>
          <p:cNvSpPr txBox="1"/>
          <p:nvPr/>
        </p:nvSpPr>
        <p:spPr>
          <a:xfrm>
            <a:off x="6888089" y="146887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800" dirty="0">
                <a:solidFill>
                  <a:srgbClr val="CC00CC"/>
                </a:solidFill>
              </a:rPr>
              <a:t>refere</a:t>
            </a:r>
            <a:r>
              <a:rPr lang="de-AT" sz="1800" dirty="0">
                <a:solidFill>
                  <a:srgbClr val="CC00CC"/>
                </a:solidFill>
              </a:rPr>
              <a:t>n</a:t>
            </a:r>
            <a:r>
              <a:rPr lang="sk-SK" sz="1800" dirty="0">
                <a:solidFill>
                  <a:srgbClr val="CC00CC"/>
                </a:solidFill>
              </a:rPr>
              <a:t>ce state </a:t>
            </a:r>
          </a:p>
        </p:txBody>
      </p:sp>
      <p:sp>
        <p:nvSpPr>
          <p:cNvPr id="14" name="BlokTextu 7"/>
          <p:cNvSpPr txBox="1"/>
          <p:nvPr/>
        </p:nvSpPr>
        <p:spPr>
          <a:xfrm>
            <a:off x="9048328" y="2780928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sz="1800" dirty="0" err="1">
                <a:solidFill>
                  <a:srgbClr val="0070C0"/>
                </a:solidFill>
              </a:rPr>
              <a:t>present</a:t>
            </a:r>
            <a:r>
              <a:rPr lang="sk-SK" sz="1800" dirty="0">
                <a:solidFill>
                  <a:srgbClr val="0070C0"/>
                </a:solidFill>
              </a:rPr>
              <a:t> state</a:t>
            </a:r>
          </a:p>
        </p:txBody>
      </p:sp>
      <p:cxnSp>
        <p:nvCxnSpPr>
          <p:cNvPr id="15" name="Rovná spojovacia šípka 9"/>
          <p:cNvCxnSpPr/>
          <p:nvPr/>
        </p:nvCxnSpPr>
        <p:spPr bwMode="auto">
          <a:xfrm flipH="1">
            <a:off x="6384032" y="1734838"/>
            <a:ext cx="504056" cy="3980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Rovná spojovacia šípka 15"/>
          <p:cNvCxnSpPr>
            <a:stCxn id="14" idx="1"/>
          </p:cNvCxnSpPr>
          <p:nvPr/>
        </p:nvCxnSpPr>
        <p:spPr bwMode="auto">
          <a:xfrm flipH="1" flipV="1">
            <a:off x="8580512" y="2607034"/>
            <a:ext cx="467816" cy="3585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2" descr="P:\DanubeSediment\8_Praesentationen\20181210_Linz\Vergleich.jpg">
            <a:extLst>
              <a:ext uri="{FF2B5EF4-FFF2-40B4-BE49-F238E27FC236}">
                <a16:creationId xmlns:a16="http://schemas.microsoft.com/office/drawing/2014/main" id="{162749AC-4F45-469E-A631-F4585DD3C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t="68740" r="8373" b="7035"/>
          <a:stretch/>
        </p:blipFill>
        <p:spPr bwMode="auto">
          <a:xfrm>
            <a:off x="4151784" y="4509120"/>
            <a:ext cx="403244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lokTextu 3">
            <a:extLst>
              <a:ext uri="{FF2B5EF4-FFF2-40B4-BE49-F238E27FC236}">
                <a16:creationId xmlns:a16="http://schemas.microsoft.com/office/drawing/2014/main" id="{6525FA14-E746-48AA-894A-B79C23E15BEF}"/>
              </a:ext>
            </a:extLst>
          </p:cNvPr>
          <p:cNvSpPr txBox="1"/>
          <p:nvPr/>
        </p:nvSpPr>
        <p:spPr>
          <a:xfrm>
            <a:off x="2063552" y="3059668"/>
            <a:ext cx="693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solidFill>
                  <a:srgbClr val="005392"/>
                </a:solidFill>
              </a:rPr>
              <a:t>Upper </a:t>
            </a:r>
            <a:r>
              <a:rPr lang="sk-SK" sz="1800" dirty="0">
                <a:solidFill>
                  <a:srgbClr val="005392"/>
                </a:solidFill>
              </a:rPr>
              <a:t>Danube</a:t>
            </a:r>
            <a:r>
              <a:rPr lang="de-DE" sz="1800" dirty="0">
                <a:solidFill>
                  <a:srgbClr val="005392"/>
                </a:solidFill>
              </a:rPr>
              <a:t>: -38 %, Middle </a:t>
            </a:r>
            <a:r>
              <a:rPr lang="de-DE" sz="1800" dirty="0" err="1">
                <a:solidFill>
                  <a:srgbClr val="005392"/>
                </a:solidFill>
              </a:rPr>
              <a:t>Danube</a:t>
            </a:r>
            <a:r>
              <a:rPr lang="de-DE" sz="1800" dirty="0">
                <a:solidFill>
                  <a:srgbClr val="005392"/>
                </a:solidFill>
              </a:rPr>
              <a:t>: - 6 %, Lower </a:t>
            </a:r>
            <a:r>
              <a:rPr lang="de-DE" sz="1800" dirty="0" err="1">
                <a:solidFill>
                  <a:srgbClr val="005392"/>
                </a:solidFill>
              </a:rPr>
              <a:t>Danube</a:t>
            </a:r>
            <a:r>
              <a:rPr lang="de-DE" sz="1800" dirty="0">
                <a:solidFill>
                  <a:srgbClr val="005392"/>
                </a:solidFill>
              </a:rPr>
              <a:t>: -5 %</a:t>
            </a:r>
            <a:endParaRPr lang="en-US" sz="1800" dirty="0">
              <a:solidFill>
                <a:srgbClr val="005392"/>
              </a:solidFill>
            </a:endParaRPr>
          </a:p>
        </p:txBody>
      </p:sp>
      <p:sp>
        <p:nvSpPr>
          <p:cNvPr id="21" name="Obdĺžnik 1">
            <a:extLst>
              <a:ext uri="{FF2B5EF4-FFF2-40B4-BE49-F238E27FC236}">
                <a16:creationId xmlns:a16="http://schemas.microsoft.com/office/drawing/2014/main" id="{0B83E4B8-4B09-4615-8A1C-BC9AE4885225}"/>
              </a:ext>
            </a:extLst>
          </p:cNvPr>
          <p:cNvSpPr/>
          <p:nvPr/>
        </p:nvSpPr>
        <p:spPr>
          <a:xfrm>
            <a:off x="346076" y="3930845"/>
            <a:ext cx="9132565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539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Channel width change</a:t>
            </a:r>
            <a:endParaRPr lang="sk-SK" b="1" dirty="0">
              <a:solidFill>
                <a:srgbClr val="FF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BlokTextu 3">
            <a:extLst>
              <a:ext uri="{FF2B5EF4-FFF2-40B4-BE49-F238E27FC236}">
                <a16:creationId xmlns:a16="http://schemas.microsoft.com/office/drawing/2014/main" id="{D91840DA-07A9-4DE1-9B7E-9E20C6B954B9}"/>
              </a:ext>
            </a:extLst>
          </p:cNvPr>
          <p:cNvSpPr txBox="1"/>
          <p:nvPr/>
        </p:nvSpPr>
        <p:spPr>
          <a:xfrm>
            <a:off x="2222112" y="6084004"/>
            <a:ext cx="7443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>
                <a:solidFill>
                  <a:srgbClr val="005392"/>
                </a:solidFill>
              </a:rPr>
              <a:t>Upper </a:t>
            </a:r>
            <a:r>
              <a:rPr lang="sk-SK" sz="1800" dirty="0">
                <a:solidFill>
                  <a:srgbClr val="005392"/>
                </a:solidFill>
              </a:rPr>
              <a:t>Danube</a:t>
            </a:r>
            <a:r>
              <a:rPr lang="de-DE" sz="1800" dirty="0">
                <a:solidFill>
                  <a:srgbClr val="005392"/>
                </a:solidFill>
              </a:rPr>
              <a:t>: -39 %, Middle </a:t>
            </a:r>
            <a:r>
              <a:rPr lang="de-DE" sz="1800" dirty="0" err="1">
                <a:solidFill>
                  <a:srgbClr val="005392"/>
                </a:solidFill>
              </a:rPr>
              <a:t>Danube</a:t>
            </a:r>
            <a:r>
              <a:rPr lang="de-DE" sz="1800" dirty="0">
                <a:solidFill>
                  <a:srgbClr val="005392"/>
                </a:solidFill>
              </a:rPr>
              <a:t>: - 12 %, Lower </a:t>
            </a:r>
            <a:r>
              <a:rPr lang="de-DE" sz="1800" dirty="0" err="1">
                <a:solidFill>
                  <a:srgbClr val="005392"/>
                </a:solidFill>
              </a:rPr>
              <a:t>Danube</a:t>
            </a:r>
            <a:r>
              <a:rPr lang="de-DE" sz="1800" dirty="0">
                <a:solidFill>
                  <a:srgbClr val="005392"/>
                </a:solidFill>
              </a:rPr>
              <a:t>: - 0,4 %</a:t>
            </a:r>
            <a:endParaRPr lang="en-US" sz="1800" dirty="0">
              <a:solidFill>
                <a:srgbClr val="005392"/>
              </a:solidFill>
            </a:endParaRP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E67C693B-172A-42EB-9407-892545F7E69A}"/>
              </a:ext>
            </a:extLst>
          </p:cNvPr>
          <p:cNvSpPr txBox="1">
            <a:spLocks/>
          </p:cNvSpPr>
          <p:nvPr/>
        </p:nvSpPr>
        <p:spPr>
          <a:xfrm>
            <a:off x="335360" y="238894"/>
            <a:ext cx="6768429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rgbClr val="3B687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Length</a:t>
            </a:r>
            <a:r>
              <a:rPr lang="de-DE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 and </a:t>
            </a: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width</a:t>
            </a:r>
            <a:r>
              <a:rPr lang="de-DE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 </a:t>
            </a:r>
            <a:r>
              <a:rPr lang="de-DE" sz="3000" b="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change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3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347333" y="1066091"/>
            <a:ext cx="838106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algn="l" eaLnBrk="1" hangingPunct="1">
              <a:defRPr sz="340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sz="3000" dirty="0"/>
              <a:t>Sediment alteration – </a:t>
            </a:r>
          </a:p>
          <a:p>
            <a:r>
              <a:rPr lang="en-GB" sz="3000" dirty="0"/>
              <a:t>river bed change</a:t>
            </a:r>
            <a:endParaRPr lang="en-GB" altLang="sk-SK" sz="3000" dirty="0"/>
          </a:p>
          <a:p>
            <a:endParaRPr lang="sk-SK" sz="3000" b="1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t="14323" r="11159" b="6845"/>
          <a:stretch>
            <a:fillRect/>
          </a:stretch>
        </p:blipFill>
        <p:spPr bwMode="auto">
          <a:xfrm>
            <a:off x="8005533" y="2901309"/>
            <a:ext cx="2650863" cy="17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43864" y="4149080"/>
            <a:ext cx="16166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altLang="de-DE" sz="1100" dirty="0" err="1"/>
              <a:t>Goda</a:t>
            </a:r>
            <a:r>
              <a:rPr lang="de-AT" altLang="de-DE" sz="1100" dirty="0"/>
              <a:t> et al., 2007</a:t>
            </a:r>
          </a:p>
        </p:txBody>
      </p:sp>
      <p:pic>
        <p:nvPicPr>
          <p:cNvPr id="14" name="Picture 6" descr="Batuca et al 2002_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4"/>
          <a:stretch/>
        </p:blipFill>
        <p:spPr bwMode="auto">
          <a:xfrm>
            <a:off x="7749147" y="4797152"/>
            <a:ext cx="2967336" cy="17245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5" name="Rechteck 14"/>
          <p:cNvSpPr/>
          <p:nvPr/>
        </p:nvSpPr>
        <p:spPr>
          <a:xfrm>
            <a:off x="8179753" y="6525344"/>
            <a:ext cx="24304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err="1">
                <a:latin typeface="+mn-lt"/>
                <a:ea typeface="Times New Roman" panose="02020603050405020304" pitchFamily="18" charset="0"/>
              </a:rPr>
              <a:t>modified</a:t>
            </a:r>
            <a:r>
              <a:rPr lang="de-DE" sz="1100" dirty="0">
                <a:latin typeface="+mn-lt"/>
                <a:ea typeface="Times New Roman" panose="02020603050405020304" pitchFamily="18" charset="0"/>
              </a:rPr>
              <a:t> after </a:t>
            </a:r>
            <a:r>
              <a:rPr lang="de-DE" sz="1100" dirty="0" err="1">
                <a:latin typeface="+mn-lt"/>
                <a:ea typeface="Times New Roman" panose="02020603050405020304" pitchFamily="18" charset="0"/>
              </a:rPr>
              <a:t>Batuca</a:t>
            </a:r>
            <a:r>
              <a:rPr lang="de-DE" sz="1100" dirty="0">
                <a:latin typeface="+mn-lt"/>
                <a:ea typeface="Times New Roman" panose="02020603050405020304" pitchFamily="18" charset="0"/>
              </a:rPr>
              <a:t> et al., 2002</a:t>
            </a:r>
            <a:endParaRPr lang="de-AT" sz="1100" dirty="0">
              <a:latin typeface="+mn-lt"/>
            </a:endParaRPr>
          </a:p>
        </p:txBody>
      </p:sp>
      <p:pic>
        <p:nvPicPr>
          <p:cNvPr id="17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844824"/>
            <a:ext cx="6417873" cy="4536505"/>
          </a:xfrm>
          <a:prstGeom prst="rect">
            <a:avLst/>
          </a:prstGeom>
        </p:spPr>
      </p:pic>
      <p:sp>
        <p:nvSpPr>
          <p:cNvPr id="20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5905501" y="6477001"/>
            <a:ext cx="478532" cy="28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fld id="{894680D0-7A83-433A-9719-C4143F27F647}" type="slidenum">
              <a:rPr lang="de-DE" sz="1000">
                <a:solidFill>
                  <a:srgbClr val="3B687F"/>
                </a:solidFill>
              </a:rPr>
              <a:pPr algn="ctr"/>
              <a:t>7</a:t>
            </a:fld>
            <a:endParaRPr lang="de-DE" sz="1000" dirty="0">
              <a:solidFill>
                <a:srgbClr val="3B687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91" y="908721"/>
            <a:ext cx="3021204" cy="19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F2BE07B-4430-4EF3-91C6-EBEA9D16E58F}"/>
              </a:ext>
            </a:extLst>
          </p:cNvPr>
          <p:cNvSpPr txBox="1"/>
          <p:nvPr/>
        </p:nvSpPr>
        <p:spPr>
          <a:xfrm>
            <a:off x="4367808" y="5221649"/>
            <a:ext cx="307376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000" dirty="0"/>
              <a:t>Erosion: 55 % (29 %)</a:t>
            </a:r>
          </a:p>
          <a:p>
            <a:pPr algn="l"/>
            <a:r>
              <a:rPr lang="de-DE" sz="2000" dirty="0"/>
              <a:t>Sedimentation: 36 %</a:t>
            </a:r>
          </a:p>
          <a:p>
            <a:pPr algn="l"/>
            <a:r>
              <a:rPr lang="de-DE" sz="2000" dirty="0"/>
              <a:t>Equilibrium: 9 %</a:t>
            </a:r>
            <a:endParaRPr lang="de-AT" sz="2000" dirty="0"/>
          </a:p>
        </p:txBody>
      </p:sp>
      <p:sp>
        <p:nvSpPr>
          <p:cNvPr id="12" name="Titel 5">
            <a:extLst>
              <a:ext uri="{FF2B5EF4-FFF2-40B4-BE49-F238E27FC236}">
                <a16:creationId xmlns:a16="http://schemas.microsoft.com/office/drawing/2014/main" id="{98315AAE-342B-4D31-B761-F97E97C3B1C3}"/>
              </a:ext>
            </a:extLst>
          </p:cNvPr>
          <p:cNvSpPr txBox="1">
            <a:spLocks/>
          </p:cNvSpPr>
          <p:nvPr/>
        </p:nvSpPr>
        <p:spPr>
          <a:xfrm>
            <a:off x="335360" y="238894"/>
            <a:ext cx="6768429" cy="79208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rgbClr val="3B687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3B687F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chemeClr val="tx1"/>
              </a:buClr>
            </a:pPr>
            <a:r>
              <a:rPr lang="de-DE" sz="3000" b="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</a:rPr>
              <a:t>Morphological Change</a:t>
            </a:r>
            <a:endParaRPr lang="en-US" sz="3000" b="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654600F-4B6D-47A5-9DC4-62D3EE6FE1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908720"/>
            <a:ext cx="10819160" cy="5508317"/>
          </a:xfrm>
          <a:prstGeom prst="rect">
            <a:avLst/>
          </a:prstGeom>
          <a:noFill/>
        </p:spPr>
      </p:pic>
      <p:sp>
        <p:nvSpPr>
          <p:cNvPr id="17" name="Titel 1"/>
          <p:cNvSpPr txBox="1">
            <a:spLocks/>
          </p:cNvSpPr>
          <p:nvPr/>
        </p:nvSpPr>
        <p:spPr bwMode="auto">
          <a:xfrm>
            <a:off x="325086" y="198914"/>
            <a:ext cx="11035184" cy="72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algn="l" eaLnBrk="1" hangingPunct="1">
              <a:defRPr sz="400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altLang="de-DE" sz="3000" dirty="0" err="1"/>
              <a:t>Remobilisation</a:t>
            </a:r>
            <a:r>
              <a:rPr lang="de-DE" altLang="de-DE" sz="3000" dirty="0"/>
              <a:t> in a </a:t>
            </a:r>
            <a:r>
              <a:rPr lang="de-DE" altLang="de-DE" sz="3000" dirty="0" err="1"/>
              <a:t>reservoir</a:t>
            </a:r>
            <a:r>
              <a:rPr lang="de-DE" altLang="de-DE" sz="3000" dirty="0"/>
              <a:t> </a:t>
            </a:r>
            <a:r>
              <a:rPr lang="de-DE" altLang="de-DE" sz="3000" dirty="0" err="1"/>
              <a:t>during</a:t>
            </a:r>
            <a:r>
              <a:rPr lang="de-DE" altLang="de-DE" sz="3000" dirty="0"/>
              <a:t> 2002 and 2013 </a:t>
            </a:r>
            <a:r>
              <a:rPr lang="de-DE" altLang="de-DE" sz="3000" dirty="0" err="1"/>
              <a:t>floods</a:t>
            </a:r>
            <a:endParaRPr lang="de-DE" altLang="de-DE" sz="3000" dirty="0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2466666" y="1330495"/>
            <a:ext cx="2950440" cy="830997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AT" altLang="de-DE" dirty="0" err="1"/>
              <a:t>Question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</a:t>
            </a:r>
            <a:r>
              <a:rPr lang="de-AT" altLang="de-DE" dirty="0" err="1"/>
              <a:t>sediment</a:t>
            </a:r>
            <a:r>
              <a:rPr lang="de-AT" altLang="de-DE" dirty="0"/>
              <a:t> </a:t>
            </a:r>
            <a:r>
              <a:rPr lang="de-AT" altLang="de-DE" dirty="0" err="1"/>
              <a:t>release</a:t>
            </a:r>
            <a:endParaRPr lang="de-AT" altLang="de-DE" dirty="0"/>
          </a:p>
        </p:txBody>
      </p:sp>
      <p:sp>
        <p:nvSpPr>
          <p:cNvPr id="2" name="Geschweifte Klammer links 1"/>
          <p:cNvSpPr/>
          <p:nvPr/>
        </p:nvSpPr>
        <p:spPr>
          <a:xfrm rot="10800000">
            <a:off x="10538468" y="2300799"/>
            <a:ext cx="215763" cy="1007421"/>
          </a:xfrm>
          <a:prstGeom prst="leftBrace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de-AT"/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885355" y="2564904"/>
            <a:ext cx="1115301" cy="52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399" dirty="0"/>
              <a:t>Release: 5,5 Mio. m</a:t>
            </a:r>
            <a:r>
              <a:rPr lang="de-AT" altLang="de-DE" sz="1399" baseline="30000" dirty="0"/>
              <a:t>3</a:t>
            </a:r>
          </a:p>
        </p:txBody>
      </p:sp>
      <p:sp>
        <p:nvSpPr>
          <p:cNvPr id="9" name="Textfeld 1"/>
          <p:cNvSpPr txBox="1">
            <a:spLocks noChangeArrowheads="1"/>
          </p:cNvSpPr>
          <p:nvPr/>
        </p:nvSpPr>
        <p:spPr bwMode="auto">
          <a:xfrm>
            <a:off x="7047186" y="6407750"/>
            <a:ext cx="204881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de-AT" altLang="de-DE" sz="1100" dirty="0"/>
              <a:t>Source: </a:t>
            </a:r>
            <a:r>
              <a:rPr lang="de-AT" altLang="de-DE" sz="1100" dirty="0" err="1"/>
              <a:t>viadonau</a:t>
            </a:r>
            <a:r>
              <a:rPr lang="de-AT" altLang="de-DE" sz="1100" dirty="0"/>
              <a:t>, Verbund</a:t>
            </a:r>
          </a:p>
        </p:txBody>
      </p:sp>
      <p:sp>
        <p:nvSpPr>
          <p:cNvPr id="14" name="BlokTextu 6">
            <a:extLst>
              <a:ext uri="{FF2B5EF4-FFF2-40B4-BE49-F238E27FC236}">
                <a16:creationId xmlns:a16="http://schemas.microsoft.com/office/drawing/2014/main" id="{46AAC2CF-0667-4141-ABDD-FE86D12C6E3E}"/>
              </a:ext>
            </a:extLst>
          </p:cNvPr>
          <p:cNvSpPr txBox="1"/>
          <p:nvPr/>
        </p:nvSpPr>
        <p:spPr>
          <a:xfrm>
            <a:off x="2870925" y="4221088"/>
            <a:ext cx="696949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de-DE"/>
            </a:defPPr>
            <a:lvl1pPr algn="l" eaLnBrk="1" hangingPunct="1">
              <a:defRPr sz="3400">
                <a:solidFill>
                  <a:srgbClr val="0070C0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sz="3000" b="1" dirty="0"/>
              <a:t>Sedimentation in </a:t>
            </a:r>
            <a:r>
              <a:rPr lang="de-DE" sz="3000" b="1" dirty="0" err="1"/>
              <a:t>impoundments</a:t>
            </a:r>
            <a:endParaRPr lang="sk-SK" sz="3000" b="1" dirty="0"/>
          </a:p>
        </p:txBody>
      </p:sp>
      <p:pic>
        <p:nvPicPr>
          <p:cNvPr id="10" name="Picture 2" descr="K:\EBN\Anlagen\EOD_EUD_Donau\HW2013\20_TechnischeGrundlagen\Fotos\20130618_Einsiedler_EferdingerBeckenNord\P6180030.JPG">
            <a:extLst>
              <a:ext uri="{FF2B5EF4-FFF2-40B4-BE49-F238E27FC236}">
                <a16:creationId xmlns:a16="http://schemas.microsoft.com/office/drawing/2014/main" id="{F5170704-5E32-4FBF-9098-C2820BC2B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5196"/>
          <a:stretch>
            <a:fillRect/>
          </a:stretch>
        </p:blipFill>
        <p:spPr bwMode="auto">
          <a:xfrm>
            <a:off x="8980535" y="3390856"/>
            <a:ext cx="3115866" cy="1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31269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376" y="980728"/>
            <a:ext cx="9289405" cy="500062"/>
          </a:xfrm>
        </p:spPr>
        <p:txBody>
          <a:bodyPr>
            <a:normAutofit fontScale="90000"/>
          </a:bodyPr>
          <a:lstStyle/>
          <a:p>
            <a:r>
              <a:rPr lang="de-DE" altLang="de-DE" sz="2400" dirty="0">
                <a:solidFill>
                  <a:srgbClr val="3C506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300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  <a:sym typeface="Wingdings" panose="05000000000000000000" pitchFamily="2" charset="2"/>
              </a:rPr>
              <a:t>ICPDR 3rd </a:t>
            </a:r>
            <a:r>
              <a:rPr lang="de-DE" altLang="de-DE" sz="300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  <a:sym typeface="Wingdings" panose="05000000000000000000" pitchFamily="2" charset="2"/>
              </a:rPr>
              <a:t>Danube</a:t>
            </a:r>
            <a:r>
              <a:rPr lang="de-DE" altLang="de-DE" sz="300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  <a:sym typeface="Wingdings" panose="05000000000000000000" pitchFamily="2" charset="2"/>
              </a:rPr>
              <a:t> River </a:t>
            </a:r>
            <a:r>
              <a:rPr lang="de-DE" altLang="de-DE" sz="3000" kern="1200" dirty="0" err="1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  <a:sym typeface="Wingdings" panose="05000000000000000000" pitchFamily="2" charset="2"/>
              </a:rPr>
              <a:t>Basin</a:t>
            </a:r>
            <a:r>
              <a:rPr lang="de-DE" altLang="de-DE" sz="3000" kern="1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charset="-128"/>
                <a:cs typeface="+mn-cs"/>
                <a:sym typeface="Wingdings" panose="05000000000000000000" pitchFamily="2" charset="2"/>
              </a:rPr>
              <a:t> Management Plan</a:t>
            </a:r>
            <a:endParaRPr lang="de-DE" altLang="de-DE" sz="3000" kern="1200" dirty="0">
              <a:solidFill>
                <a:srgbClr val="0070C0"/>
              </a:solidFill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368" y="1251867"/>
            <a:ext cx="8280919" cy="4697413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Alteration of sediment balance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Symbol" panose="05050102010706020507" pitchFamily="18" charset="2"/>
              <a:buChar char="-"/>
            </a:pP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86680" y="2406367"/>
            <a:ext cx="11397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Based on key findings of the </a:t>
            </a:r>
            <a:r>
              <a:rPr lang="en-GB" dirty="0" err="1"/>
              <a:t>DanubeSediment</a:t>
            </a:r>
            <a:r>
              <a:rPr lang="en-GB" dirty="0"/>
              <a:t> project the alteration of the sediment balance is </a:t>
            </a:r>
            <a:r>
              <a:rPr lang="en-GB" b="1" dirty="0"/>
              <a:t>now</a:t>
            </a:r>
            <a:r>
              <a:rPr lang="en-GB" dirty="0"/>
              <a:t> identified as new </a:t>
            </a:r>
            <a:r>
              <a:rPr lang="en-GB" b="1" dirty="0"/>
              <a:t>sub-item of the Significant Water Management Issue “</a:t>
            </a:r>
            <a:r>
              <a:rPr lang="en-GB" b="1" dirty="0" err="1"/>
              <a:t>Hydromorphological</a:t>
            </a:r>
            <a:r>
              <a:rPr lang="en-GB" b="1" dirty="0"/>
              <a:t> alterations”</a:t>
            </a:r>
            <a:r>
              <a:rPr lang="en-GB" dirty="0"/>
              <a:t>. The aim is to fully integrate this issue into the development of the 3</a:t>
            </a:r>
            <a:r>
              <a:rPr lang="en-GB" baseline="30000" dirty="0"/>
              <a:t>rd</a:t>
            </a:r>
            <a:r>
              <a:rPr lang="en-GB" dirty="0"/>
              <a:t> DRBMP Update 2021.</a:t>
            </a:r>
          </a:p>
          <a:p>
            <a:pPr algn="just"/>
            <a:endParaRPr lang="en-GB" sz="2000" dirty="0"/>
          </a:p>
          <a:p>
            <a:pPr algn="just"/>
            <a:endParaRPr lang="de-AT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10B2B9B-BB35-4A40-91B2-2CB0B00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680" y="-1825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en-GB" altLang="de-DE" sz="3000" dirty="0">
                <a:solidFill>
                  <a:srgbClr val="0070C0"/>
                </a:solidFill>
                <a:latin typeface="Arial" panose="020B0604020202020204" pitchFamily="34" charset="0"/>
              </a:rPr>
              <a:t>Significant Water Management Issue</a:t>
            </a:r>
            <a:endParaRPr lang="de-AT" altLang="de-DE" sz="30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S_Template_colour_1706">
  <a:themeElements>
    <a:clrScheme name="LfU-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fU-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000" dirty="0"/>
        </a:defPPr>
      </a:lstStyle>
    </a:txDef>
  </a:objectDefaults>
  <a:extraClrSchemeLst>
    <a:extraClrScheme>
      <a:clrScheme name="LfU-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U-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U-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U-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U-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fU-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U-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U-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U-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U-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U-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fU-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Template_presentations_170612</Template>
  <TotalTime>0</TotalTime>
  <Words>972</Words>
  <Application>Microsoft Office PowerPoint</Application>
  <PresentationFormat>Breitbild</PresentationFormat>
  <Paragraphs>187</Paragraphs>
  <Slides>20</Slides>
  <Notes>14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Calibri</vt:lpstr>
      <vt:lpstr>Times New Roman</vt:lpstr>
      <vt:lpstr>Symbol</vt:lpstr>
      <vt:lpstr>Tahoma</vt:lpstr>
      <vt:lpstr>Arial</vt:lpstr>
      <vt:lpstr>Wingdings</vt:lpstr>
      <vt:lpstr>MS PGothic</vt:lpstr>
      <vt:lpstr>DS_Template_colour_1706</vt:lpstr>
      <vt:lpstr>Benutzerdefiniertes Design</vt:lpstr>
      <vt:lpstr>PowerPoint-Präsentation</vt:lpstr>
      <vt:lpstr>Main objectives of DanubeSediment</vt:lpstr>
      <vt:lpstr>Sediment deficit</vt:lpstr>
      <vt:lpstr>Sediment (Dis)balance</vt:lpstr>
      <vt:lpstr>PowerPoint-Präsentation</vt:lpstr>
      <vt:lpstr>PowerPoint-Präsentation</vt:lpstr>
      <vt:lpstr>PowerPoint-Präsentation</vt:lpstr>
      <vt:lpstr>PowerPoint-Präsentation</vt:lpstr>
      <vt:lpstr> ICPDR 3rd Danube River Basin Management Plan</vt:lpstr>
      <vt:lpstr>Significant Water Management Issue (SWMI) report</vt:lpstr>
      <vt:lpstr>PowerPoint-Präsentation</vt:lpstr>
      <vt:lpstr>PowerPoint-Präsentation</vt:lpstr>
      <vt:lpstr>PowerPoint-Präsentation</vt:lpstr>
      <vt:lpstr>Many thanks for your attention!</vt:lpstr>
      <vt:lpstr>Part C: Good practice examples for sediment management measures </vt:lpstr>
      <vt:lpstr>Sediment management measures</vt:lpstr>
      <vt:lpstr>Part C: Good practice examples for sediment management measures </vt:lpstr>
      <vt:lpstr>PowerPoint-Präsentation</vt:lpstr>
      <vt:lpstr>PowerPoint-Präsentation</vt:lpstr>
      <vt:lpstr>PowerPoint-Präsentation</vt:lpstr>
    </vt:vector>
  </TitlesOfParts>
  <Company>VUVH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Holubova Katarina</dc:creator>
  <cp:lastModifiedBy>Helmut Habersack</cp:lastModifiedBy>
  <cp:revision>794</cp:revision>
  <cp:lastPrinted>2018-09-13T08:52:34Z</cp:lastPrinted>
  <dcterms:created xsi:type="dcterms:W3CDTF">2017-09-05T15:26:37Z</dcterms:created>
  <dcterms:modified xsi:type="dcterms:W3CDTF">2019-11-06T07:31:34Z</dcterms:modified>
</cp:coreProperties>
</file>