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87" r:id="rId3"/>
    <p:sldId id="260" r:id="rId4"/>
    <p:sldId id="288" r:id="rId5"/>
    <p:sldId id="279" r:id="rId6"/>
    <p:sldId id="266" r:id="rId7"/>
    <p:sldId id="262" r:id="rId8"/>
    <p:sldId id="265" r:id="rId9"/>
    <p:sldId id="263" r:id="rId10"/>
    <p:sldId id="264" r:id="rId11"/>
    <p:sldId id="286" r:id="rId12"/>
    <p:sldId id="267" r:id="rId13"/>
    <p:sldId id="269" r:id="rId14"/>
    <p:sldId id="274" r:id="rId15"/>
    <p:sldId id="289" r:id="rId16"/>
    <p:sldId id="275" r:id="rId17"/>
    <p:sldId id="276" r:id="rId1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6">
          <p15:clr>
            <a:srgbClr val="A4A3A4"/>
          </p15:clr>
        </p15:guide>
        <p15:guide id="2" pos="49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E5"/>
    <a:srgbClr val="141313"/>
    <a:srgbClr val="E99423"/>
    <a:srgbClr val="86121C"/>
    <a:srgbClr val="004378"/>
    <a:srgbClr val="009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87076" autoAdjust="0"/>
  </p:normalViewPr>
  <p:slideViewPr>
    <p:cSldViewPr snapToGrid="0" snapToObjects="1">
      <p:cViewPr varScale="1">
        <p:scale>
          <a:sx n="76" d="100"/>
          <a:sy n="76" d="100"/>
        </p:scale>
        <p:origin x="1459" y="58"/>
      </p:cViewPr>
      <p:guideLst>
        <p:guide orient="horz" pos="736"/>
        <p:guide pos="49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C22C1-C523-42C1-BDB6-35FF7FB5EC6E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5C675-43CC-46BD-AE50-5FE6F18D076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25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46F8D3D-5887-44C9-A0A4-EC8A15A7635F}" type="slidenum">
              <a:rPr lang="en-US" altLang="de-DE" sz="1200"/>
              <a:pPr algn="r">
                <a:spcBef>
                  <a:spcPct val="0"/>
                </a:spcBef>
                <a:buFontTx/>
                <a:buNone/>
              </a:pPr>
              <a:t>2</a:t>
            </a:fld>
            <a:endParaRPr lang="en-US" altLang="de-DE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2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46F8D3D-5887-44C9-A0A4-EC8A15A7635F}" type="slidenum">
              <a:rPr lang="en-US" altLang="de-DE" sz="1200"/>
              <a:pPr algn="r">
                <a:spcBef>
                  <a:spcPct val="0"/>
                </a:spcBef>
                <a:buFontTx/>
                <a:buNone/>
              </a:pPr>
              <a:t>3</a:t>
            </a:fld>
            <a:endParaRPr lang="en-US" altLang="de-DE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6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C675-43CC-46BD-AE50-5FE6F18D076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173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5C675-43CC-46BD-AE50-5FE6F18D076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6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Logo_AWI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87" y="456155"/>
            <a:ext cx="2621832" cy="379909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18689" y="996905"/>
            <a:ext cx="836173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7962" y="6376176"/>
            <a:ext cx="1171864" cy="154776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23218" y="376924"/>
            <a:ext cx="8457201" cy="619981"/>
          </a:xfrm>
          <a:prstGeom prst="rect">
            <a:avLst/>
          </a:prstGeom>
        </p:spPr>
        <p:txBody>
          <a:bodyPr anchor="t"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1643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218" y="376924"/>
            <a:ext cx="8457201" cy="619981"/>
          </a:xfrm>
          <a:prstGeom prst="rect">
            <a:avLst/>
          </a:prstGeom>
        </p:spPr>
        <p:txBody>
          <a:bodyPr anchor="t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D566-8D13-5C43-8939-614299B6941B}" type="datetimeFigureOut">
              <a:rPr lang="de-DE" smtClean="0"/>
              <a:pPr/>
              <a:t>06.11.2019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22306" y="1168400"/>
            <a:ext cx="8458113" cy="50397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418689" y="996905"/>
            <a:ext cx="836173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Bild 15" descr="AWI_WortBildmarke_Farb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8" y="417661"/>
            <a:ext cx="1090955" cy="486839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0257" y="6641796"/>
            <a:ext cx="954575" cy="1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A4EF-7FB7-4D3E-8767-E57C7942C6B7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ED8A-3456-47BC-9690-186F2A0418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56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7FBD04E-5C72-46C7-8EB7-97275499351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81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2DD62EC-73F3-459F-9A85-968EC68E2D5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15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550156"/>
            <a:ext cx="812822" cy="307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8D566-8D13-5C43-8939-614299B6941B}" type="datetimeFigureOut">
              <a:rPr lang="de-DE" smtClean="0"/>
              <a:pPr/>
              <a:t>06.11.2019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70022" y="6550156"/>
            <a:ext cx="5711878" cy="307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627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fz.de/index.php?en=37937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4"/>
          <p:cNvSpPr txBox="1">
            <a:spLocks/>
          </p:cNvSpPr>
          <p:nvPr/>
        </p:nvSpPr>
        <p:spPr>
          <a:xfrm>
            <a:off x="-1" y="4069081"/>
            <a:ext cx="6158587" cy="1123950"/>
          </a:xfrm>
          <a:prstGeom prst="rect">
            <a:avLst/>
          </a:prstGeom>
          <a:solidFill>
            <a:srgbClr val="00ACE5"/>
          </a:solidFill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348619" y="376924"/>
            <a:ext cx="8422848" cy="61998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Bild 11" descr="Logo_AWI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587" y="456159"/>
            <a:ext cx="2621832" cy="37990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3218" y="1241571"/>
            <a:ext cx="8457201" cy="47397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potential for predicting low flows for the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European rivers with a special focus on summer 2018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20182" y="3280761"/>
            <a:ext cx="9144000" cy="17526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Ionita</a:t>
            </a:r>
            <a:r>
              <a:rPr lang="de-DE" sz="28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DE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Nagavciuc</a:t>
            </a:r>
            <a:r>
              <a:rPr lang="de-DE" altLang="de-DE" sz="28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de-DE" sz="12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de-DE" sz="18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de-DE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Alfred </a:t>
            </a:r>
            <a:r>
              <a:rPr lang="en-US" altLang="de-D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Wegener </a:t>
            </a:r>
            <a:r>
              <a:rPr lang="en-US" altLang="de-DE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Polar and Marine Research, Bremerhaven, Germany</a:t>
            </a:r>
          </a:p>
          <a:p>
            <a:pPr marL="0" indent="0" algn="ctr">
              <a:buNone/>
            </a:pPr>
            <a:r>
              <a:rPr lang="de-DE" altLang="de-DE" sz="18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altLang="de-DE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 cel Mare University, Suceva, Romania</a:t>
            </a:r>
            <a:endParaRPr lang="en-US" altLang="de-DE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Methodology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323218" y="4156008"/>
            <a:ext cx="8757854" cy="2443210"/>
            <a:chOff x="360239" y="1230594"/>
            <a:chExt cx="8757854" cy="2443210"/>
          </a:xfrm>
        </p:grpSpPr>
        <p:grpSp>
          <p:nvGrpSpPr>
            <p:cNvPr id="5" name="Gruppieren 4"/>
            <p:cNvGrpSpPr/>
            <p:nvPr/>
          </p:nvGrpSpPr>
          <p:grpSpPr>
            <a:xfrm>
              <a:off x="360239" y="1683587"/>
              <a:ext cx="8757854" cy="1990217"/>
              <a:chOff x="360239" y="1093929"/>
              <a:chExt cx="8757854" cy="1990217"/>
            </a:xfrm>
          </p:grpSpPr>
          <p:sp>
            <p:nvSpPr>
              <p:cNvPr id="81928" name="Rectangle 8"/>
              <p:cNvSpPr>
                <a:spLocks noChangeArrowheads="1"/>
              </p:cNvSpPr>
              <p:nvPr/>
            </p:nvSpPr>
            <p:spPr bwMode="auto">
              <a:xfrm>
                <a:off x="360239" y="1093929"/>
                <a:ext cx="8440615" cy="1477108"/>
              </a:xfrm>
              <a:prstGeom prst="rect">
                <a:avLst/>
              </a:prstGeom>
              <a:gradFill rotWithShape="1">
                <a:gsLst>
                  <a:gs pos="0">
                    <a:srgbClr val="00ACE5"/>
                  </a:gs>
                  <a:gs pos="100000">
                    <a:srgbClr val="00ACE5"/>
                  </a:gs>
                  <a:gs pos="100000">
                    <a:srgbClr val="66FF66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81927" name="Text Box 7"/>
              <p:cNvSpPr txBox="1">
                <a:spLocks noChangeArrowheads="1"/>
              </p:cNvSpPr>
              <p:nvPr/>
            </p:nvSpPr>
            <p:spPr bwMode="auto">
              <a:xfrm>
                <a:off x="466462" y="1102193"/>
                <a:ext cx="8651631" cy="198195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buFontTx/>
                  <a:buChar char="-"/>
                </a:pPr>
                <a:r>
                  <a:rPr lang="en-GB" sz="1754" b="1" dirty="0">
                    <a:solidFill>
                      <a:schemeClr val="bg1"/>
                    </a:solidFill>
                  </a:rPr>
                  <a:t> more than 80% of the 31-yr windows are above 90% level: 	</a:t>
                </a:r>
                <a:r>
                  <a:rPr lang="en-GB" sz="1754" b="1" dirty="0">
                    <a:solidFill>
                      <a:srgbClr val="C00000"/>
                    </a:solidFill>
                  </a:rPr>
                  <a:t>STABLE</a:t>
                </a:r>
              </a:p>
              <a:p>
                <a:pPr>
                  <a:buFontTx/>
                  <a:buChar char="-"/>
                </a:pPr>
                <a:r>
                  <a:rPr lang="en-GB" sz="1754" b="1" dirty="0">
                    <a:solidFill>
                      <a:schemeClr val="bg1"/>
                    </a:solidFill>
                  </a:rPr>
                  <a:t> more than 80% of the 31-yr windows are above 80% level: 	</a:t>
                </a:r>
                <a:r>
                  <a:rPr lang="en-GB" sz="1754" b="1" dirty="0">
                    <a:solidFill>
                      <a:srgbClr val="FFC000"/>
                    </a:solidFill>
                  </a:rPr>
                  <a:t>STABLE</a:t>
                </a:r>
              </a:p>
              <a:p>
                <a:pPr>
                  <a:buFontTx/>
                  <a:buChar char="-"/>
                </a:pPr>
                <a:r>
                  <a:rPr lang="en-GB" sz="1754" b="1" dirty="0">
                    <a:solidFill>
                      <a:schemeClr val="bg1"/>
                    </a:solidFill>
                  </a:rPr>
                  <a:t> more than 80% of the 31-yr windows are above 80% level: 	</a:t>
                </a:r>
                <a:r>
                  <a:rPr lang="en-GB" sz="1754" b="1" dirty="0">
                    <a:solidFill>
                      <a:srgbClr val="00B050"/>
                    </a:solidFill>
                  </a:rPr>
                  <a:t>STABLE</a:t>
                </a:r>
              </a:p>
              <a:p>
                <a:pPr>
                  <a:buFontTx/>
                  <a:buChar char="-"/>
                </a:pPr>
                <a:r>
                  <a:rPr lang="en-GB" sz="1754" b="1" dirty="0">
                    <a:solidFill>
                      <a:schemeClr val="bg1"/>
                    </a:solidFill>
                  </a:rPr>
                  <a:t> more than 80% of the 31-yr windows are above 90% level: 	</a:t>
                </a:r>
                <a:r>
                  <a:rPr lang="en-GB" sz="1754" b="1" dirty="0">
                    <a:solidFill>
                      <a:srgbClr val="0070C0"/>
                    </a:solidFill>
                  </a:rPr>
                  <a:t>STABLE</a:t>
                </a:r>
              </a:p>
              <a:p>
                <a:pPr>
                  <a:buFontTx/>
                  <a:buChar char="-"/>
                </a:pPr>
                <a:r>
                  <a:rPr lang="en-GB" sz="1754" b="1" dirty="0">
                    <a:solidFill>
                      <a:schemeClr val="bg1"/>
                    </a:solidFill>
                  </a:rPr>
                  <a:t> less than 80% of the 31-yr windows are correlated:		UNSTABLE</a:t>
                </a:r>
              </a:p>
              <a:p>
                <a:pPr>
                  <a:buFontTx/>
                  <a:buChar char="-"/>
                </a:pPr>
                <a:endParaRPr lang="en-GB" sz="1754" b="1" dirty="0">
                  <a:solidFill>
                    <a:schemeClr val="bg1"/>
                  </a:solidFill>
                </a:endParaRPr>
              </a:p>
              <a:p>
                <a:endParaRPr lang="en-GB" sz="1754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Textfeld 5"/>
            <p:cNvSpPr txBox="1"/>
            <p:nvPr/>
          </p:nvSpPr>
          <p:spPr>
            <a:xfrm>
              <a:off x="360239" y="1230594"/>
              <a:ext cx="3382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Stability</a:t>
              </a:r>
              <a:r>
                <a:rPr lang="de-DE" dirty="0"/>
                <a:t> </a:t>
              </a:r>
              <a:r>
                <a:rPr lang="de-DE" dirty="0" err="1"/>
                <a:t>Criteria</a:t>
              </a:r>
              <a:endParaRPr lang="de-DE" dirty="0"/>
            </a:p>
          </p:txBody>
        </p:sp>
      </p:grpSp>
      <p:pic>
        <p:nvPicPr>
          <p:cNvPr id="8" name="Picture 30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1452269"/>
            <a:ext cx="5187315" cy="2503170"/>
          </a:xfrm>
          <a:prstGeom prst="rect">
            <a:avLst/>
          </a:prstGeom>
        </p:spPr>
      </p:pic>
      <p:pic>
        <p:nvPicPr>
          <p:cNvPr id="9" name="Picture 30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20" y="1588988"/>
            <a:ext cx="3344452" cy="250690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31762" y="1147186"/>
            <a:ext cx="338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91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GB" sz="3692" b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GB" sz="3692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514" y="3506598"/>
            <a:ext cx="7770887" cy="2927758"/>
          </a:xfrm>
        </p:spPr>
        <p:txBody>
          <a:bodyPr>
            <a:normAutofit fontScale="62500" lnSpcReduction="20000"/>
          </a:bodyPr>
          <a:lstStyle/>
          <a:p>
            <a:pPr lvl="1">
              <a:lnSpc>
                <a:spcPct val="120000"/>
              </a:lnSpc>
            </a:pPr>
            <a:endParaRPr lang="en-GB" sz="1292" dirty="0">
              <a:solidFill>
                <a:srgbClr val="141313"/>
              </a:solidFill>
              <a:latin typeface="+mj-lt"/>
            </a:endParaRPr>
          </a:p>
          <a:p>
            <a:pPr algn="just">
              <a:lnSpc>
                <a:spcPct val="120000"/>
              </a:lnSpc>
            </a:pPr>
            <a:endParaRPr lang="en-GB" sz="2600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6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indices for  PP, TT, SST, SLP, PWC, </a:t>
            </a:r>
            <a:r>
              <a:rPr lang="en-GB" sz="2600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GB" sz="26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on stability maps.</a:t>
            </a:r>
          </a:p>
          <a:p>
            <a:pPr marL="0" indent="0" algn="just">
              <a:buNone/>
            </a:pPr>
            <a:endParaRPr lang="en-GB" sz="2600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à"/>
            </a:pPr>
            <a:endParaRPr lang="en-US" sz="2600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à"/>
            </a:pPr>
            <a:r>
              <a:rPr lang="en-US" sz="26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of the optimal predictors based on the stability maps and on:</a:t>
            </a:r>
          </a:p>
          <a:p>
            <a:pPr algn="just">
              <a:buFont typeface="Wingdings" panose="05000000000000000000" pitchFamily="2" charset="2"/>
              <a:buChar char="à"/>
            </a:pPr>
            <a:endParaRPr lang="en-US" sz="2600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6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Climatological expertise (“does it make sense?”)</a:t>
            </a:r>
          </a:p>
          <a:p>
            <a:pPr lvl="1" algn="just"/>
            <a:r>
              <a:rPr lang="en-US" sz="26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Stepwise and backward regression</a:t>
            </a:r>
          </a:p>
          <a:p>
            <a:pPr lvl="1" algn="just"/>
            <a:endParaRPr lang="en-US" sz="2600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just">
              <a:buNone/>
            </a:pPr>
            <a:r>
              <a:rPr lang="en-US" sz="26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Reduced number of predictors</a:t>
            </a:r>
            <a:endParaRPr lang="en-US" sz="2600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à"/>
            </a:pPr>
            <a:endParaRPr lang="en-US" sz="2600" dirty="0">
              <a:solidFill>
                <a:srgbClr val="141313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endParaRPr lang="en-GB" b="1" dirty="0">
              <a:solidFill>
                <a:srgbClr val="141313"/>
              </a:solidFill>
              <a:latin typeface="+mj-lt"/>
            </a:endParaRPr>
          </a:p>
        </p:txBody>
      </p:sp>
      <p:pic>
        <p:nvPicPr>
          <p:cNvPr id="4" name="Picture 30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9" y="1089732"/>
            <a:ext cx="5187315" cy="2503170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961937" y="1544993"/>
            <a:ext cx="3949063" cy="2775337"/>
            <a:chOff x="961937" y="1544993"/>
            <a:chExt cx="3949063" cy="2775337"/>
          </a:xfrm>
        </p:grpSpPr>
        <p:sp>
          <p:nvSpPr>
            <p:cNvPr id="2" name="Ellipse 1"/>
            <p:cNvSpPr/>
            <p:nvPr/>
          </p:nvSpPr>
          <p:spPr>
            <a:xfrm>
              <a:off x="3397542" y="3951214"/>
              <a:ext cx="461394" cy="369116"/>
            </a:xfrm>
            <a:prstGeom prst="ellipse">
              <a:avLst/>
            </a:prstGeom>
            <a:noFill/>
            <a:ln w="34925">
              <a:solidFill>
                <a:srgbClr val="00ACE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Ellipse 5"/>
            <p:cNvSpPr/>
            <p:nvPr/>
          </p:nvSpPr>
          <p:spPr>
            <a:xfrm>
              <a:off x="4449606" y="1728132"/>
              <a:ext cx="461394" cy="306882"/>
            </a:xfrm>
            <a:prstGeom prst="ellipse">
              <a:avLst/>
            </a:prstGeom>
            <a:noFill/>
            <a:ln w="34925">
              <a:solidFill>
                <a:srgbClr val="00ACE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/>
            <p:cNvSpPr/>
            <p:nvPr/>
          </p:nvSpPr>
          <p:spPr>
            <a:xfrm>
              <a:off x="2505512" y="1544993"/>
              <a:ext cx="461394" cy="369116"/>
            </a:xfrm>
            <a:prstGeom prst="ellipse">
              <a:avLst/>
            </a:prstGeom>
            <a:noFill/>
            <a:ln w="34925">
              <a:solidFill>
                <a:srgbClr val="00ACE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Ellipse 7"/>
            <p:cNvSpPr/>
            <p:nvPr/>
          </p:nvSpPr>
          <p:spPr>
            <a:xfrm>
              <a:off x="1891718" y="2017537"/>
              <a:ext cx="461394" cy="369116"/>
            </a:xfrm>
            <a:prstGeom prst="ellipse">
              <a:avLst/>
            </a:prstGeom>
            <a:noFill/>
            <a:ln w="34925">
              <a:solidFill>
                <a:srgbClr val="00ACE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/>
            <p:cNvSpPr/>
            <p:nvPr/>
          </p:nvSpPr>
          <p:spPr>
            <a:xfrm>
              <a:off x="961937" y="2195825"/>
              <a:ext cx="461394" cy="369116"/>
            </a:xfrm>
            <a:prstGeom prst="ellipse">
              <a:avLst/>
            </a:prstGeom>
            <a:noFill/>
            <a:ln w="34925">
              <a:solidFill>
                <a:srgbClr val="00ACE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Picture 30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55" y="1215037"/>
            <a:ext cx="3344452" cy="250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2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Predictors</a:t>
            </a:r>
            <a:r>
              <a:rPr lang="de-DE" b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Kaub</a:t>
            </a:r>
            <a:r>
              <a:rPr lang="de-DE" b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MQ JJA</a:t>
            </a:r>
            <a:endParaRPr lang="en-US" b="1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9" y="1143000"/>
            <a:ext cx="3170617" cy="315769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77" y="1892432"/>
            <a:ext cx="3700303" cy="32256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81" y="3289153"/>
            <a:ext cx="4079147" cy="34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2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2800" b="1" dirty="0" smtClean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MQ – Kaub JJA (Rhine)</a:t>
            </a:r>
            <a:endParaRPr lang="en-US" sz="2800" b="1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8" y="1095270"/>
            <a:ext cx="8599718" cy="576272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940240F-26F5-4285-99E2-464BF851FBBA}"/>
              </a:ext>
            </a:extLst>
          </p:cNvPr>
          <p:cNvSpPr txBox="1"/>
          <p:nvPr/>
        </p:nvSpPr>
        <p:spPr>
          <a:xfrm rot="5400000">
            <a:off x="8202040" y="5636165"/>
            <a:ext cx="845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78696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MQ </a:t>
            </a:r>
            <a:r>
              <a:rPr lang="de-DE" sz="2800" dirty="0" smtClean="0">
                <a:solidFill>
                  <a:schemeClr val="tx1"/>
                </a:solidFill>
              </a:rPr>
              <a:t>- Neu </a:t>
            </a:r>
            <a:r>
              <a:rPr lang="de-DE" sz="2800" dirty="0">
                <a:solidFill>
                  <a:schemeClr val="tx1"/>
                </a:solidFill>
              </a:rPr>
              <a:t>Darchau </a:t>
            </a:r>
            <a:r>
              <a:rPr lang="de-DE" sz="2800" dirty="0" smtClean="0">
                <a:solidFill>
                  <a:schemeClr val="tx1"/>
                </a:solidFill>
              </a:rPr>
              <a:t>JJA (Elbe)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316CCC-0B82-45B4-9630-8CACF0CEF343}"/>
              </a:ext>
            </a:extLst>
          </p:cNvPr>
          <p:cNvSpPr txBox="1"/>
          <p:nvPr/>
        </p:nvSpPr>
        <p:spPr>
          <a:xfrm rot="5400000">
            <a:off x="7194048" y="5666310"/>
            <a:ext cx="845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8" y="1075174"/>
            <a:ext cx="8457201" cy="5782826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E940240F-26F5-4285-99E2-464BF851FBBA}"/>
              </a:ext>
            </a:extLst>
          </p:cNvPr>
          <p:cNvSpPr txBox="1"/>
          <p:nvPr/>
        </p:nvSpPr>
        <p:spPr>
          <a:xfrm rot="5400000">
            <a:off x="8188498" y="5917518"/>
            <a:ext cx="845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4632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MQ </a:t>
            </a:r>
            <a:r>
              <a:rPr lang="de-DE" dirty="0" smtClean="0">
                <a:solidFill>
                  <a:schemeClr val="tx1"/>
                </a:solidFill>
              </a:rPr>
              <a:t>– Hofkirchen JJA (Danube)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8" y="1125415"/>
            <a:ext cx="8539427" cy="5732585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E940240F-26F5-4285-99E2-464BF851FBBA}"/>
              </a:ext>
            </a:extLst>
          </p:cNvPr>
          <p:cNvSpPr txBox="1"/>
          <p:nvPr/>
        </p:nvSpPr>
        <p:spPr>
          <a:xfrm rot="5400000">
            <a:off x="8069477" y="5798498"/>
            <a:ext cx="1083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0214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b="1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8839200" cy="5562600"/>
          </a:xfrm>
        </p:spPr>
        <p:txBody>
          <a:bodyPr>
            <a:normAutofit/>
          </a:bodyPr>
          <a:lstStyle/>
          <a:p>
            <a:pPr lvl="0"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role of global climatic and oceanic factors in forecasting monthly/seasonal discharge in large German catchments is very significant. </a:t>
            </a:r>
          </a:p>
          <a:p>
            <a:pPr lvl="0" algn="just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climatic/oceanic predictors differ from one month to another and from one station to another. </a:t>
            </a:r>
          </a:p>
          <a:p>
            <a:pPr lvl="0" algn="just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lagged relationship between the monthly/seasonal discharge and the climatic/oceanic variables vary from 6 months (SST, Air temperature) up to 1 month (local precipitation and temperature, soil moisture).</a:t>
            </a:r>
          </a:p>
          <a:p>
            <a:pPr lvl="0" algn="just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most reliable predictors are: sea surface temperature, sea level pressure, geopotential height at 700-mb, air temperature, precipitation, soil moisture, zonal and meridional wind at 700-mb.</a:t>
            </a:r>
          </a:p>
          <a:p>
            <a:pPr lvl="0" algn="just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66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ACE5"/>
                </a:solidFill>
                <a:latin typeface="+mn-lt"/>
              </a:rPr>
              <a:t>Thank you</a:t>
            </a:r>
          </a:p>
        </p:txBody>
      </p:sp>
      <p:pic>
        <p:nvPicPr>
          <p:cNvPr id="5" name="image20.jpeg"/>
          <p:cNvPicPr>
            <a:picLocks noChangeAspect="1"/>
          </p:cNvPicPr>
          <p:nvPr/>
        </p:nvPicPr>
        <p:blipFill>
          <a:blip r:embed="rId2">
            <a:extLst/>
          </a:blip>
          <a:srcRect t="7808" b="7808"/>
          <a:stretch>
            <a:fillRect/>
          </a:stretch>
        </p:blipFill>
        <p:spPr>
          <a:xfrm>
            <a:off x="0" y="1043847"/>
            <a:ext cx="9143999" cy="58895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427839" y="1200087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>
                <a:solidFill>
                  <a:srgbClr val="FFFF00"/>
                </a:solidFill>
              </a:rPr>
              <a:t>Dr. Monica </a:t>
            </a:r>
            <a:r>
              <a:rPr lang="de-DE" dirty="0" err="1">
                <a:solidFill>
                  <a:srgbClr val="FFFF00"/>
                </a:solidFill>
              </a:rPr>
              <a:t>Ioniţa</a:t>
            </a:r>
            <a:endParaRPr lang="de-DE" dirty="0">
              <a:solidFill>
                <a:srgbClr val="FFFF00"/>
              </a:solidFill>
            </a:endParaRPr>
          </a:p>
          <a:p>
            <a:r>
              <a:rPr lang="de-DE" dirty="0" smtClean="0">
                <a:solidFill>
                  <a:srgbClr val="FFFF00"/>
                </a:solidFill>
              </a:rPr>
              <a:t>Monica.Ionita@awi.de</a:t>
            </a:r>
            <a:endParaRPr lang="de-DE" dirty="0">
              <a:solidFill>
                <a:srgbClr val="FFFF00"/>
              </a:solidFill>
            </a:endParaRPr>
          </a:p>
          <a:p>
            <a:endParaRPr lang="de-DE" dirty="0">
              <a:solidFill>
                <a:srgbClr val="FFFF00"/>
              </a:solidFill>
            </a:endParaRPr>
          </a:p>
          <a:p>
            <a:r>
              <a:rPr lang="de-DE" dirty="0">
                <a:solidFill>
                  <a:srgbClr val="FFFF00"/>
                </a:solidFill>
              </a:rPr>
              <a:t>Dr. </a:t>
            </a:r>
            <a:r>
              <a:rPr lang="de-DE" dirty="0" smtClean="0">
                <a:solidFill>
                  <a:srgbClr val="FFFF00"/>
                </a:solidFill>
              </a:rPr>
              <a:t>Viorica Nagavciuc</a:t>
            </a:r>
            <a:endParaRPr lang="de-DE" dirty="0">
              <a:solidFill>
                <a:srgbClr val="FFFF00"/>
              </a:solidFill>
            </a:endParaRPr>
          </a:p>
          <a:p>
            <a:r>
              <a:rPr lang="de-DE" dirty="0">
                <a:solidFill>
                  <a:srgbClr val="FFFF00"/>
                </a:solidFill>
              </a:rPr>
              <a:t>Viorica. </a:t>
            </a:r>
            <a:r>
              <a:rPr lang="de-DE" dirty="0" smtClean="0">
                <a:solidFill>
                  <a:srgbClr val="FFFF00"/>
                </a:solidFill>
              </a:rPr>
              <a:t>nagavciuc@gmail.de</a:t>
            </a:r>
            <a:endParaRPr lang="de-DE" dirty="0">
              <a:solidFill>
                <a:srgbClr val="FFFF00"/>
              </a:solidFill>
            </a:endParaRPr>
          </a:p>
          <a:p>
            <a:endParaRPr lang="de-DE" dirty="0">
              <a:solidFill>
                <a:srgbClr val="FFFF00"/>
              </a:solidFill>
            </a:endParaRPr>
          </a:p>
          <a:p>
            <a:r>
              <a:rPr lang="de-DE" dirty="0">
                <a:solidFill>
                  <a:srgbClr val="FFFF00"/>
                </a:solidFill>
              </a:rPr>
              <a:t>www.awi.de</a:t>
            </a:r>
          </a:p>
        </p:txBody>
      </p:sp>
    </p:spTree>
    <p:extLst>
      <p:ext uri="{BB962C8B-B14F-4D97-AF65-F5344CB8AC3E}">
        <p14:creationId xmlns:p14="http://schemas.microsoft.com/office/powerpoint/2010/main" val="186933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119638" y="1136591"/>
            <a:ext cx="8924776" cy="5197728"/>
            <a:chOff x="119638" y="1136591"/>
            <a:chExt cx="8924776" cy="51977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62" y="1447800"/>
              <a:ext cx="4151188" cy="39327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6" name="Gruppieren 6"/>
            <p:cNvGrpSpPr/>
            <p:nvPr/>
          </p:nvGrpSpPr>
          <p:grpSpPr>
            <a:xfrm>
              <a:off x="2790213" y="1937734"/>
              <a:ext cx="3078128" cy="3714794"/>
              <a:chOff x="890411" y="2594900"/>
              <a:chExt cx="4507718" cy="496477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411" y="2594900"/>
                <a:ext cx="4507718" cy="4964775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" name="Rechteck 7"/>
              <p:cNvSpPr/>
              <p:nvPr/>
            </p:nvSpPr>
            <p:spPr bwMode="auto">
              <a:xfrm>
                <a:off x="4760841" y="5077287"/>
                <a:ext cx="637288" cy="637577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15930" indent="-315930" defTabSz="801654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itchFamily="2" charset="2"/>
                  <a:buChar char="§"/>
                </a:pPr>
                <a:endParaRPr lang="de-DE" sz="2500" dirty="0">
                  <a:latin typeface="Times" charset="0"/>
                </a:endParaRPr>
              </a:p>
            </p:txBody>
          </p:sp>
        </p:grpSp>
        <p:grpSp>
          <p:nvGrpSpPr>
            <p:cNvPr id="9" name="Gruppieren 10"/>
            <p:cNvGrpSpPr/>
            <p:nvPr/>
          </p:nvGrpSpPr>
          <p:grpSpPr>
            <a:xfrm>
              <a:off x="5534245" y="2386838"/>
              <a:ext cx="3510169" cy="3947481"/>
              <a:chOff x="5076669" y="2348830"/>
              <a:chExt cx="4719109" cy="4822357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669" y="2348830"/>
                <a:ext cx="4719109" cy="4822357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1" name="Rechteck 10"/>
              <p:cNvSpPr/>
              <p:nvPr/>
            </p:nvSpPr>
            <p:spPr bwMode="auto">
              <a:xfrm>
                <a:off x="9171331" y="4454912"/>
                <a:ext cx="624447" cy="582783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15930" indent="-315930" defTabSz="801654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itchFamily="2" charset="2"/>
                  <a:buChar char="§"/>
                </a:pPr>
                <a:endParaRPr lang="de-DE" sz="2500" dirty="0">
                  <a:latin typeface="Times" charset="0"/>
                </a:endParaRPr>
              </a:p>
            </p:txBody>
          </p:sp>
        </p:grpSp>
        <p:sp>
          <p:nvSpPr>
            <p:cNvPr id="3" name="Textfeld 2"/>
            <p:cNvSpPr txBox="1"/>
            <p:nvPr/>
          </p:nvSpPr>
          <p:spPr>
            <a:xfrm>
              <a:off x="119638" y="1136591"/>
              <a:ext cx="3230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2015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375435" y="1136591"/>
            <a:ext cx="8346815" cy="5248449"/>
            <a:chOff x="-430925" y="4688732"/>
            <a:chExt cx="8346815" cy="5248449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30925" y="5057457"/>
              <a:ext cx="4185228" cy="3175542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0437" y="5691719"/>
              <a:ext cx="4965453" cy="4245462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-28266" y="4688732"/>
              <a:ext cx="3230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825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323218" y="1038004"/>
            <a:ext cx="8352949" cy="5005374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US" sz="2000" b="1" dirty="0"/>
              <a:t>Low water levels </a:t>
            </a:r>
            <a:r>
              <a:rPr lang="en-US" sz="2000" b="1" dirty="0" smtClean="0"/>
              <a:t>affect: </a:t>
            </a:r>
            <a:endParaRPr lang="en-US" sz="2000" b="1" dirty="0"/>
          </a:p>
          <a:p>
            <a:endParaRPr lang="en-US" sz="2000" b="1" dirty="0"/>
          </a:p>
          <a:p>
            <a:pPr marL="300620" indent="-300620">
              <a:buFont typeface="Wingdings" panose="05000000000000000000" pitchFamily="2" charset="2"/>
              <a:buChar char="§"/>
            </a:pPr>
            <a:r>
              <a:rPr lang="en-US" sz="2000" b="1" dirty="0"/>
              <a:t>Transport</a:t>
            </a:r>
          </a:p>
          <a:p>
            <a:pPr marL="300620" indent="-300620">
              <a:buFont typeface="Wingdings" panose="05000000000000000000" pitchFamily="2" charset="2"/>
              <a:buChar char="§"/>
            </a:pPr>
            <a:r>
              <a:rPr lang="en-US" sz="2000" b="1" dirty="0"/>
              <a:t>Energy (Hydropower, Cooling water, Energy transport)</a:t>
            </a:r>
          </a:p>
          <a:p>
            <a:pPr marL="300620" indent="-300620">
              <a:buFont typeface="Wingdings" panose="05000000000000000000" pitchFamily="2" charset="2"/>
              <a:buChar char="§"/>
            </a:pPr>
            <a:r>
              <a:rPr lang="en-US" sz="2000" b="1" dirty="0"/>
              <a:t>Sedimentation</a:t>
            </a:r>
          </a:p>
          <a:p>
            <a:pPr marL="300620" indent="-300620">
              <a:buFont typeface="Wingdings" panose="05000000000000000000" pitchFamily="2" charset="2"/>
              <a:buChar char="§"/>
            </a:pPr>
            <a:r>
              <a:rPr lang="en-US" sz="2000" b="1" dirty="0"/>
              <a:t>Ecology</a:t>
            </a:r>
          </a:p>
          <a:p>
            <a:pPr marL="300620" indent="-300620">
              <a:buFont typeface="Wingdings" panose="05000000000000000000" pitchFamily="2" charset="2"/>
              <a:buChar char="§"/>
            </a:pPr>
            <a:r>
              <a:rPr lang="en-US" sz="2000" b="1" dirty="0"/>
              <a:t>Water resources management</a:t>
            </a:r>
          </a:p>
          <a:p>
            <a:pPr marL="300620" indent="-300620">
              <a:buFont typeface="Wingdings" panose="05000000000000000000" pitchFamily="2" charset="2"/>
              <a:buChar char="§"/>
            </a:pPr>
            <a:endParaRPr lang="en-US" sz="2000" b="1" dirty="0"/>
          </a:p>
          <a:p>
            <a:pPr marL="300620" indent="-300620">
              <a:buFont typeface="Wingdings" panose="05000000000000000000" pitchFamily="2" charset="2"/>
              <a:buChar char="§"/>
            </a:pPr>
            <a:endParaRPr lang="en-US" sz="2000" b="1" dirty="0"/>
          </a:p>
          <a:p>
            <a:pPr marL="300620" indent="-300620">
              <a:buFont typeface="Wingdings" panose="05000000000000000000" pitchFamily="2" charset="2"/>
              <a:buChar char="§"/>
            </a:pPr>
            <a:r>
              <a:rPr lang="en-US" sz="2000" b="1" dirty="0"/>
              <a:t>70 % of the German waterways are of international relevance</a:t>
            </a:r>
          </a:p>
          <a:p>
            <a:pPr marL="300620" indent="-300620">
              <a:buFont typeface="Wingdings" panose="05000000000000000000" pitchFamily="2" charset="2"/>
              <a:buChar char="§"/>
            </a:pPr>
            <a:r>
              <a:rPr lang="en-US" sz="2000" b="1" dirty="0"/>
              <a:t>River Rhine is one of the most frequented inland waterways in the world</a:t>
            </a:r>
          </a:p>
          <a:p>
            <a:pPr marL="300620" indent="-300620">
              <a:buFont typeface="Wingdings" panose="05000000000000000000" pitchFamily="2" charset="2"/>
              <a:buChar char="§"/>
            </a:pPr>
            <a:r>
              <a:rPr lang="en-US" sz="2000" b="1" dirty="0"/>
              <a:t>Strengthening of the </a:t>
            </a:r>
            <a:r>
              <a:rPr lang="de-DE" sz="2000" b="1" dirty="0"/>
              <a:t>inland waterway transport</a:t>
            </a:r>
            <a:r>
              <a:rPr lang="en-US" sz="2000" b="1" dirty="0"/>
              <a:t> is necessary to handle the continuing transport growth economically and ecological sustainably</a:t>
            </a:r>
          </a:p>
          <a:p>
            <a:pPr marL="300620" indent="-300620">
              <a:buFont typeface="Wingdings" panose="05000000000000000000" pitchFamily="2" charset="2"/>
              <a:buChar char="§"/>
            </a:pPr>
            <a:endParaRPr lang="de-DE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2598" y="3418665"/>
            <a:ext cx="3253486" cy="199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66618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Study area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1" y="996905"/>
            <a:ext cx="7584947" cy="58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/>
              <a:t>2018 – Soil moisture drought</a:t>
            </a:r>
            <a:endParaRPr lang="en-US" sz="28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83A38A-3EF0-415A-91C2-44A05F8EC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8" y="1047063"/>
            <a:ext cx="6620194" cy="531423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67166" y="6307381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</a:rPr>
              <a:t>Soil Moisture Index, Total Soil Column </a:t>
            </a:r>
            <a:r>
              <a:rPr lang="en-US" sz="11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(~1.8m) at the end of each month in 2018, data from UFZ Drought Monitor (</a:t>
            </a:r>
            <a:r>
              <a:rPr lang="en-US" sz="1100" b="1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https://www.ufz.de/index.php?en=37937</a:t>
            </a:r>
            <a:r>
              <a:rPr lang="en-US" sz="11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retrieved 12.06.2019).</a:t>
            </a:r>
            <a:endParaRPr lang="de-DE" sz="1100" dirty="0"/>
          </a:p>
        </p:txBody>
      </p:sp>
      <p:sp>
        <p:nvSpPr>
          <p:cNvPr id="5" name="Textfeld 4"/>
          <p:cNvSpPr txBox="1"/>
          <p:nvPr/>
        </p:nvSpPr>
        <p:spPr>
          <a:xfrm>
            <a:off x="6561574" y="1039133"/>
            <a:ext cx="137662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Jan-Apr</a:t>
            </a:r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r>
              <a:rPr lang="de-DE" b="1" dirty="0"/>
              <a:t>May-Aug</a:t>
            </a:r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r>
              <a:rPr lang="de-DE" b="1" dirty="0"/>
              <a:t>Sep-</a:t>
            </a:r>
            <a:r>
              <a:rPr lang="de-DE" b="1" dirty="0" err="1"/>
              <a:t>Dec</a:t>
            </a:r>
            <a:endParaRPr lang="de-DE" b="1" dirty="0"/>
          </a:p>
          <a:p>
            <a:endParaRPr lang="de-DE" sz="1400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920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Hydrological situation</a:t>
            </a:r>
            <a:endParaRPr lang="en-US" sz="2800" b="1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" y="1142999"/>
            <a:ext cx="4556085" cy="305721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47" y="3850636"/>
            <a:ext cx="4555253" cy="29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9098" y="1166018"/>
            <a:ext cx="8291321" cy="489083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600" dirty="0"/>
              <a:t>Hydrological/</a:t>
            </a:r>
            <a:r>
              <a:rPr lang="en-GB" sz="2600" dirty="0" err="1"/>
              <a:t>Hydraulical</a:t>
            </a:r>
            <a:r>
              <a:rPr lang="en-GB" sz="2600" dirty="0"/>
              <a:t> models have a forecast horizon depending on weather forecast and water runoff duration, ~2-4 weeks (large catchments)</a:t>
            </a:r>
          </a:p>
          <a:p>
            <a:pPr marL="0" indent="0">
              <a:buNone/>
            </a:pPr>
            <a:endParaRPr lang="en-GB" sz="2600" dirty="0"/>
          </a:p>
          <a:p>
            <a:pPr>
              <a:buFont typeface="Wingdings" panose="05000000000000000000" pitchFamily="2" charset="2"/>
              <a:buChar char="à"/>
            </a:pPr>
            <a:r>
              <a:rPr lang="en-GB" sz="2600" b="1" dirty="0">
                <a:sym typeface="Wingdings" panose="05000000000000000000" pitchFamily="2" charset="2"/>
              </a:rPr>
              <a:t>Can the forecast horizon be lengthened? </a:t>
            </a:r>
          </a:p>
          <a:p>
            <a:pPr>
              <a:buFont typeface="Wingdings" panose="05000000000000000000" pitchFamily="2" charset="2"/>
              <a:buChar char="à"/>
            </a:pPr>
            <a:endParaRPr lang="en-GB" sz="2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GB" sz="2600" b="1" dirty="0">
                <a:effectLst/>
              </a:rPr>
              <a:t>Can statistical models based on climatological parameters be used?</a:t>
            </a:r>
          </a:p>
          <a:p>
            <a:pPr>
              <a:buFont typeface="Wingdings" panose="05000000000000000000" pitchFamily="2" charset="2"/>
              <a:buChar char="à"/>
            </a:pPr>
            <a:endParaRPr lang="en-GB" sz="2400" dirty="0">
              <a:effectLst/>
            </a:endParaRPr>
          </a:p>
          <a:p>
            <a:pPr marL="0" indent="0">
              <a:buNone/>
            </a:pPr>
            <a:endParaRPr lang="en-GB" sz="2400" dirty="0">
              <a:effectLst/>
            </a:endParaRPr>
          </a:p>
          <a:p>
            <a:pPr marL="0" indent="0">
              <a:buNone/>
            </a:pPr>
            <a:endParaRPr lang="en-GB" sz="2400" dirty="0">
              <a:effectLst/>
            </a:endParaRPr>
          </a:p>
          <a:p>
            <a:r>
              <a:rPr lang="en-GB" sz="2600" b="1" dirty="0">
                <a:effectLst/>
              </a:rPr>
              <a:t>Identification of large scale predictors </a:t>
            </a:r>
            <a:r>
              <a:rPr lang="en-GB" sz="2600" dirty="0">
                <a:effectLst/>
              </a:rPr>
              <a:t>for monthly and seasonal discharge (mean flow) and water levels for the Rhine, Elbe </a:t>
            </a:r>
            <a:r>
              <a:rPr lang="en-GB" sz="2600" dirty="0" smtClean="0">
                <a:effectLst/>
              </a:rPr>
              <a:t>and Danube </a:t>
            </a:r>
            <a:r>
              <a:rPr lang="en-GB" sz="2600" dirty="0">
                <a:effectLst/>
              </a:rPr>
              <a:t>rivers</a:t>
            </a:r>
          </a:p>
          <a:p>
            <a:pPr algn="just"/>
            <a:endParaRPr lang="en-GB" sz="2600" dirty="0">
              <a:effectLst/>
            </a:endParaRPr>
          </a:p>
          <a:p>
            <a:r>
              <a:rPr lang="en-GB" sz="2600" b="1" dirty="0">
                <a:effectLst/>
              </a:rPr>
              <a:t>Development of a statistical algorithm </a:t>
            </a:r>
            <a:r>
              <a:rPr lang="en-GB" sz="2600" dirty="0">
                <a:effectLst/>
              </a:rPr>
              <a:t>for the monthly and seasonal prediction </a:t>
            </a:r>
          </a:p>
          <a:p>
            <a:endParaRPr lang="en-GB" sz="2600" dirty="0">
              <a:effectLst/>
            </a:endParaRPr>
          </a:p>
          <a:p>
            <a:r>
              <a:rPr lang="en-GB" sz="2600" b="1" dirty="0"/>
              <a:t>Test</a:t>
            </a:r>
            <a:r>
              <a:rPr lang="en-GB" sz="2600" dirty="0"/>
              <a:t> if the proposed methodology can be used as an operational system for monthly and seasonal outlook</a:t>
            </a:r>
            <a:endParaRPr lang="en-GB" sz="2600" dirty="0">
              <a:effectLst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EBAAAA-EE7C-4C73-AE14-8497D93A4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Objectives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54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14131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63581" y="996905"/>
            <a:ext cx="8002772" cy="5867400"/>
          </a:xfrm>
          <a:noFill/>
          <a:ln/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GB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Local data (Germany)</a:t>
            </a:r>
          </a:p>
          <a:p>
            <a:pPr marL="381000" indent="-381000" algn="just">
              <a:lnSpc>
                <a:spcPct val="120000"/>
              </a:lnSpc>
            </a:pP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Monthly/daily discharge data (</a:t>
            </a:r>
            <a:r>
              <a:rPr lang="en-GB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NM7Q, MQ and HQ</a:t>
            </a: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measured at Neu Darchau (Elbe) and Kaub (Rhine), provided by </a:t>
            </a:r>
            <a:r>
              <a:rPr lang="en-GB" sz="1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BfG</a:t>
            </a: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0" indent="-381000" algn="just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(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temperature (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data from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DWD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(5km x 5km, 1948-2018).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data</a:t>
            </a:r>
            <a:endParaRPr lang="en-GB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algn="just">
              <a:lnSpc>
                <a:spcPct val="120000"/>
              </a:lnSpc>
            </a:pP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Extended Reconstructed Sea Surface Temperature (</a:t>
            </a:r>
            <a:r>
              <a:rPr lang="en-GB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SST)</a:t>
            </a: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v4b (2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°x 2°) (1948-2018) from </a:t>
            </a:r>
            <a:r>
              <a:rPr lang="en-US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NOAA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algn="just">
              <a:lnSpc>
                <a:spcPct val="120000"/>
              </a:lnSpc>
            </a:pP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 level pressure (</a:t>
            </a:r>
            <a:r>
              <a:rPr lang="en-GB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Geopotential Height, Relative Humidity, Soil Moisture, Ground Temperature data, U, V (at 700 mbar) (2.5 º x 2.5 º) covering the period 1948-2018 from </a:t>
            </a:r>
            <a:r>
              <a:rPr lang="en-GB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NCEP/NCAR</a:t>
            </a: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data base</a:t>
            </a:r>
          </a:p>
          <a:p>
            <a:pPr marL="381000" indent="-381000" algn="just">
              <a:lnSpc>
                <a:spcPct val="120000"/>
              </a:lnSpc>
            </a:pPr>
            <a:endParaRPr lang="en-GB" sz="18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>
              <a:lnSpc>
                <a:spcPct val="80000"/>
              </a:lnSpc>
            </a:pPr>
            <a:endParaRPr lang="en-US" sz="1400" b="1" dirty="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075" y="5789121"/>
            <a:ext cx="7950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 data should be available at the beginning of the month for a „real time“ forecast.</a:t>
            </a:r>
          </a:p>
        </p:txBody>
      </p:sp>
    </p:spTree>
    <p:extLst>
      <p:ext uri="{BB962C8B-B14F-4D97-AF65-F5344CB8AC3E}">
        <p14:creationId xmlns:p14="http://schemas.microsoft.com/office/powerpoint/2010/main" val="42943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GB" sz="3692" b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GB" sz="3692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9850" y="955674"/>
            <a:ext cx="7770887" cy="6051181"/>
          </a:xfrm>
        </p:spPr>
        <p:txBody>
          <a:bodyPr>
            <a:normAutofit fontScale="55000" lnSpcReduction="20000"/>
          </a:bodyPr>
          <a:lstStyle/>
          <a:p>
            <a:pPr lvl="1">
              <a:lnSpc>
                <a:spcPct val="120000"/>
              </a:lnSpc>
            </a:pPr>
            <a:endParaRPr lang="en-GB" sz="1500" dirty="0">
              <a:solidFill>
                <a:srgbClr val="141313"/>
              </a:solidFill>
              <a:latin typeface="+mj-lt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3600" b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of stable teleconnections: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– years moving average correlations between: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3300" b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monthly/seasonal discharge</a:t>
            </a: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spatial </a:t>
            </a:r>
            <a:r>
              <a:rPr lang="en-GB" sz="3300" b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parameters: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GB" sz="3300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(PP)</a:t>
            </a:r>
          </a:p>
          <a:p>
            <a:pPr algn="just">
              <a:lnSpc>
                <a:spcPct val="120000"/>
              </a:lnSpc>
            </a:pP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(TT)</a:t>
            </a:r>
          </a:p>
          <a:p>
            <a:pPr algn="just">
              <a:lnSpc>
                <a:spcPct val="120000"/>
              </a:lnSpc>
            </a:pPr>
            <a:endParaRPr lang="en-GB" sz="3300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well as spatial large </a:t>
            </a:r>
            <a:r>
              <a:rPr lang="en-GB" sz="3300" b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parameters: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GB" sz="3300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Surface Temperature (SST)</a:t>
            </a:r>
          </a:p>
          <a:p>
            <a:pPr algn="just">
              <a:lnSpc>
                <a:spcPct val="120000"/>
              </a:lnSpc>
            </a:pP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Temperature (ST10)</a:t>
            </a:r>
          </a:p>
          <a:p>
            <a:pPr algn="just">
              <a:lnSpc>
                <a:spcPct val="120000"/>
              </a:lnSpc>
            </a:pP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Moisture (SM10)</a:t>
            </a:r>
          </a:p>
          <a:p>
            <a:pPr algn="just">
              <a:lnSpc>
                <a:spcPct val="120000"/>
              </a:lnSpc>
            </a:pP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 Pressure (SLP)</a:t>
            </a:r>
          </a:p>
          <a:p>
            <a:pPr algn="just">
              <a:lnSpc>
                <a:spcPct val="120000"/>
              </a:lnSpc>
            </a:pPr>
            <a:r>
              <a:rPr lang="en-GB" sz="3300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Precipitable</a:t>
            </a: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water content (PWC)</a:t>
            </a:r>
          </a:p>
          <a:p>
            <a:pPr algn="just">
              <a:lnSpc>
                <a:spcPct val="120000"/>
              </a:lnSpc>
            </a:pPr>
            <a:r>
              <a:rPr lang="en-GB" sz="33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 and Meridional Wind (U700, V700)</a:t>
            </a:r>
          </a:p>
          <a:p>
            <a:pPr algn="just">
              <a:lnSpc>
                <a:spcPct val="120000"/>
              </a:lnSpc>
            </a:pPr>
            <a:endParaRPr lang="en-GB" sz="3300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44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Stability Maps</a:t>
            </a:r>
            <a:endParaRPr lang="en-GB" sz="3600" b="1" dirty="0">
              <a:solidFill>
                <a:srgbClr val="14131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78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687</Words>
  <Application>Microsoft Office PowerPoint</Application>
  <PresentationFormat>On-screen Show (4:3)</PresentationFormat>
  <Paragraphs>131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Times</vt:lpstr>
      <vt:lpstr>Times New Roman</vt:lpstr>
      <vt:lpstr>Wingdings</vt:lpstr>
      <vt:lpstr>Office-Design</vt:lpstr>
      <vt:lpstr>The potential for predicting low flows for the Central European rivers with a special focus on summer 2018 </vt:lpstr>
      <vt:lpstr>Motivation</vt:lpstr>
      <vt:lpstr>Motivation</vt:lpstr>
      <vt:lpstr>Study area</vt:lpstr>
      <vt:lpstr>2018 – Soil moisture drought</vt:lpstr>
      <vt:lpstr>2018 – Hydrological situation</vt:lpstr>
      <vt:lpstr>Objectives</vt:lpstr>
      <vt:lpstr> Data</vt:lpstr>
      <vt:lpstr>Methodology</vt:lpstr>
      <vt:lpstr>Methodology</vt:lpstr>
      <vt:lpstr>Methodology</vt:lpstr>
      <vt:lpstr>Predictors Kaub MQ JJA</vt:lpstr>
      <vt:lpstr>MQ – Kaub JJA (Rhine)</vt:lpstr>
      <vt:lpstr>MQ - Neu Darchau JJA (Elbe)</vt:lpstr>
      <vt:lpstr>MQ – Hofkirchen JJA (Danube)</vt:lpstr>
      <vt:lpstr>Conclusions</vt:lpstr>
      <vt:lpstr>Thank you</vt:lpstr>
    </vt:vector>
  </TitlesOfParts>
  <Company>AWI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Yves Nowak</dc:creator>
  <cp:lastModifiedBy>Monica Ionita</cp:lastModifiedBy>
  <cp:revision>110</cp:revision>
  <dcterms:created xsi:type="dcterms:W3CDTF">2013-05-22T13:17:02Z</dcterms:created>
  <dcterms:modified xsi:type="dcterms:W3CDTF">2019-11-06T07:36:25Z</dcterms:modified>
</cp:coreProperties>
</file>