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709" r:id="rId1"/>
    <p:sldMasterId id="2147483718" r:id="rId2"/>
  </p:sldMasterIdLst>
  <p:notesMasterIdLst>
    <p:notesMasterId r:id="rId45"/>
  </p:notesMasterIdLst>
  <p:sldIdLst>
    <p:sldId id="256" r:id="rId3"/>
    <p:sldId id="545" r:id="rId4"/>
    <p:sldId id="594" r:id="rId5"/>
    <p:sldId id="504" r:id="rId6"/>
    <p:sldId id="579" r:id="rId7"/>
    <p:sldId id="511" r:id="rId8"/>
    <p:sldId id="578" r:id="rId9"/>
    <p:sldId id="589" r:id="rId10"/>
    <p:sldId id="593" r:id="rId11"/>
    <p:sldId id="580" r:id="rId12"/>
    <p:sldId id="573" r:id="rId13"/>
    <p:sldId id="582" r:id="rId14"/>
    <p:sldId id="574" r:id="rId15"/>
    <p:sldId id="539" r:id="rId16"/>
    <p:sldId id="585" r:id="rId17"/>
    <p:sldId id="586" r:id="rId18"/>
    <p:sldId id="564" r:id="rId19"/>
    <p:sldId id="541" r:id="rId20"/>
    <p:sldId id="577" r:id="rId21"/>
    <p:sldId id="575" r:id="rId22"/>
    <p:sldId id="527" r:id="rId23"/>
    <p:sldId id="587" r:id="rId24"/>
    <p:sldId id="583" r:id="rId25"/>
    <p:sldId id="576" r:id="rId26"/>
    <p:sldId id="590" r:id="rId27"/>
    <p:sldId id="592" r:id="rId28"/>
    <p:sldId id="591" r:id="rId29"/>
    <p:sldId id="595" r:id="rId30"/>
    <p:sldId id="596" r:id="rId31"/>
    <p:sldId id="597" r:id="rId32"/>
    <p:sldId id="599" r:id="rId33"/>
    <p:sldId id="598" r:id="rId34"/>
    <p:sldId id="600" r:id="rId35"/>
    <p:sldId id="348" r:id="rId36"/>
    <p:sldId id="546" r:id="rId37"/>
    <p:sldId id="552" r:id="rId38"/>
    <p:sldId id="561" r:id="rId39"/>
    <p:sldId id="555" r:id="rId40"/>
    <p:sldId id="563" r:id="rId41"/>
    <p:sldId id="569" r:id="rId42"/>
    <p:sldId id="570" r:id="rId43"/>
    <p:sldId id="571" r:id="rId44"/>
  </p:sldIdLst>
  <p:sldSz cx="9144000" cy="6858000" type="screen4x3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ader, Marianela, IHP, B40" initials="FMIB" lastIdx="1" clrIdx="0"/>
  <p:cmAuthor id="1" name="Dietrich, Stephan, IHP, MT" initials="StD" lastIdx="3" clrIdx="1"/>
  <p:cmAuthor id="2" name="SDietrich_ICWRGC" initials="SD" lastIdx="2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AFBB"/>
    <a:srgbClr val="D5AA3F"/>
    <a:srgbClr val="DEBA36"/>
    <a:srgbClr val="9E0000"/>
    <a:srgbClr val="008000"/>
    <a:srgbClr val="6C0000"/>
    <a:srgbClr val="B00000"/>
    <a:srgbClr val="FFBA36"/>
    <a:srgbClr val="006F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73" autoAdjust="0"/>
    <p:restoredTop sz="83815" autoAdjust="0"/>
  </p:normalViewPr>
  <p:slideViewPr>
    <p:cSldViewPr>
      <p:cViewPr>
        <p:scale>
          <a:sx n="70" d="100"/>
          <a:sy n="70" d="100"/>
        </p:scale>
        <p:origin x="-1296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Do you follow an international standard for metadata description?</c:v>
                </c:pt>
              </c:strCache>
            </c:strRef>
          </c:tx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Tabelle1!$A$2:$A$7</c:f>
              <c:strCache>
                <c:ptCount val="6"/>
                <c:pt idx="0">
                  <c:v>CF</c:v>
                </c:pt>
                <c:pt idx="1">
                  <c:v>SDMX</c:v>
                </c:pt>
                <c:pt idx="2">
                  <c:v>ISO19115/19139</c:v>
                </c:pt>
                <c:pt idx="3">
                  <c:v>ICSU-WDS</c:v>
                </c:pt>
                <c:pt idx="4">
                  <c:v>not yet</c:v>
                </c:pt>
                <c:pt idx="5">
                  <c:v>no/no need</c:v>
                </c:pt>
              </c:strCache>
            </c:strRef>
          </c:cat>
          <c:val>
            <c:numRef>
              <c:f>Tabelle1!$B$2:$B$7</c:f>
              <c:numCache>
                <c:formatCode>General</c:formatCode>
                <c:ptCount val="6"/>
                <c:pt idx="0">
                  <c:v>1</c:v>
                </c:pt>
                <c:pt idx="1">
                  <c:v>1</c:v>
                </c:pt>
                <c:pt idx="2">
                  <c:v>2</c:v>
                </c:pt>
                <c:pt idx="3">
                  <c:v>1</c:v>
                </c:pt>
                <c:pt idx="4">
                  <c:v>3</c:v>
                </c:pt>
                <c:pt idx="5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5848729226164415"/>
          <c:y val="0.19076751582868326"/>
          <c:w val="0.3415127324368869"/>
          <c:h val="0.7683696656083933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2400"/>
      </a:pPr>
      <a:endParaRPr lang="de-DE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Do you follow an international standard for data exchange? </c:v>
                </c:pt>
              </c:strCache>
            </c:strRef>
          </c:tx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Tabelle1!$A$2:$A$6</c:f>
              <c:strCache>
                <c:ptCount val="5"/>
                <c:pt idx="0">
                  <c:v>CF</c:v>
                </c:pt>
                <c:pt idx="1">
                  <c:v>SOS</c:v>
                </c:pt>
                <c:pt idx="2">
                  <c:v>OGC WMS</c:v>
                </c:pt>
                <c:pt idx="3">
                  <c:v>not yet</c:v>
                </c:pt>
                <c:pt idx="4">
                  <c:v>no/no need</c:v>
                </c:pt>
              </c:strCache>
            </c:strRef>
          </c:cat>
          <c:val>
            <c:numRef>
              <c:f>Tabelle1!$B$2:$B$6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3</c:v>
                </c:pt>
                <c:pt idx="4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5848729226164415"/>
          <c:y val="0.38149409592960798"/>
          <c:w val="0.30758928020343418"/>
          <c:h val="0.60742989259338953"/>
        </c:manualLayout>
      </c:layout>
      <c:overlay val="0"/>
      <c:txPr>
        <a:bodyPr/>
        <a:lstStyle/>
        <a:p>
          <a:pPr>
            <a:defRPr sz="1600"/>
          </a:pPr>
          <a:endParaRPr lang="de-DE"/>
        </a:p>
      </c:txPr>
    </c:legend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de-DE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Do you follow an international standard for metadata description?</c:v>
                </c:pt>
              </c:strCache>
            </c:strRef>
          </c:tx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Tabelle1!$A$2:$A$7</c:f>
              <c:strCache>
                <c:ptCount val="6"/>
                <c:pt idx="0">
                  <c:v>CF</c:v>
                </c:pt>
                <c:pt idx="1">
                  <c:v>SDMX</c:v>
                </c:pt>
                <c:pt idx="2">
                  <c:v>ISO19115/19139</c:v>
                </c:pt>
                <c:pt idx="3">
                  <c:v>ICSU-WDS</c:v>
                </c:pt>
                <c:pt idx="4">
                  <c:v>not yet</c:v>
                </c:pt>
                <c:pt idx="5">
                  <c:v>no/no need</c:v>
                </c:pt>
              </c:strCache>
            </c:strRef>
          </c:cat>
          <c:val>
            <c:numRef>
              <c:f>Tabelle1!$B$2:$B$7</c:f>
              <c:numCache>
                <c:formatCode>General</c:formatCode>
                <c:ptCount val="6"/>
                <c:pt idx="0">
                  <c:v>1</c:v>
                </c:pt>
                <c:pt idx="1">
                  <c:v>1</c:v>
                </c:pt>
                <c:pt idx="2">
                  <c:v>2</c:v>
                </c:pt>
                <c:pt idx="3">
                  <c:v>1</c:v>
                </c:pt>
                <c:pt idx="4">
                  <c:v>3</c:v>
                </c:pt>
                <c:pt idx="5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gradFill rotWithShape="1">
      <a:gsLst>
        <a:gs pos="0">
          <a:srgbClr val="4F81BD">
            <a:tint val="50000"/>
            <a:satMod val="300000"/>
          </a:srgbClr>
        </a:gs>
        <a:gs pos="35000">
          <a:srgbClr val="4F81BD">
            <a:tint val="37000"/>
            <a:satMod val="300000"/>
          </a:srgbClr>
        </a:gs>
        <a:gs pos="100000">
          <a:srgbClr val="4F81BD">
            <a:tint val="15000"/>
            <a:satMod val="350000"/>
          </a:srgbClr>
        </a:gs>
      </a:gsLst>
      <a:lin ang="16200000" scaled="1"/>
    </a:gradFill>
    <a:ln w="9525" cap="flat" cmpd="sng" algn="ctr">
      <a:solidFill>
        <a:srgbClr val="4F81BD">
          <a:shade val="95000"/>
          <a:satMod val="105000"/>
        </a:srgb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de-DE"/>
    </a:p>
  </c:txPr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0.00214</cdr:x>
      <cdr:y>0.89157</cdr:y>
    </cdr:from>
    <cdr:to>
      <cdr:x>0.2554</cdr:x>
      <cdr:y>1</cdr:y>
    </cdr:to>
    <cdr:sp macro="" textlink="">
      <cdr:nvSpPr>
        <cdr:cNvPr id="2" name="Textfeld 1"/>
        <cdr:cNvSpPr txBox="1"/>
      </cdr:nvSpPr>
      <cdr:spPr>
        <a:xfrm xmlns:a="http://schemas.openxmlformats.org/drawingml/2006/main">
          <a:off x="18368" y="4035198"/>
          <a:ext cx="2177143" cy="4907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de-DE" sz="1600" b="1" dirty="0" smtClean="0">
              <a:solidFill>
                <a:schemeClr val="accent1">
                  <a:lumMod val="50000"/>
                </a:schemeClr>
              </a:solidFill>
            </a:rPr>
            <a:t>GTN-H </a:t>
          </a:r>
          <a:r>
            <a:rPr lang="de-DE" sz="1600" b="1" dirty="0" err="1" smtClean="0">
              <a:solidFill>
                <a:schemeClr val="accent1">
                  <a:lumMod val="50000"/>
                </a:schemeClr>
              </a:solidFill>
            </a:rPr>
            <a:t>Questionaire</a:t>
          </a:r>
          <a:r>
            <a:rPr lang="de-DE" sz="1600" b="1" dirty="0" smtClean="0">
              <a:solidFill>
                <a:schemeClr val="accent1">
                  <a:lumMod val="50000"/>
                </a:schemeClr>
              </a:solidFill>
            </a:rPr>
            <a:t> 2018</a:t>
          </a:r>
          <a:endParaRPr lang="de-DE" sz="1600" b="1" dirty="0">
            <a:solidFill>
              <a:schemeClr val="accent1">
                <a:lumMod val="50000"/>
              </a:schemeClr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0.00214</cdr:x>
      <cdr:y>0.89157</cdr:y>
    </cdr:from>
    <cdr:to>
      <cdr:x>0.2554</cdr:x>
      <cdr:y>1</cdr:y>
    </cdr:to>
    <cdr:sp macro="" textlink="">
      <cdr:nvSpPr>
        <cdr:cNvPr id="2" name="Textfeld 1"/>
        <cdr:cNvSpPr txBox="1"/>
      </cdr:nvSpPr>
      <cdr:spPr>
        <a:xfrm xmlns:a="http://schemas.openxmlformats.org/drawingml/2006/main">
          <a:off x="18368" y="4035198"/>
          <a:ext cx="2177143" cy="4907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de-DE" sz="1600" b="1" dirty="0">
            <a:solidFill>
              <a:schemeClr val="accent1">
                <a:lumMod val="50000"/>
              </a:schemeClr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8F7387-C6AA-4ABE-B491-F1C90C98104D}" type="datetimeFigureOut">
              <a:rPr lang="de-DE" smtClean="0"/>
              <a:t>06.11.2019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A9A5AB-91A2-435F-82A6-76892C66CD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1080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9A5AB-91A2-435F-82A6-76892C66CD4E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16227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Momentan sind in der Datenbank mehr als 4000 Stationen vorhanden, mit mehr als 4  Millionen Messungen in Flüssen, Seen, Feuchtgebieten und Grundwasser. </a:t>
            </a:r>
          </a:p>
          <a:p>
            <a:endParaRPr lang="de-DE" dirty="0" smtClean="0"/>
          </a:p>
          <a:p>
            <a:r>
              <a:rPr lang="de-DE" dirty="0" smtClean="0"/>
              <a:t>Daten sind für 76 Länder</a:t>
            </a:r>
            <a:r>
              <a:rPr lang="de-DE" baseline="0" dirty="0" smtClean="0"/>
              <a:t> und </a:t>
            </a:r>
            <a:r>
              <a:rPr lang="de-DE" dirty="0" smtClean="0"/>
              <a:t>345 Parameter vorhanden. </a:t>
            </a:r>
          </a:p>
          <a:p>
            <a:r>
              <a:rPr lang="de-DE" dirty="0" smtClean="0"/>
              <a:t>Aktuell</a:t>
            </a:r>
            <a:r>
              <a:rPr lang="de-DE" baseline="0" dirty="0" smtClean="0"/>
              <a:t> </a:t>
            </a:r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4155696</a:t>
            </a:r>
            <a:r>
              <a:rPr lang="en-GB" dirty="0" smtClean="0"/>
              <a:t>  </a:t>
            </a:r>
            <a:r>
              <a:rPr lang="en-GB" dirty="0" err="1" smtClean="0"/>
              <a:t>Messwerte</a:t>
            </a:r>
            <a:r>
              <a:rPr lang="en-GB" baseline="0" dirty="0" smtClean="0"/>
              <a:t> in </a:t>
            </a:r>
            <a:r>
              <a:rPr lang="en-GB" baseline="0" dirty="0" err="1" smtClean="0"/>
              <a:t>Datenbank</a:t>
            </a:r>
            <a:endParaRPr lang="de-DE" dirty="0" smtClean="0"/>
          </a:p>
          <a:p>
            <a:r>
              <a:rPr lang="de-DE" dirty="0" smtClean="0"/>
              <a:t>Costa Rica neu dazugekommen in 2018, mit 192 Stationen.</a:t>
            </a:r>
          </a:p>
          <a:p>
            <a:endParaRPr lang="de-DE" dirty="0" smtClean="0"/>
          </a:p>
          <a:p>
            <a:r>
              <a:rPr lang="de-DE" dirty="0" smtClean="0"/>
              <a:t>Und die</a:t>
            </a:r>
            <a:r>
              <a:rPr lang="de-DE" baseline="0" dirty="0" smtClean="0"/>
              <a:t> längste Zeitreihe beginnt 1965. </a:t>
            </a:r>
            <a:endParaRPr lang="de-DE" dirty="0" smtClean="0"/>
          </a:p>
          <a:p>
            <a:r>
              <a:rPr lang="de-DE" dirty="0" smtClean="0"/>
              <a:t> </a:t>
            </a:r>
          </a:p>
          <a:p>
            <a:r>
              <a:rPr lang="de-DE" dirty="0" smtClean="0"/>
              <a:t>Wie Sie auf der Karte sehen können, ist die geographische Verteilung der Messungen sehr heterogen.</a:t>
            </a:r>
            <a:r>
              <a:rPr lang="de-DE" baseline="0" dirty="0" smtClean="0"/>
              <a:t> Und das ist auch der Fall für die zeitliche Auflösung der Daten.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9A5AB-91A2-435F-82A6-76892C66CD4E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31820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the support of interoperability the </a:t>
            </a:r>
            <a:r>
              <a:rPr lang="en-US" dirty="0" err="1" smtClean="0"/>
              <a:t>GEMStat</a:t>
            </a:r>
            <a:r>
              <a:rPr lang="en-US" dirty="0" smtClean="0"/>
              <a:t> provides ISO 19115-compliant metadata both through </a:t>
            </a:r>
          </a:p>
          <a:p>
            <a:pPr lvl="1"/>
            <a:r>
              <a:rPr lang="en-US" dirty="0" smtClean="0"/>
              <a:t>a catalogue user interface </a:t>
            </a:r>
          </a:p>
          <a:p>
            <a:pPr lvl="1"/>
            <a:r>
              <a:rPr lang="en-US" dirty="0" smtClean="0"/>
              <a:t>as well as several open web services including an OGC CSW service.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9A5AB-91A2-435F-82A6-76892C66CD4E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79644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C334CBC-7A2F-4550-8F00-448359BC1909}" type="slidenum">
              <a:rPr lang="de-DE" altLang="de-DE" smtClean="0"/>
              <a:pPr eaLnBrk="1" hangingPunct="1"/>
              <a:t>34</a:t>
            </a:fld>
            <a:endParaRPr lang="de-DE" altLang="de-DE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342" y="4716877"/>
            <a:ext cx="5434993" cy="4465263"/>
          </a:xfrm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5458302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9A5AB-91A2-435F-82A6-76892C66CD4E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8120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 dirty="0"/>
          </a:p>
        </p:txBody>
      </p:sp>
      <p:sp>
        <p:nvSpPr>
          <p:cNvPr id="292" name="TextShape 2"/>
          <p:cNvSpPr txBox="1"/>
          <p:nvPr/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tIns="45000" rIns="90000" bIns="45000"/>
          <a:lstStyle/>
          <a:p>
            <a:fld id="{A141D1D1-A1F1-41A1-A181-2141810131C1}" type="slidenum">
              <a:rPr lang="de-DE">
                <a:solidFill>
                  <a:srgbClr val="000000"/>
                </a:solidFill>
                <a:latin typeface="+mn-lt"/>
                <a:ea typeface="+mn-ea"/>
              </a:rPr>
              <a:t>6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 dirty="0"/>
          </a:p>
        </p:txBody>
      </p:sp>
      <p:sp>
        <p:nvSpPr>
          <p:cNvPr id="292" name="TextShape 2"/>
          <p:cNvSpPr txBox="1"/>
          <p:nvPr/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tIns="45000" rIns="90000" bIns="45000"/>
          <a:lstStyle/>
          <a:p>
            <a:fld id="{A141D1D1-A1F1-41A1-A181-2141810131C1}" type="slidenum">
              <a:rPr lang="de-DE">
                <a:solidFill>
                  <a:srgbClr val="000000"/>
                </a:solidFill>
                <a:latin typeface="+mn-lt"/>
                <a:ea typeface="+mn-ea"/>
              </a:rPr>
              <a:t>7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9A5AB-91A2-435F-82A6-76892C66CD4E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8120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9A5AB-91A2-435F-82A6-76892C66CD4E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67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Ähnlich</a:t>
            </a:r>
            <a:r>
              <a:rPr lang="de-DE" baseline="0" dirty="0" smtClean="0"/>
              <a:t> für Transferformate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9A5AB-91A2-435F-82A6-76892C66CD4E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16129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C3B20301-DF8E-4534-A057-A57FD19E07A0}" type="slidenum">
              <a:rPr lang="en-GB" altLang="de-DE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E59BD0BE-0E0F-4F54-8EE0-816F5639A949}" type="slidenum">
              <a:rPr lang="en-GB" altLang="de-DE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GB" altLang="de-DE" dirty="0">
              <a:solidFill>
                <a:prstClr val="black"/>
              </a:solidFill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de-DE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9A5AB-91A2-435F-82A6-76892C66CD4E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0198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251520" y="0"/>
            <a:ext cx="1368152" cy="83671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16632"/>
            <a:ext cx="7704856" cy="394593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41" y="100867"/>
            <a:ext cx="2661862" cy="105025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0460" y="4481736"/>
            <a:ext cx="9113540" cy="103549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 dirty="0" smtClean="0"/>
              <a:t>Referent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en-US" sz="1600" b="0" dirty="0" smtClean="0"/>
              <a:t>International Centre for Water Resources and Global Change (UNESCO)</a:t>
            </a:r>
            <a:br>
              <a:rPr lang="en-US" sz="1600" b="0" dirty="0" smtClean="0"/>
            </a:br>
            <a:r>
              <a:rPr lang="en-US" sz="1600" b="0" dirty="0" smtClean="0"/>
              <a:t>Federal Institute of Hydrology</a:t>
            </a:r>
            <a:br>
              <a:rPr lang="en-US" sz="1600" b="0" dirty="0" smtClean="0"/>
            </a:br>
            <a:r>
              <a:rPr lang="en-US" sz="1600" b="0" dirty="0" smtClean="0"/>
              <a:t>Koblenz, Germany</a:t>
            </a:r>
            <a:endParaRPr lang="de-DE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2915156" y="2924944"/>
            <a:ext cx="5761299" cy="1440160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4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Titel der </a:t>
            </a:r>
            <a:r>
              <a:rPr lang="de-DE" dirty="0" err="1" smtClean="0"/>
              <a:t>Päsentation</a:t>
            </a:r>
            <a:endParaRPr lang="de-DE" dirty="0" smtClean="0"/>
          </a:p>
        </p:txBody>
      </p:sp>
      <p:pic>
        <p:nvPicPr>
          <p:cNvPr id="12" name="Picture 4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6245524"/>
            <a:ext cx="1036637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8" y="6345423"/>
            <a:ext cx="2270684" cy="454137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6019800"/>
            <a:ext cx="28098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3778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000000"/>
                </a:solidFill>
              </a:rPr>
              <a:t>Joint GHP-GDAP-Meeting 02-06 Sept. 2013, Rio de Janeiro, Brazil</a:t>
            </a:r>
          </a:p>
        </p:txBody>
      </p:sp>
    </p:spTree>
    <p:extLst>
      <p:ext uri="{BB962C8B-B14F-4D97-AF65-F5344CB8AC3E}">
        <p14:creationId xmlns:p14="http://schemas.microsoft.com/office/powerpoint/2010/main" val="984271679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5461047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000000"/>
                </a:solidFill>
              </a:rPr>
              <a:t>Joint GHP-GDAP-Meeting 02-06 Sept. 2013, Rio de Janeiro, Brazil</a:t>
            </a:r>
          </a:p>
        </p:txBody>
      </p:sp>
    </p:spTree>
    <p:extLst>
      <p:ext uri="{BB962C8B-B14F-4D97-AF65-F5344CB8AC3E}">
        <p14:creationId xmlns:p14="http://schemas.microsoft.com/office/powerpoint/2010/main" val="1840633891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000000"/>
                </a:solidFill>
              </a:rPr>
              <a:t>Joint GHP-GDAP-Meeting 02-06 Sept. 2013, Rio de Janeiro, Brazil</a:t>
            </a:r>
          </a:p>
        </p:txBody>
      </p:sp>
    </p:spTree>
    <p:extLst>
      <p:ext uri="{BB962C8B-B14F-4D97-AF65-F5344CB8AC3E}">
        <p14:creationId xmlns:p14="http://schemas.microsoft.com/office/powerpoint/2010/main" val="27794529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000000"/>
                </a:solidFill>
              </a:rPr>
              <a:t>Joint GHP-GDAP-Meeting 02-06 Sept. 2013, Rio de Janeiro, Brazil</a:t>
            </a:r>
          </a:p>
        </p:txBody>
      </p:sp>
    </p:spTree>
    <p:extLst>
      <p:ext uri="{BB962C8B-B14F-4D97-AF65-F5344CB8AC3E}">
        <p14:creationId xmlns:p14="http://schemas.microsoft.com/office/powerpoint/2010/main" val="236041930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7813" y="1412875"/>
            <a:ext cx="2058987" cy="496887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46088" y="1412875"/>
            <a:ext cx="6029325" cy="496887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000000"/>
                </a:solidFill>
              </a:rPr>
              <a:t>Joint GHP-GDAP-Meeting 02-06 Sept. 2013, Rio de Janeiro, Brazil</a:t>
            </a:r>
          </a:p>
        </p:txBody>
      </p:sp>
    </p:spTree>
    <p:extLst>
      <p:ext uri="{BB962C8B-B14F-4D97-AF65-F5344CB8AC3E}">
        <p14:creationId xmlns:p14="http://schemas.microsoft.com/office/powerpoint/2010/main" val="19210292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7488832" cy="5040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019869"/>
            <a:ext cx="8640960" cy="485740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29621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5510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2911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 userDrawn="1"/>
        </p:nvSpPr>
        <p:spPr bwMode="auto">
          <a:xfrm>
            <a:off x="468313" y="1522413"/>
            <a:ext cx="8207375" cy="379095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mtClean="0">
                <a:solidFill>
                  <a:srgbClr val="000000"/>
                </a:solidFill>
              </a:rPr>
              <a:t>Titelfoto auf dem Titelmaster einfügen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mtClean="0">
              <a:solidFill>
                <a:srgbClr val="000000"/>
              </a:solidFill>
            </a:endParaRPr>
          </a:p>
        </p:txBody>
      </p:sp>
      <p:sp>
        <p:nvSpPr>
          <p:cNvPr id="5" name="Line 19"/>
          <p:cNvSpPr>
            <a:spLocks noChangeShapeType="1"/>
          </p:cNvSpPr>
          <p:nvPr userDrawn="1"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222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pic>
        <p:nvPicPr>
          <p:cNvPr id="6" name="Picture 23" descr="DWD-BiWoCl-22-rgb_korr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963" y="142875"/>
            <a:ext cx="3005137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468313" y="5734050"/>
            <a:ext cx="8207375" cy="647700"/>
          </a:xfrm>
        </p:spPr>
        <p:txBody>
          <a:bodyPr anchor="t"/>
          <a:lstStyle>
            <a:lvl1pPr algn="ctr">
              <a:defRPr>
                <a:solidFill>
                  <a:schemeClr val="tx1"/>
                </a:solidFill>
                <a:latin typeface="Arial Black" pitchFamily="34" charset="0"/>
              </a:defRPr>
            </a:lvl1pPr>
          </a:lstStyle>
          <a:p>
            <a:pPr lvl="0"/>
            <a:r>
              <a:rPr lang="de-DE" noProof="0" smtClean="0"/>
              <a:t>Titelmasterformat bearbeiten</a:t>
            </a:r>
          </a:p>
        </p:txBody>
      </p:sp>
      <p:sp>
        <p:nvSpPr>
          <p:cNvPr id="25612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68313" y="6165850"/>
            <a:ext cx="8207375" cy="519113"/>
          </a:xfrm>
        </p:spPr>
        <p:txBody>
          <a:bodyPr lIns="91440" tIns="45720" rIns="91440" bIns="45720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82241930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000000"/>
                </a:solidFill>
              </a:rPr>
              <a:t>Joint GHP-GDAP-Meeting 02-06 Sept. 2013, Rio de Janeiro, Brazil</a:t>
            </a:r>
          </a:p>
        </p:txBody>
      </p:sp>
    </p:spTree>
    <p:extLst>
      <p:ext uri="{BB962C8B-B14F-4D97-AF65-F5344CB8AC3E}">
        <p14:creationId xmlns:p14="http://schemas.microsoft.com/office/powerpoint/2010/main" val="3034028259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000000"/>
                </a:solidFill>
              </a:rPr>
              <a:t>Joint GHP-GDAP-Meeting 02-06 Sept. 2013, Rio de Janeiro, Brazil</a:t>
            </a:r>
          </a:p>
        </p:txBody>
      </p:sp>
    </p:spTree>
    <p:extLst>
      <p:ext uri="{BB962C8B-B14F-4D97-AF65-F5344CB8AC3E}">
        <p14:creationId xmlns:p14="http://schemas.microsoft.com/office/powerpoint/2010/main" val="2574290005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4038600" cy="4248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2133600"/>
            <a:ext cx="4038600" cy="4248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000000"/>
                </a:solidFill>
              </a:rPr>
              <a:t>Joint GHP-GDAP-Meeting 02-06 Sept. 2013, Rio de Janeiro, Brazil</a:t>
            </a:r>
          </a:p>
        </p:txBody>
      </p:sp>
    </p:spTree>
    <p:extLst>
      <p:ext uri="{BB962C8B-B14F-4D97-AF65-F5344CB8AC3E}">
        <p14:creationId xmlns:p14="http://schemas.microsoft.com/office/powerpoint/2010/main" val="924407242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000000"/>
                </a:solidFill>
              </a:rPr>
              <a:t>Joint GHP-GDAP-Meeting 02-06 Sept. 2013, Rio de Janeiro, Brazil</a:t>
            </a:r>
          </a:p>
        </p:txBody>
      </p:sp>
    </p:spTree>
    <p:extLst>
      <p:ext uri="{BB962C8B-B14F-4D97-AF65-F5344CB8AC3E}">
        <p14:creationId xmlns:p14="http://schemas.microsoft.com/office/powerpoint/2010/main" val="1071440076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51520" y="1268760"/>
            <a:ext cx="8640960" cy="4857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251520" y="6356350"/>
            <a:ext cx="23392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3392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D688A-B836-4C59-9F19-C736EC23032E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1"/>
            <a:ext cx="1016512" cy="50405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206" y="116503"/>
            <a:ext cx="1554694" cy="64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475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2" r:id="rId2"/>
    <p:sldLayoutId id="2147483716" r:id="rId3"/>
    <p:sldLayoutId id="2147483717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6"/>
          <p:cNvSpPr>
            <a:spLocks noChangeArrowheads="1"/>
          </p:cNvSpPr>
          <p:nvPr/>
        </p:nvSpPr>
        <p:spPr bwMode="auto">
          <a:xfrm>
            <a:off x="8377238" y="6381750"/>
            <a:ext cx="309562" cy="360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mtClean="0">
              <a:solidFill>
                <a:srgbClr val="000000"/>
              </a:solidFill>
            </a:endParaRPr>
          </a:p>
        </p:txBody>
      </p:sp>
      <p:sp>
        <p:nvSpPr>
          <p:cNvPr id="1027" name="Line 20"/>
          <p:cNvSpPr>
            <a:spLocks noChangeShapeType="1"/>
          </p:cNvSpPr>
          <p:nvPr/>
        </p:nvSpPr>
        <p:spPr bwMode="auto">
          <a:xfrm>
            <a:off x="0" y="817563"/>
            <a:ext cx="9144000" cy="0"/>
          </a:xfrm>
          <a:prstGeom prst="line">
            <a:avLst/>
          </a:prstGeom>
          <a:noFill/>
          <a:ln w="222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28" name="Line 23"/>
          <p:cNvSpPr>
            <a:spLocks noChangeShapeType="1"/>
          </p:cNvSpPr>
          <p:nvPr/>
        </p:nvSpPr>
        <p:spPr bwMode="auto">
          <a:xfrm>
            <a:off x="0" y="6505575"/>
            <a:ext cx="9144000" cy="0"/>
          </a:xfrm>
          <a:prstGeom prst="line">
            <a:avLst/>
          </a:prstGeom>
          <a:noFill/>
          <a:ln w="222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pic>
        <p:nvPicPr>
          <p:cNvPr id="1029" name="Picture 28" descr="Bundesadler_klein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438" y="6521450"/>
            <a:ext cx="349250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47813" y="6534150"/>
            <a:ext cx="5976937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>
                <a:solidFill>
                  <a:srgbClr val="000000"/>
                </a:solidFill>
              </a:rPr>
              <a:t>Joint GHP-GDAP-Meeting 02-06 Sept. 2013, Rio de Janeiro, Brazil</a:t>
            </a:r>
          </a:p>
        </p:txBody>
      </p:sp>
      <p:pic>
        <p:nvPicPr>
          <p:cNvPr id="1031" name="Picture 12" descr="K:\Deutscher Wetterdienst\Corporate Design Aktuell\DWD-Logo-Komplett\20mm\RGB\Wortbildmarke mit Claim\bmp\Wortbildmarke-und-Claim-positiv-auf-weiss.bmp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5" y="115888"/>
            <a:ext cx="22955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4702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mcp-profile-docs.readthedocs.io/en/stable/preface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grdc.bafg.de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3665" y="4149080"/>
            <a:ext cx="8827502" cy="1656184"/>
          </a:xfrm>
        </p:spPr>
        <p:txBody>
          <a:bodyPr/>
          <a:lstStyle/>
          <a:p>
            <a:r>
              <a:rPr lang="en-GB" b="0" u="sng" dirty="0" smtClean="0"/>
              <a:t>Stephan Dietrich</a:t>
            </a:r>
            <a:r>
              <a:rPr lang="en-GB" b="0" u="sng" baseline="30000" dirty="0" smtClean="0"/>
              <a:t>1</a:t>
            </a:r>
            <a:r>
              <a:rPr lang="en-GB" b="0" baseline="30000" dirty="0" smtClean="0"/>
              <a:t>)</a:t>
            </a:r>
            <a:r>
              <a:rPr lang="en-GB" b="0" dirty="0" smtClean="0"/>
              <a:t>, Ulrich Looser</a:t>
            </a:r>
            <a:r>
              <a:rPr lang="en-GB" b="0" baseline="30000" dirty="0" smtClean="0"/>
              <a:t>2)</a:t>
            </a:r>
            <a:r>
              <a:rPr lang="en-GB" b="0" dirty="0" smtClean="0"/>
              <a:t>, Philipp Saile</a:t>
            </a:r>
            <a:r>
              <a:rPr lang="en-GB" b="0" baseline="30000" dirty="0" smtClean="0"/>
              <a:t>1)</a:t>
            </a:r>
            <a:r>
              <a:rPr lang="en-GB" b="0" dirty="0" smtClean="0"/>
              <a:t>, Dmytro Lisniak</a:t>
            </a:r>
            <a:r>
              <a:rPr lang="en-GB" b="0" baseline="30000" dirty="0" smtClean="0"/>
              <a:t>1)</a:t>
            </a:r>
            <a:r>
              <a:rPr lang="en-GB" b="0" dirty="0" smtClean="0"/>
              <a:t>, Claudia Färber</a:t>
            </a:r>
            <a:r>
              <a:rPr lang="en-GB" b="0" baseline="30000" dirty="0" smtClean="0"/>
              <a:t>1)</a:t>
            </a:r>
            <a:r>
              <a:rPr lang="en-GB" b="0" dirty="0" smtClean="0"/>
              <a:t>, Irina Dornblut</a:t>
            </a:r>
            <a:r>
              <a:rPr lang="en-GB" b="0" baseline="30000" dirty="0" smtClean="0"/>
              <a:t>2)</a:t>
            </a:r>
            <a:r>
              <a:rPr lang="en-GB" b="0" dirty="0" smtClean="0"/>
              <a:t>,</a:t>
            </a:r>
            <a:r>
              <a:rPr lang="en-GB" b="0" baseline="30000" dirty="0" smtClean="0"/>
              <a:t> </a:t>
            </a:r>
            <a:r>
              <a:rPr lang="en-GB" b="0" dirty="0"/>
              <a:t>Markus Ziese</a:t>
            </a:r>
            <a:r>
              <a:rPr lang="en-GB" b="0" baseline="30000" dirty="0"/>
              <a:t>3</a:t>
            </a:r>
            <a:r>
              <a:rPr lang="en-GB" b="0" dirty="0"/>
              <a:t>, Elke Rustemeier</a:t>
            </a:r>
            <a:r>
              <a:rPr lang="en-GB" b="0" baseline="30000" dirty="0"/>
              <a:t>3</a:t>
            </a:r>
            <a:r>
              <a:rPr lang="en-GB" b="0" dirty="0"/>
              <a:t>, Sven-Henrik Kleber</a:t>
            </a:r>
            <a:r>
              <a:rPr lang="en-US" b="0" baseline="30000" dirty="0"/>
              <a:t>2</a:t>
            </a:r>
            <a:r>
              <a:rPr lang="en-GB" b="0" dirty="0"/>
              <a:t>, Andreas Becker</a:t>
            </a:r>
            <a:r>
              <a:rPr lang="en-US" b="0" baseline="30000" dirty="0"/>
              <a:t>3</a:t>
            </a:r>
            <a:r>
              <a:rPr lang="en-GB" b="0" dirty="0" smtClean="0"/>
              <a:t>,</a:t>
            </a:r>
            <a:r>
              <a:rPr lang="en-GB" dirty="0" smtClean="0"/>
              <a:t> </a:t>
            </a:r>
            <a:br>
              <a:rPr lang="en-GB" dirty="0" smtClean="0"/>
            </a:br>
            <a:r>
              <a:rPr lang="en-GB" dirty="0" smtClean="0"/>
              <a:t>Harald Köthe</a:t>
            </a:r>
            <a:r>
              <a:rPr lang="en-GB" baseline="30000" dirty="0" smtClean="0"/>
              <a:t>1</a:t>
            </a:r>
            <a:r>
              <a:rPr lang="en-GB" b="0" baseline="30000" dirty="0" smtClean="0"/>
              <a:t>)</a:t>
            </a:r>
            <a:br>
              <a:rPr lang="en-GB" b="0" baseline="30000" dirty="0" smtClean="0"/>
            </a:br>
            <a:r>
              <a:rPr lang="en-GB" b="0" baseline="30000" dirty="0" smtClean="0"/>
              <a:t/>
            </a:r>
            <a:br>
              <a:rPr lang="en-GB" b="0" baseline="30000" dirty="0" smtClean="0"/>
            </a:br>
            <a:r>
              <a:rPr lang="en-GB" b="0" baseline="30000" dirty="0" smtClean="0"/>
              <a:t>1) </a:t>
            </a:r>
            <a:r>
              <a:rPr lang="en-GB" b="0" dirty="0" smtClean="0"/>
              <a:t>International Centre Water Resources and Global Change (ICWRGC)</a:t>
            </a:r>
            <a:r>
              <a:rPr lang="en-GB" b="0" baseline="30000" dirty="0" smtClean="0"/>
              <a:t/>
            </a:r>
            <a:br>
              <a:rPr lang="en-GB" b="0" baseline="30000" dirty="0" smtClean="0"/>
            </a:br>
            <a:r>
              <a:rPr lang="en-GB" b="0" baseline="30000" dirty="0" smtClean="0"/>
              <a:t>2) </a:t>
            </a:r>
            <a:r>
              <a:rPr lang="en-GB" b="0" dirty="0" err="1" smtClean="0"/>
              <a:t>Bundesanstalt</a:t>
            </a:r>
            <a:r>
              <a:rPr lang="en-GB" b="0" dirty="0" smtClean="0"/>
              <a:t> </a:t>
            </a:r>
            <a:r>
              <a:rPr lang="en-GB" b="0" dirty="0" err="1" smtClean="0"/>
              <a:t>für</a:t>
            </a:r>
            <a:r>
              <a:rPr lang="en-GB" b="0" dirty="0" smtClean="0"/>
              <a:t> </a:t>
            </a:r>
            <a:r>
              <a:rPr lang="en-GB" b="0" dirty="0" err="1" smtClean="0"/>
              <a:t>Gewässerkunde</a:t>
            </a:r>
            <a:r>
              <a:rPr lang="en-GB" b="0" dirty="0" smtClean="0"/>
              <a:t> (BfG) </a:t>
            </a:r>
            <a:r>
              <a:rPr lang="en-GB" b="0" baseline="30000" dirty="0"/>
              <a:t>3)</a:t>
            </a:r>
            <a:r>
              <a:rPr lang="en-GB" b="0" dirty="0"/>
              <a:t> </a:t>
            </a:r>
            <a:r>
              <a:rPr lang="en-GB" b="0" dirty="0" err="1" smtClean="0"/>
              <a:t>Deutscher</a:t>
            </a:r>
            <a:r>
              <a:rPr lang="en-GB" b="0" dirty="0" smtClean="0"/>
              <a:t> </a:t>
            </a:r>
            <a:r>
              <a:rPr lang="en-GB" b="0" dirty="0" err="1" smtClean="0"/>
              <a:t>Wetterdienst</a:t>
            </a:r>
            <a:r>
              <a:rPr lang="en-GB" b="0" dirty="0" smtClean="0"/>
              <a:t/>
            </a:r>
            <a:br>
              <a:rPr lang="en-GB" b="0" dirty="0" smtClean="0"/>
            </a:br>
            <a:r>
              <a:rPr lang="en-GB" b="0" dirty="0"/>
              <a:t> </a:t>
            </a:r>
            <a:r>
              <a:rPr lang="en-GB" b="0" dirty="0" smtClean="0"/>
              <a:t>						             contact: </a:t>
            </a:r>
            <a:r>
              <a:rPr lang="en-GB" dirty="0" smtClean="0"/>
              <a:t>dietrich@bafg.de</a:t>
            </a:r>
            <a:r>
              <a:rPr lang="en-GB" b="0" dirty="0" smtClean="0"/>
              <a:t/>
            </a:r>
            <a:br>
              <a:rPr lang="en-GB" b="0" dirty="0" smtClean="0"/>
            </a:br>
            <a:r>
              <a:rPr lang="en-GB" b="0" dirty="0"/>
              <a:t/>
            </a:r>
            <a:br>
              <a:rPr lang="en-GB" b="0" dirty="0"/>
            </a:b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>
          <a:xfrm>
            <a:off x="2699792" y="2420888"/>
            <a:ext cx="5760640" cy="1584176"/>
          </a:xfrm>
        </p:spPr>
        <p:txBody>
          <a:bodyPr>
            <a:noAutofit/>
          </a:bodyPr>
          <a:lstStyle/>
          <a:p>
            <a:endParaRPr lang="en-GB" sz="2400" dirty="0" smtClean="0"/>
          </a:p>
          <a:p>
            <a:endParaRPr lang="en-GB" sz="2400" dirty="0"/>
          </a:p>
          <a:p>
            <a:endParaRPr lang="en-GB" sz="2400" dirty="0" smtClean="0"/>
          </a:p>
          <a:p>
            <a:r>
              <a:rPr lang="en-US" sz="2400" dirty="0" smtClean="0"/>
              <a:t>State </a:t>
            </a:r>
            <a:r>
              <a:rPr lang="en-US" sz="2400" dirty="0"/>
              <a:t>of the art of global hydrological data assessment with a focus on the Danube </a:t>
            </a:r>
            <a:r>
              <a:rPr lang="en-US" sz="2400" dirty="0" smtClean="0"/>
              <a:t>basin</a:t>
            </a:r>
            <a:endParaRPr lang="en-GB" sz="24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88640"/>
            <a:ext cx="1986742" cy="828502"/>
          </a:xfrm>
          <a:prstGeom prst="rect">
            <a:avLst/>
          </a:prstGeom>
        </p:spPr>
      </p:pic>
      <p:pic>
        <p:nvPicPr>
          <p:cNvPr id="6" name="Picture 2" descr="Z:\ICWRGC\Intern\Oeffentlichkeitsarbeit\Logos\GTN-H\GTN-H_4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159" y="6237312"/>
            <a:ext cx="1695008" cy="54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41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 smtClean="0"/>
              <a:t>Metadata</a:t>
            </a:r>
            <a:r>
              <a:rPr lang="de-DE" dirty="0" smtClean="0"/>
              <a:t> (</a:t>
            </a:r>
            <a:r>
              <a:rPr lang="de-DE" dirty="0" err="1" smtClean="0"/>
              <a:t>discoverability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/>
              <a:t>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019869"/>
            <a:ext cx="7992888" cy="5361459"/>
          </a:xfrm>
        </p:spPr>
        <p:txBody>
          <a:bodyPr numCol="2">
            <a:normAutofit fontScale="92500" lnSpcReduction="20000"/>
          </a:bodyPr>
          <a:lstStyle/>
          <a:p>
            <a:pPr>
              <a:spcBef>
                <a:spcPts val="1200"/>
              </a:spcBef>
            </a:pPr>
            <a:r>
              <a:rPr lang="de-DE" sz="3200" b="1" dirty="0" err="1" smtClean="0"/>
              <a:t>Aim</a:t>
            </a:r>
            <a:r>
              <a:rPr lang="de-DE" sz="3200" b="1" dirty="0" smtClean="0"/>
              <a:t>: </a:t>
            </a:r>
            <a:r>
              <a:rPr lang="de-DE" sz="3200" b="1" dirty="0" err="1" smtClean="0">
                <a:solidFill>
                  <a:schemeClr val="tx2"/>
                </a:solidFill>
              </a:rPr>
              <a:t>how-to-understand-the-data</a:t>
            </a:r>
            <a:endParaRPr lang="de-DE" sz="3200" b="1" dirty="0" smtClean="0">
              <a:solidFill>
                <a:schemeClr val="tx2"/>
              </a:solidFill>
            </a:endParaRPr>
          </a:p>
          <a:p>
            <a:pPr>
              <a:spcBef>
                <a:spcPts val="1200"/>
              </a:spcBef>
            </a:pPr>
            <a:r>
              <a:rPr lang="de-DE" sz="3200" b="1" dirty="0" smtClean="0"/>
              <a:t>Need: </a:t>
            </a:r>
            <a:r>
              <a:rPr lang="de-DE" sz="3200" b="1" dirty="0" err="1" smtClean="0"/>
              <a:t>ability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to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share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metadata</a:t>
            </a:r>
            <a:r>
              <a:rPr lang="de-DE" sz="3200" b="1" dirty="0" smtClean="0"/>
              <a:t> </a:t>
            </a:r>
          </a:p>
          <a:p>
            <a:pPr lvl="1">
              <a:spcBef>
                <a:spcPts val="1200"/>
              </a:spcBef>
            </a:pPr>
            <a:r>
              <a:rPr lang="de-DE" sz="2600" b="1" dirty="0" err="1"/>
              <a:t>Discoverbility</a:t>
            </a:r>
            <a:r>
              <a:rPr lang="de-DE" sz="2600" b="1" dirty="0"/>
              <a:t> </a:t>
            </a:r>
            <a:r>
              <a:rPr lang="de-DE" sz="2600" b="1" dirty="0" err="1"/>
              <a:t>services</a:t>
            </a:r>
            <a:endParaRPr lang="de-DE" sz="2600" b="1" dirty="0"/>
          </a:p>
          <a:p>
            <a:pPr>
              <a:spcBef>
                <a:spcPts val="1200"/>
              </a:spcBef>
            </a:pPr>
            <a:r>
              <a:rPr lang="de-DE" sz="3200" dirty="0" err="1" smtClean="0"/>
              <a:t>Use</a:t>
            </a:r>
            <a:r>
              <a:rPr lang="de-DE" sz="3200" dirty="0" smtClean="0"/>
              <a:t> </a:t>
            </a:r>
            <a:r>
              <a:rPr lang="de-DE" sz="3200" dirty="0" err="1" smtClean="0"/>
              <a:t>generic</a:t>
            </a:r>
            <a:r>
              <a:rPr lang="de-DE" sz="3200" dirty="0" smtClean="0"/>
              <a:t> </a:t>
            </a:r>
            <a:r>
              <a:rPr lang="de-DE" sz="3200" dirty="0" err="1" smtClean="0"/>
              <a:t>profiles</a:t>
            </a:r>
            <a:r>
              <a:rPr lang="de-DE" sz="3200" dirty="0" smtClean="0"/>
              <a:t> </a:t>
            </a:r>
            <a:r>
              <a:rPr lang="de-DE" sz="3200" dirty="0" err="1" smtClean="0"/>
              <a:t>for</a:t>
            </a:r>
            <a:r>
              <a:rPr lang="de-DE" sz="3200" dirty="0" smtClean="0"/>
              <a:t> tempo-</a:t>
            </a:r>
            <a:r>
              <a:rPr lang="de-DE" sz="3200" dirty="0" err="1" smtClean="0"/>
              <a:t>spatial</a:t>
            </a:r>
            <a:r>
              <a:rPr lang="de-DE" sz="3200" dirty="0" smtClean="0"/>
              <a:t> </a:t>
            </a:r>
            <a:r>
              <a:rPr lang="de-DE" sz="3200" dirty="0" err="1" smtClean="0"/>
              <a:t>coverage</a:t>
            </a:r>
            <a:r>
              <a:rPr lang="de-DE" sz="3200" dirty="0" smtClean="0"/>
              <a:t>: </a:t>
            </a:r>
          </a:p>
          <a:p>
            <a:pPr lvl="1">
              <a:spcBef>
                <a:spcPts val="1200"/>
              </a:spcBef>
            </a:pPr>
            <a:r>
              <a:rPr lang="de-DE" sz="2600" dirty="0"/>
              <a:t>E.g. ISO19115/19156</a:t>
            </a:r>
          </a:p>
          <a:p>
            <a:pPr>
              <a:spcBef>
                <a:spcPts val="1200"/>
              </a:spcBef>
            </a:pPr>
            <a:r>
              <a:rPr lang="de-DE" sz="3200" dirty="0" smtClean="0"/>
              <a:t>Domain </a:t>
            </a:r>
            <a:r>
              <a:rPr lang="de-DE" sz="3200" dirty="0" err="1" smtClean="0"/>
              <a:t>specific</a:t>
            </a:r>
            <a:r>
              <a:rPr lang="de-DE" sz="3200" dirty="0" smtClean="0"/>
              <a:t> </a:t>
            </a:r>
            <a:r>
              <a:rPr lang="de-DE" sz="3200" dirty="0" err="1" smtClean="0"/>
              <a:t>extension</a:t>
            </a:r>
            <a:r>
              <a:rPr lang="de-DE" sz="3200" dirty="0" smtClean="0"/>
              <a:t> </a:t>
            </a:r>
            <a:r>
              <a:rPr lang="de-DE" sz="3200" dirty="0" err="1" smtClean="0"/>
              <a:t>of</a:t>
            </a:r>
            <a:r>
              <a:rPr lang="de-DE" sz="3200" dirty="0" smtClean="0"/>
              <a:t> </a:t>
            </a:r>
            <a:r>
              <a:rPr lang="de-DE" sz="3200" dirty="0" err="1" smtClean="0"/>
              <a:t>generic</a:t>
            </a:r>
            <a:r>
              <a:rPr lang="de-DE" sz="3200" dirty="0" smtClean="0"/>
              <a:t> </a:t>
            </a:r>
            <a:r>
              <a:rPr lang="de-DE" sz="3200" dirty="0" err="1" smtClean="0"/>
              <a:t>profiles</a:t>
            </a:r>
            <a:endParaRPr lang="de-DE" sz="3200" dirty="0" smtClean="0"/>
          </a:p>
          <a:p>
            <a:pPr lvl="1">
              <a:spcBef>
                <a:spcPts val="1200"/>
              </a:spcBef>
            </a:pPr>
            <a:r>
              <a:rPr lang="de-DE" sz="2600" dirty="0" err="1" smtClean="0"/>
              <a:t>Generic</a:t>
            </a:r>
            <a:r>
              <a:rPr lang="de-DE" sz="2600" dirty="0" smtClean="0"/>
              <a:t> </a:t>
            </a:r>
            <a:r>
              <a:rPr lang="de-DE" sz="2600" dirty="0" err="1" smtClean="0"/>
              <a:t>profiles</a:t>
            </a:r>
            <a:r>
              <a:rPr lang="de-DE" sz="2600" dirty="0" smtClean="0"/>
              <a:t> </a:t>
            </a:r>
            <a:r>
              <a:rPr lang="de-DE" sz="2600" dirty="0" err="1" smtClean="0"/>
              <a:t>for</a:t>
            </a:r>
            <a:r>
              <a:rPr lang="de-DE" sz="2600" dirty="0" smtClean="0"/>
              <a:t> </a:t>
            </a:r>
            <a:r>
              <a:rPr lang="de-DE" sz="2600" dirty="0" err="1" smtClean="0"/>
              <a:t>data</a:t>
            </a:r>
            <a:r>
              <a:rPr lang="de-DE" sz="2600" dirty="0" smtClean="0"/>
              <a:t> </a:t>
            </a:r>
            <a:r>
              <a:rPr lang="de-DE" sz="2600" dirty="0" err="1" smtClean="0"/>
              <a:t>sets</a:t>
            </a:r>
            <a:r>
              <a:rPr lang="de-DE" sz="2600" dirty="0" smtClean="0"/>
              <a:t> (e.g. time </a:t>
            </a:r>
            <a:r>
              <a:rPr lang="de-DE" sz="2600" dirty="0" err="1" smtClean="0"/>
              <a:t>series</a:t>
            </a:r>
            <a:r>
              <a:rPr lang="de-DE" sz="2600" dirty="0" smtClean="0"/>
              <a:t>), </a:t>
            </a:r>
            <a:r>
              <a:rPr lang="de-DE" sz="2600" dirty="0" err="1" smtClean="0"/>
              <a:t>group</a:t>
            </a:r>
            <a:r>
              <a:rPr lang="de-DE" sz="2600" dirty="0" smtClean="0"/>
              <a:t>/</a:t>
            </a:r>
            <a:r>
              <a:rPr lang="de-DE" sz="2600" dirty="0" err="1" smtClean="0"/>
              <a:t>collections</a:t>
            </a:r>
            <a:r>
              <a:rPr lang="de-DE" sz="2600" dirty="0" smtClean="0"/>
              <a:t> (</a:t>
            </a:r>
            <a:r>
              <a:rPr lang="de-DE" sz="2600" dirty="0" err="1" smtClean="0"/>
              <a:t>of</a:t>
            </a:r>
            <a:r>
              <a:rPr lang="de-DE" sz="2600" dirty="0" smtClean="0"/>
              <a:t> </a:t>
            </a:r>
            <a:r>
              <a:rPr lang="de-DE" sz="2600" dirty="0" err="1" smtClean="0"/>
              <a:t>data</a:t>
            </a:r>
            <a:r>
              <a:rPr lang="de-DE" sz="2600" dirty="0" smtClean="0"/>
              <a:t> </a:t>
            </a:r>
            <a:r>
              <a:rPr lang="de-DE" sz="2600" dirty="0" err="1" smtClean="0"/>
              <a:t>sets</a:t>
            </a:r>
            <a:r>
              <a:rPr lang="de-DE" sz="2600" dirty="0" smtClean="0"/>
              <a:t>), </a:t>
            </a:r>
            <a:r>
              <a:rPr lang="de-DE" sz="2600" dirty="0" err="1" smtClean="0"/>
              <a:t>services</a:t>
            </a:r>
            <a:r>
              <a:rPr lang="de-DE" sz="2600" dirty="0" smtClean="0"/>
              <a:t> </a:t>
            </a:r>
          </a:p>
          <a:p>
            <a:pPr lvl="1">
              <a:spcBef>
                <a:spcPts val="1200"/>
              </a:spcBef>
            </a:pPr>
            <a:r>
              <a:rPr lang="de-DE" sz="2600" dirty="0" smtClean="0"/>
              <a:t>Hydrological </a:t>
            </a:r>
            <a:r>
              <a:rPr lang="de-DE" sz="2600" dirty="0" err="1" smtClean="0"/>
              <a:t>community</a:t>
            </a:r>
            <a:r>
              <a:rPr lang="de-DE" sz="2600" dirty="0" smtClean="0"/>
              <a:t>: </a:t>
            </a:r>
            <a:r>
              <a:rPr lang="de-DE" sz="2600" dirty="0" err="1" smtClean="0"/>
              <a:t>No</a:t>
            </a:r>
            <a:r>
              <a:rPr lang="de-DE" sz="2600" dirty="0" smtClean="0"/>
              <a:t> </a:t>
            </a:r>
            <a:r>
              <a:rPr lang="de-DE" sz="2600" dirty="0" err="1" smtClean="0"/>
              <a:t>convention</a:t>
            </a:r>
            <a:r>
              <a:rPr lang="de-DE" sz="2600" dirty="0" smtClean="0"/>
              <a:t> </a:t>
            </a:r>
            <a:r>
              <a:rPr lang="de-DE" sz="2600" dirty="0" err="1" smtClean="0"/>
              <a:t>about</a:t>
            </a:r>
            <a:r>
              <a:rPr lang="de-DE" sz="2600" dirty="0" smtClean="0"/>
              <a:t> </a:t>
            </a:r>
            <a:r>
              <a:rPr lang="de-DE" sz="2600" dirty="0" err="1" smtClean="0"/>
              <a:t>parameter</a:t>
            </a:r>
            <a:r>
              <a:rPr lang="de-DE" sz="2600" dirty="0" smtClean="0"/>
              <a:t> </a:t>
            </a:r>
            <a:r>
              <a:rPr lang="de-DE" sz="2600" dirty="0" err="1" smtClean="0"/>
              <a:t>names</a:t>
            </a:r>
            <a:r>
              <a:rPr lang="de-DE" sz="2600" dirty="0" smtClean="0"/>
              <a:t> </a:t>
            </a:r>
            <a:r>
              <a:rPr lang="de-DE" sz="2600" dirty="0" err="1" smtClean="0"/>
              <a:t>etc</a:t>
            </a:r>
            <a:r>
              <a:rPr lang="de-DE" sz="2600" dirty="0" smtClean="0"/>
              <a:t> (like CF </a:t>
            </a:r>
            <a:r>
              <a:rPr lang="de-DE" sz="2600" dirty="0" err="1" smtClean="0"/>
              <a:t>convention</a:t>
            </a:r>
            <a:r>
              <a:rPr lang="de-DE" sz="2600" dirty="0" smtClean="0"/>
              <a:t> für </a:t>
            </a:r>
            <a:r>
              <a:rPr lang="de-DE" sz="2600" dirty="0" err="1" smtClean="0"/>
              <a:t>netCDF</a:t>
            </a:r>
            <a:r>
              <a:rPr lang="de-DE" sz="2600" dirty="0" smtClean="0"/>
              <a:t>)</a:t>
            </a:r>
          </a:p>
          <a:p>
            <a:pPr lvl="1">
              <a:spcBef>
                <a:spcPts val="1200"/>
              </a:spcBef>
            </a:pPr>
            <a:r>
              <a:rPr lang="de-DE" sz="2600" dirty="0" smtClean="0"/>
              <a:t>E.g. marine </a:t>
            </a:r>
            <a:r>
              <a:rPr lang="de-DE" sz="2600" dirty="0" err="1" smtClean="0"/>
              <a:t>community</a:t>
            </a:r>
            <a:r>
              <a:rPr lang="de-DE" sz="2600" dirty="0" smtClean="0"/>
              <a:t> </a:t>
            </a:r>
            <a:r>
              <a:rPr lang="de-DE" sz="2600" dirty="0" err="1" smtClean="0"/>
              <a:t>profile</a:t>
            </a:r>
            <a:r>
              <a:rPr lang="de-DE" sz="2600" dirty="0" smtClean="0"/>
              <a:t> (AODC) </a:t>
            </a:r>
            <a:r>
              <a:rPr lang="de-DE" sz="2200" dirty="0" smtClean="0"/>
              <a:t>(</a:t>
            </a:r>
            <a:r>
              <a:rPr lang="de-DE" sz="2200" dirty="0" smtClean="0">
                <a:hlinkClick r:id="rId3"/>
              </a:rPr>
              <a:t>https://mcp-profile-docs.readthedocs.io/en/stable/preface.html</a:t>
            </a:r>
            <a:r>
              <a:rPr lang="de-DE" sz="2200" dirty="0" smtClean="0"/>
              <a:t>)</a:t>
            </a:r>
            <a:endParaRPr lang="de-DE" sz="2600" dirty="0" smtClean="0"/>
          </a:p>
          <a:p>
            <a:pPr>
              <a:spcBef>
                <a:spcPts val="1200"/>
              </a:spcBef>
            </a:pPr>
            <a:endParaRPr lang="de-DE" sz="32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595" y="4968552"/>
            <a:ext cx="1973829" cy="198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098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3200" dirty="0" err="1" smtClean="0"/>
              <a:t>Interoperability</a:t>
            </a:r>
            <a:r>
              <a:rPr lang="de-DE" sz="3200" dirty="0" smtClean="0"/>
              <a:t>: bring </a:t>
            </a:r>
            <a:r>
              <a:rPr lang="de-DE" sz="3200" dirty="0" err="1" smtClean="0"/>
              <a:t>the</a:t>
            </a:r>
            <a:r>
              <a:rPr lang="de-DE" sz="3200" dirty="0" smtClean="0"/>
              <a:t> </a:t>
            </a:r>
            <a:r>
              <a:rPr lang="de-DE" sz="3200" dirty="0" err="1" smtClean="0"/>
              <a:t>data</a:t>
            </a:r>
            <a:r>
              <a:rPr lang="de-DE" sz="3200" dirty="0" smtClean="0"/>
              <a:t> </a:t>
            </a:r>
            <a:r>
              <a:rPr lang="de-DE" sz="3200" dirty="0" err="1" smtClean="0"/>
              <a:t>together</a:t>
            </a:r>
            <a:endParaRPr lang="de-DE" dirty="0"/>
          </a:p>
        </p:txBody>
      </p:sp>
      <p:graphicFrame>
        <p:nvGraphicFramePr>
          <p:cNvPr id="6" name="Inhaltsplatzhalt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7818674"/>
              </p:ext>
            </p:extLst>
          </p:nvPr>
        </p:nvGraphicFramePr>
        <p:xfrm>
          <a:off x="406173" y="1157306"/>
          <a:ext cx="8596312" cy="51150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hteck 6"/>
          <p:cNvSpPr/>
          <p:nvPr/>
        </p:nvSpPr>
        <p:spPr>
          <a:xfrm rot="20292189">
            <a:off x="84612" y="1020174"/>
            <a:ext cx="18646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dirty="0" smtClean="0">
                <a:solidFill>
                  <a:schemeClr val="accent1">
                    <a:lumMod val="50000"/>
                  </a:schemeClr>
                </a:solidFill>
              </a:rPr>
              <a:t>The </a:t>
            </a:r>
            <a:r>
              <a:rPr lang="de-DE" sz="2800" dirty="0" err="1" smtClean="0">
                <a:solidFill>
                  <a:schemeClr val="accent1">
                    <a:lumMod val="50000"/>
                  </a:schemeClr>
                </a:solidFill>
              </a:rPr>
              <a:t>reality</a:t>
            </a:r>
            <a:endParaRPr lang="de-DE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37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50990"/>
            <a:ext cx="1973829" cy="198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Transfer </a:t>
            </a:r>
            <a:r>
              <a:rPr lang="de-DE" dirty="0" err="1" smtClean="0"/>
              <a:t>formats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numCol="2">
            <a:noAutofit/>
          </a:bodyPr>
          <a:lstStyle/>
          <a:p>
            <a:r>
              <a:rPr lang="de-DE" dirty="0" err="1" smtClean="0"/>
              <a:t>netCDF</a:t>
            </a:r>
            <a:r>
              <a:rPr lang="de-DE" dirty="0" smtClean="0"/>
              <a:t>-CF </a:t>
            </a:r>
            <a:r>
              <a:rPr lang="de-DE" dirty="0" err="1" smtClean="0"/>
              <a:t>and</a:t>
            </a:r>
            <a:r>
              <a:rPr lang="de-DE" dirty="0" smtClean="0"/>
              <a:t>/</a:t>
            </a:r>
            <a:r>
              <a:rPr lang="de-DE" dirty="0" err="1" smtClean="0"/>
              <a:t>or</a:t>
            </a:r>
            <a:r>
              <a:rPr lang="de-DE" dirty="0" smtClean="0"/>
              <a:t> WaterML-2</a:t>
            </a:r>
          </a:p>
          <a:p>
            <a:pPr lvl="1"/>
            <a:r>
              <a:rPr lang="de-DE" dirty="0" smtClean="0"/>
              <a:t>As a </a:t>
            </a:r>
            <a:r>
              <a:rPr lang="de-DE" dirty="0" err="1" smtClean="0"/>
              <a:t>common</a:t>
            </a:r>
            <a:r>
              <a:rPr lang="de-DE" dirty="0" smtClean="0"/>
              <a:t> </a:t>
            </a:r>
            <a:r>
              <a:rPr lang="de-DE" dirty="0" err="1" smtClean="0"/>
              <a:t>basis</a:t>
            </a:r>
            <a:endParaRPr lang="de-DE" dirty="0" smtClean="0"/>
          </a:p>
          <a:p>
            <a:r>
              <a:rPr lang="en-US" dirty="0"/>
              <a:t>lack of </a:t>
            </a:r>
            <a:r>
              <a:rPr lang="en-US" dirty="0" smtClean="0"/>
              <a:t>sampling </a:t>
            </a:r>
            <a:r>
              <a:rPr lang="en-US" dirty="0"/>
              <a:t>data </a:t>
            </a:r>
            <a:r>
              <a:rPr lang="en-US" dirty="0" smtClean="0"/>
              <a:t>for exchange standards</a:t>
            </a:r>
          </a:p>
          <a:p>
            <a:pPr lvl="1"/>
            <a:r>
              <a:rPr lang="en-US" dirty="0" smtClean="0"/>
              <a:t>E.g. for water quality </a:t>
            </a:r>
            <a:endParaRPr lang="de-DE" dirty="0" smtClean="0"/>
          </a:p>
          <a:p>
            <a:pPr lvl="1"/>
            <a:r>
              <a:rPr lang="de-DE" dirty="0" err="1"/>
              <a:t>to</a:t>
            </a:r>
            <a:r>
              <a:rPr lang="de-DE" dirty="0"/>
              <a:t> </a:t>
            </a:r>
            <a:r>
              <a:rPr lang="en-US" dirty="0"/>
              <a:t>be </a:t>
            </a:r>
            <a:r>
              <a:rPr lang="en-US" dirty="0" err="1"/>
              <a:t>eveloped</a:t>
            </a:r>
            <a:r>
              <a:rPr lang="en-US" dirty="0"/>
              <a:t> in the OGC/WMO HDWG</a:t>
            </a:r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r>
              <a:rPr lang="de-DE" dirty="0" err="1" smtClean="0"/>
              <a:t>Requirements</a:t>
            </a:r>
            <a:r>
              <a:rPr lang="de-DE" dirty="0" smtClean="0"/>
              <a:t> </a:t>
            </a:r>
            <a:r>
              <a:rPr lang="de-DE" dirty="0" err="1" smtClean="0"/>
              <a:t>unified</a:t>
            </a:r>
            <a:r>
              <a:rPr lang="de-DE" dirty="0" smtClean="0"/>
              <a:t> </a:t>
            </a:r>
            <a:r>
              <a:rPr lang="de-DE" dirty="0" err="1" smtClean="0"/>
              <a:t>Ontology</a:t>
            </a:r>
            <a:r>
              <a:rPr lang="de-DE" dirty="0" smtClean="0"/>
              <a:t>:</a:t>
            </a:r>
          </a:p>
          <a:p>
            <a:pPr lvl="1"/>
            <a:r>
              <a:rPr lang="de-DE" dirty="0" err="1" smtClean="0"/>
              <a:t>Methods</a:t>
            </a:r>
            <a:endParaRPr lang="de-DE" dirty="0" smtClean="0"/>
          </a:p>
          <a:p>
            <a:pPr lvl="1"/>
            <a:r>
              <a:rPr lang="de-DE" dirty="0" smtClean="0"/>
              <a:t>Parameters (</a:t>
            </a:r>
            <a:r>
              <a:rPr lang="de-DE" dirty="0" err="1" smtClean="0"/>
              <a:t>observed</a:t>
            </a:r>
            <a:r>
              <a:rPr lang="de-DE" dirty="0" smtClean="0"/>
              <a:t> </a:t>
            </a:r>
            <a:r>
              <a:rPr lang="de-DE" dirty="0" err="1" smtClean="0"/>
              <a:t>property</a:t>
            </a:r>
            <a:r>
              <a:rPr lang="de-DE" dirty="0" smtClean="0"/>
              <a:t>)</a:t>
            </a:r>
          </a:p>
          <a:p>
            <a:pPr lvl="1"/>
            <a:r>
              <a:rPr lang="de-DE" dirty="0" smtClean="0"/>
              <a:t>Sample </a:t>
            </a:r>
            <a:r>
              <a:rPr lang="de-DE" dirty="0" err="1" smtClean="0"/>
              <a:t>media</a:t>
            </a:r>
            <a:endParaRPr lang="de-DE" dirty="0" smtClean="0"/>
          </a:p>
          <a:p>
            <a:pPr lvl="1"/>
            <a:r>
              <a:rPr lang="de-DE" dirty="0" smtClean="0"/>
              <a:t>Sampling </a:t>
            </a:r>
            <a:r>
              <a:rPr lang="de-DE" dirty="0" err="1" smtClean="0"/>
              <a:t>feature</a:t>
            </a:r>
            <a:endParaRPr lang="de-DE" dirty="0" smtClean="0"/>
          </a:p>
          <a:p>
            <a:r>
              <a:rPr lang="de-DE" dirty="0" smtClean="0"/>
              <a:t>Code </a:t>
            </a:r>
            <a:r>
              <a:rPr lang="de-DE" dirty="0" err="1" smtClean="0"/>
              <a:t>lists</a:t>
            </a:r>
            <a:r>
              <a:rPr lang="de-DE" dirty="0" smtClean="0"/>
              <a:t> </a:t>
            </a:r>
            <a:r>
              <a:rPr lang="de-DE" dirty="0" err="1" smtClean="0"/>
              <a:t>exists</a:t>
            </a:r>
            <a:r>
              <a:rPr lang="de-DE" dirty="0" smtClean="0"/>
              <a:t> in different </a:t>
            </a:r>
            <a:r>
              <a:rPr lang="de-DE" dirty="0" err="1" smtClean="0"/>
              <a:t>communities</a:t>
            </a:r>
            <a:endParaRPr lang="de-DE" dirty="0" smtClean="0"/>
          </a:p>
          <a:p>
            <a:pPr lvl="1"/>
            <a:r>
              <a:rPr lang="de-DE" dirty="0" smtClean="0"/>
              <a:t>Find </a:t>
            </a:r>
            <a:r>
              <a:rPr lang="de-DE" dirty="0" err="1" smtClean="0"/>
              <a:t>together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relevant </a:t>
            </a:r>
            <a:r>
              <a:rPr lang="de-DE" dirty="0" err="1" smtClean="0"/>
              <a:t>one</a:t>
            </a:r>
            <a:r>
              <a:rPr lang="de-DE" dirty="0" smtClean="0"/>
              <a:t>(s)</a:t>
            </a:r>
          </a:p>
          <a:p>
            <a:pPr lvl="1"/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them</a:t>
            </a:r>
            <a:endParaRPr lang="de-DE" dirty="0" smtClean="0"/>
          </a:p>
        </p:txBody>
      </p:sp>
      <p:graphicFrame>
        <p:nvGraphicFramePr>
          <p:cNvPr id="4" name="Inhaltsplatzhalt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0672236"/>
              </p:ext>
            </p:extLst>
          </p:nvPr>
        </p:nvGraphicFramePr>
        <p:xfrm>
          <a:off x="179512" y="4581128"/>
          <a:ext cx="4536504" cy="20401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8104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mtClean="0"/>
              <a:t>Outline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019869"/>
            <a:ext cx="8640960" cy="5838131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Discoverability and Interoperability of global water data: Status quo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chemeClr val="tx2"/>
                </a:solidFill>
              </a:rPr>
              <a:t>The </a:t>
            </a:r>
            <a:r>
              <a:rPr lang="en-US" b="1" dirty="0">
                <a:solidFill>
                  <a:schemeClr val="tx2"/>
                </a:solidFill>
              </a:rPr>
              <a:t>Global Runoff Data Centre (GRDC) </a:t>
            </a:r>
            <a:endParaRPr lang="en-US" b="1" dirty="0" smtClean="0">
              <a:solidFill>
                <a:schemeClr val="tx2"/>
              </a:solidFill>
            </a:endParaRPr>
          </a:p>
          <a:p>
            <a:pPr marL="914400" lvl="1" indent="-514350"/>
            <a:r>
              <a:rPr lang="en-US" dirty="0"/>
              <a:t>covers monthly discharge data </a:t>
            </a:r>
            <a:r>
              <a:rPr lang="en-US" dirty="0" smtClean="0"/>
              <a:t>globally</a:t>
            </a:r>
          </a:p>
          <a:p>
            <a:pPr marL="914400" lvl="1" indent="-514350"/>
            <a:r>
              <a:rPr lang="en-US" dirty="0" smtClean="0"/>
              <a:t>development </a:t>
            </a:r>
            <a:r>
              <a:rPr lang="en-US" dirty="0"/>
              <a:t>and implementation of </a:t>
            </a:r>
            <a:r>
              <a:rPr lang="en-US" dirty="0" smtClean="0"/>
              <a:t>OGC </a:t>
            </a:r>
            <a:r>
              <a:rPr lang="en-US" dirty="0" err="1" smtClean="0"/>
              <a:t>WaterML</a:t>
            </a:r>
            <a:r>
              <a:rPr lang="en-US" dirty="0" smtClean="0"/>
              <a:t> </a:t>
            </a:r>
            <a:r>
              <a:rPr lang="en-US" dirty="0"/>
              <a:t>2.0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and </a:t>
            </a:r>
            <a:r>
              <a:rPr lang="en-US" dirty="0"/>
              <a:t>OGC Sensor Observation </a:t>
            </a:r>
            <a:r>
              <a:rPr lang="en-US" dirty="0" err="1"/>
              <a:t>Servic</a:t>
            </a:r>
            <a:r>
              <a:rPr lang="en-US" dirty="0"/>
              <a:t> (SOS) 2.0 hydrology profile</a:t>
            </a:r>
          </a:p>
          <a:p>
            <a:pPr marL="400050" lvl="1" indent="0">
              <a:buNone/>
            </a:pPr>
            <a:endParaRPr lang="de-DE" dirty="0"/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GEMS/Water Data Centre (GWDC) </a:t>
            </a:r>
            <a:endParaRPr lang="de-DE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914400" lvl="1" indent="-514350"/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Global freshwater </a:t>
            </a: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quality data for rivers, lakes, reservoirs, wetlands and groundwater </a:t>
            </a: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systems; database </a:t>
            </a:r>
            <a:r>
              <a:rPr lang="en-US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GEMStat</a:t>
            </a: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</a:p>
          <a:p>
            <a:pPr marL="914400" lvl="1" indent="-514350"/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ISO 19115-compliant metadata </a:t>
            </a: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catalogue </a:t>
            </a:r>
          </a:p>
          <a:p>
            <a:pPr marL="914400" lvl="1" indent="-514350"/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Global Precipitation Climatology Centre (GPCC)</a:t>
            </a:r>
          </a:p>
          <a:p>
            <a:pPr marL="914400" lvl="1" indent="-514350"/>
            <a:r>
              <a:rPr lang="de-DE" dirty="0">
                <a:solidFill>
                  <a:schemeClr val="tx2">
                    <a:lumMod val="40000"/>
                    <a:lumOff val="60000"/>
                  </a:schemeClr>
                </a:solidFill>
              </a:rPr>
              <a:t>Covers </a:t>
            </a:r>
            <a:r>
              <a:rPr lang="de-DE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daily</a:t>
            </a:r>
            <a:r>
              <a:rPr lang="de-DE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de-DE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precipitation</a:t>
            </a:r>
            <a:r>
              <a:rPr lang="de-DE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de-DE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data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060848"/>
            <a:ext cx="1482045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958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107504" y="1140944"/>
            <a:ext cx="8928992" cy="5540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349" tIns="45676" rIns="91349" bIns="4567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9pPr>
          </a:lstStyle>
          <a:p>
            <a:pPr eaLnBrk="1" hangingPunct="1">
              <a:lnSpc>
                <a:spcPct val="110000"/>
              </a:lnSpc>
              <a:buClr>
                <a:srgbClr val="CC0000"/>
              </a:buClr>
              <a:buFont typeface="Wingdings 2" pitchFamily="18" charset="2"/>
              <a:buNone/>
            </a:pPr>
            <a:endParaRPr lang="en-GB" altLang="de-DE" sz="900" b="1" i="1" u="sng" dirty="0" smtClean="0">
              <a:solidFill>
                <a:prstClr val="black"/>
              </a:solidFill>
            </a:endParaRPr>
          </a:p>
          <a:p>
            <a:pPr eaLnBrk="1" hangingPunct="1">
              <a:lnSpc>
                <a:spcPct val="110000"/>
              </a:lnSpc>
              <a:buClr>
                <a:srgbClr val="CC0000"/>
              </a:buClr>
              <a:buFont typeface="Wingdings 2" pitchFamily="18" charset="2"/>
              <a:buNone/>
            </a:pPr>
            <a:r>
              <a:rPr lang="en-GB" altLang="de-DE" sz="2000" b="1" i="1" u="sng" dirty="0" smtClean="0">
                <a:solidFill>
                  <a:prstClr val="black"/>
                </a:solidFill>
              </a:rPr>
              <a:t>Operating:</a:t>
            </a:r>
          </a:p>
          <a:p>
            <a:pPr eaLnBrk="1" hangingPunct="1">
              <a:lnSpc>
                <a:spcPct val="110000"/>
              </a:lnSpc>
              <a:buClr>
                <a:srgbClr val="CC0000"/>
              </a:buClr>
              <a:buFont typeface="Wingdings 2" pitchFamily="18" charset="2"/>
              <a:buNone/>
            </a:pPr>
            <a:r>
              <a:rPr lang="en-GB" altLang="de-DE" sz="2400" i="1" dirty="0" smtClean="0">
                <a:solidFill>
                  <a:prstClr val="black"/>
                </a:solidFill>
                <a:latin typeface="+mn-lt"/>
              </a:rPr>
              <a:t>under </a:t>
            </a:r>
            <a:r>
              <a:rPr lang="en-GB" altLang="de-DE" sz="2400" i="1" dirty="0">
                <a:solidFill>
                  <a:prstClr val="black"/>
                </a:solidFill>
                <a:latin typeface="+mn-lt"/>
              </a:rPr>
              <a:t>the auspices of </a:t>
            </a:r>
            <a:r>
              <a:rPr lang="en-GB" altLang="de-DE" sz="2400" i="1" dirty="0" smtClean="0">
                <a:solidFill>
                  <a:srgbClr val="0000FF"/>
                </a:solidFill>
                <a:latin typeface="+mn-lt"/>
              </a:rPr>
              <a:t>World </a:t>
            </a:r>
            <a:r>
              <a:rPr lang="en-GB" altLang="de-DE" sz="2400" i="1" dirty="0">
                <a:solidFill>
                  <a:srgbClr val="0000FF"/>
                </a:solidFill>
                <a:latin typeface="+mn-lt"/>
              </a:rPr>
              <a:t>Meteorological Organisation (WMO)</a:t>
            </a:r>
          </a:p>
          <a:p>
            <a:pPr eaLnBrk="1" hangingPunct="1">
              <a:lnSpc>
                <a:spcPct val="110000"/>
              </a:lnSpc>
              <a:buClr>
                <a:srgbClr val="CC0000"/>
              </a:buClr>
              <a:buFont typeface="Wingdings 2" pitchFamily="18" charset="2"/>
              <a:buNone/>
            </a:pPr>
            <a:r>
              <a:rPr lang="en-GB" altLang="de-DE" sz="2400" i="1" dirty="0" smtClean="0">
                <a:solidFill>
                  <a:prstClr val="black"/>
                </a:solidFill>
                <a:latin typeface="+mn-lt"/>
              </a:rPr>
              <a:t>within the </a:t>
            </a:r>
            <a:r>
              <a:rPr lang="en-GB" altLang="de-DE" sz="2400" i="1" dirty="0" smtClean="0">
                <a:solidFill>
                  <a:srgbClr val="0000FF"/>
                </a:solidFill>
                <a:latin typeface="+mn-lt"/>
              </a:rPr>
              <a:t>Federal </a:t>
            </a:r>
            <a:r>
              <a:rPr lang="en-GB" altLang="de-DE" sz="2400" i="1" dirty="0">
                <a:solidFill>
                  <a:srgbClr val="0000FF"/>
                </a:solidFill>
                <a:latin typeface="+mn-lt"/>
              </a:rPr>
              <a:t>Institute of </a:t>
            </a:r>
            <a:r>
              <a:rPr lang="en-GB" altLang="de-DE" sz="2400" i="1" dirty="0" smtClean="0">
                <a:solidFill>
                  <a:srgbClr val="0000FF"/>
                </a:solidFill>
                <a:latin typeface="+mn-lt"/>
              </a:rPr>
              <a:t>Hydrology, Koblenz</a:t>
            </a:r>
            <a:r>
              <a:rPr lang="en-GB" altLang="de-DE" sz="2400" i="1" dirty="0" smtClean="0">
                <a:solidFill>
                  <a:prstClr val="black"/>
                </a:solidFill>
                <a:latin typeface="+mn-lt"/>
              </a:rPr>
              <a:t> </a:t>
            </a:r>
          </a:p>
          <a:p>
            <a:pPr eaLnBrk="1" hangingPunct="1">
              <a:lnSpc>
                <a:spcPct val="110000"/>
              </a:lnSpc>
              <a:buClr>
                <a:srgbClr val="CC0000"/>
              </a:buClr>
              <a:buFont typeface="Wingdings 2" pitchFamily="18" charset="2"/>
              <a:buNone/>
            </a:pPr>
            <a:endParaRPr lang="en-GB" altLang="de-DE" sz="900" i="1" dirty="0">
              <a:solidFill>
                <a:prstClr val="black"/>
              </a:solidFill>
            </a:endParaRPr>
          </a:p>
          <a:p>
            <a:pPr eaLnBrk="1" hangingPunct="1">
              <a:lnSpc>
                <a:spcPct val="110000"/>
              </a:lnSpc>
              <a:buClr>
                <a:srgbClr val="CC0000"/>
              </a:buClr>
              <a:buFont typeface="Wingdings 2" pitchFamily="18" charset="2"/>
              <a:buNone/>
            </a:pPr>
            <a:r>
              <a:rPr lang="en-GB" altLang="de-DE" sz="2000" b="1" i="1" u="sng" dirty="0" smtClean="0">
                <a:solidFill>
                  <a:prstClr val="black"/>
                </a:solidFill>
              </a:rPr>
              <a:t>Main Functions:</a:t>
            </a:r>
          </a:p>
          <a:p>
            <a:pPr eaLnBrk="1" hangingPunct="1">
              <a:lnSpc>
                <a:spcPct val="110000"/>
              </a:lnSpc>
              <a:buClr>
                <a:srgbClr val="CC0000"/>
              </a:buClr>
              <a:buFont typeface="Wingdings 2" pitchFamily="18" charset="2"/>
              <a:buNone/>
            </a:pPr>
            <a:r>
              <a:rPr lang="en-GB" altLang="de-DE" sz="2400" b="1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Acquisition, harmonisation</a:t>
            </a:r>
            <a:r>
              <a:rPr lang="en-GB" altLang="de-DE" sz="2400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and </a:t>
            </a:r>
            <a:r>
              <a:rPr lang="en-GB" altLang="de-DE" sz="2400" b="1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storage</a:t>
            </a:r>
            <a:r>
              <a:rPr lang="en-GB" altLang="de-DE" sz="2400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of global historical river discharge data and associated </a:t>
            </a:r>
            <a:r>
              <a:rPr lang="en-GB" altLang="de-DE" sz="2400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metadata</a:t>
            </a:r>
          </a:p>
          <a:p>
            <a:pPr eaLnBrk="1" hangingPunct="1">
              <a:lnSpc>
                <a:spcPct val="110000"/>
              </a:lnSpc>
              <a:buClr>
                <a:srgbClr val="CC0000"/>
              </a:buClr>
              <a:buFont typeface="Wingdings 2" pitchFamily="18" charset="2"/>
              <a:buNone/>
            </a:pPr>
            <a:r>
              <a:rPr lang="en-GB" altLang="de-DE" sz="2400" b="1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Dissemination</a:t>
            </a:r>
            <a:r>
              <a:rPr lang="en-GB" altLang="de-DE" sz="2400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of historical discharge data and derived data products of more than 9500 stations in 161 countries to science and research  (“One-stop shop</a:t>
            </a:r>
            <a:r>
              <a:rPr lang="en-GB" altLang="de-DE" sz="2400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”)</a:t>
            </a:r>
          </a:p>
          <a:p>
            <a:pPr eaLnBrk="1" hangingPunct="1">
              <a:lnSpc>
                <a:spcPct val="110000"/>
              </a:lnSpc>
              <a:buClr>
                <a:srgbClr val="CC0000"/>
              </a:buClr>
              <a:buFont typeface="Wingdings 2" pitchFamily="18" charset="2"/>
              <a:buNone/>
            </a:pPr>
            <a:endParaRPr lang="en-GB" altLang="de-DE" sz="900" i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eaLnBrk="1" hangingPunct="1">
              <a:lnSpc>
                <a:spcPct val="110000"/>
              </a:lnSpc>
              <a:buClr>
                <a:srgbClr val="CC0000"/>
              </a:buClr>
            </a:pPr>
            <a:r>
              <a:rPr lang="en-GB" altLang="de-DE" sz="2000" b="1" i="1" u="sng" dirty="0">
                <a:solidFill>
                  <a:prstClr val="black"/>
                </a:solidFill>
              </a:rPr>
              <a:t>Support to</a:t>
            </a:r>
            <a:r>
              <a:rPr lang="en-GB" altLang="de-DE" sz="2000" b="1" i="1" u="sng" dirty="0" smtClean="0">
                <a:solidFill>
                  <a:prstClr val="black"/>
                </a:solidFill>
              </a:rPr>
              <a:t>:</a:t>
            </a:r>
          </a:p>
          <a:p>
            <a:pPr eaLnBrk="1" hangingPunct="1">
              <a:lnSpc>
                <a:spcPct val="110000"/>
              </a:lnSpc>
              <a:buClr>
                <a:srgbClr val="CC0000"/>
              </a:buClr>
            </a:pPr>
            <a:r>
              <a:rPr lang="en-GB" altLang="de-DE" sz="2400" i="1" dirty="0" smtClean="0">
                <a:solidFill>
                  <a:prstClr val="black"/>
                </a:solidFill>
                <a:latin typeface="+mn-lt"/>
              </a:rPr>
              <a:t>climate-related programmes and projects of the United Nations and their special organisations and the international scientific commu</a:t>
            </a:r>
            <a:r>
              <a:rPr lang="en-GB" altLang="de-DE" sz="2000" i="1" dirty="0" smtClean="0"/>
              <a:t>nity</a:t>
            </a:r>
          </a:p>
          <a:p>
            <a:pPr eaLnBrk="1" hangingPunct="1">
              <a:lnSpc>
                <a:spcPct val="110000"/>
              </a:lnSpc>
              <a:buClr>
                <a:srgbClr val="CC0000"/>
              </a:buClr>
            </a:pPr>
            <a:r>
              <a:rPr lang="en-GB" altLang="de-DE" sz="2000" b="1" i="1" u="sng" dirty="0" smtClean="0">
                <a:solidFill>
                  <a:prstClr val="black"/>
                </a:solidFill>
                <a:hlinkClick r:id="rId3"/>
              </a:rPr>
              <a:t>http://grdc.bafg.de</a:t>
            </a:r>
            <a:r>
              <a:rPr lang="en-GB" altLang="de-DE" sz="2000" b="1" i="1" u="sng" dirty="0" smtClean="0">
                <a:solidFill>
                  <a:prstClr val="black"/>
                </a:solidFill>
              </a:rPr>
              <a:t> </a:t>
            </a:r>
            <a:endParaRPr lang="en-GB" altLang="de-DE" sz="2400" i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79203" name="Picture 3" descr="wmo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439" y="1556792"/>
            <a:ext cx="600049" cy="579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5" name="Picture 5" descr="bfg-logo-tra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060848"/>
            <a:ext cx="1267900" cy="410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619672" y="260648"/>
            <a:ext cx="7265519" cy="954018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49" tIns="45676" rIns="91349" bIns="45676" rtlCol="0" anchor="ctr">
            <a:spAutoFit/>
          </a:bodyPr>
          <a:lstStyle/>
          <a:p>
            <a:pPr marL="342816" indent="-342816" defTabSz="180933"/>
            <a:r>
              <a:rPr lang="en-GB" altLang="de-DE" sz="2400" i="1" dirty="0" smtClean="0">
                <a:solidFill>
                  <a:schemeClr val="tx2"/>
                </a:solidFill>
                <a:ea typeface="DejaVu Sans"/>
                <a:cs typeface="DejaVu Sans"/>
              </a:rPr>
              <a:t>More than 30 Years </a:t>
            </a:r>
            <a:r>
              <a:rPr lang="en-GB" altLang="de-DE" sz="3200" i="1" dirty="0" smtClean="0">
                <a:solidFill>
                  <a:schemeClr val="tx2"/>
                </a:solidFill>
                <a:ea typeface="DejaVu Sans"/>
                <a:cs typeface="DejaVu Sans"/>
              </a:rPr>
              <a:t/>
            </a:r>
            <a:br>
              <a:rPr lang="en-GB" altLang="de-DE" sz="3200" i="1" dirty="0" smtClean="0">
                <a:solidFill>
                  <a:schemeClr val="tx2"/>
                </a:solidFill>
                <a:ea typeface="DejaVu Sans"/>
                <a:cs typeface="DejaVu Sans"/>
              </a:rPr>
            </a:br>
            <a:r>
              <a:rPr lang="en-GB" altLang="de-DE" sz="3200" b="1" i="1" dirty="0" smtClean="0">
                <a:solidFill>
                  <a:schemeClr val="tx2"/>
                </a:solidFill>
                <a:ea typeface="DejaVu Sans"/>
                <a:cs typeface="DejaVu Sans"/>
              </a:rPr>
              <a:t>Global Runoff Data Centre (GRDC)</a:t>
            </a:r>
            <a:endParaRPr lang="en-GB" altLang="de-DE" sz="3200" b="1" i="1" dirty="0">
              <a:solidFill>
                <a:schemeClr val="tx2"/>
              </a:solidFill>
              <a:ea typeface="DejaVu Sans"/>
              <a:cs typeface="DejaVu Sans"/>
            </a:endParaRPr>
          </a:p>
        </p:txBody>
      </p:sp>
      <p:sp>
        <p:nvSpPr>
          <p:cNvPr id="5127" name="Line 7"/>
          <p:cNvSpPr>
            <a:spLocks noChangeShapeType="1"/>
          </p:cNvSpPr>
          <p:nvPr/>
        </p:nvSpPr>
        <p:spPr bwMode="auto">
          <a:xfrm>
            <a:off x="1763713" y="594995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49" tIns="45676" rIns="91349" bIns="45676"/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1358994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383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0" y="836712"/>
            <a:ext cx="9180513" cy="7920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49" tIns="45676" rIns="91349" bIns="45676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GB" altLang="de-DE" sz="2000" i="1" dirty="0"/>
              <a:t>Global Coverage of GRDC Stations indicated by </a:t>
            </a:r>
            <a:r>
              <a:rPr lang="en-GB" altLang="de-DE" sz="2000" b="1" i="1" dirty="0"/>
              <a:t>time series </a:t>
            </a:r>
            <a:r>
              <a:rPr lang="en-GB" altLang="de-DE" sz="2000" b="1" i="1" dirty="0" smtClean="0"/>
              <a:t>end</a:t>
            </a:r>
            <a:br>
              <a:rPr lang="en-GB" altLang="de-DE" sz="2000" b="1" i="1" dirty="0" smtClean="0"/>
            </a:br>
            <a:r>
              <a:rPr lang="en-GB" altLang="de-DE" sz="2000" b="1" i="1" dirty="0" smtClean="0"/>
              <a:t>Data </a:t>
            </a:r>
            <a:r>
              <a:rPr lang="en-GB" altLang="de-DE" sz="2000" i="1" dirty="0" smtClean="0"/>
              <a:t>available on request and free of charge when complying with data user policy</a:t>
            </a:r>
            <a:endParaRPr lang="en-GB" altLang="de-DE" sz="1800" i="1" dirty="0"/>
          </a:p>
        </p:txBody>
      </p:sp>
      <p:sp>
        <p:nvSpPr>
          <p:cNvPr id="11267" name="Text Box 6"/>
          <p:cNvSpPr txBox="1">
            <a:spLocks noChangeArrowheads="1"/>
          </p:cNvSpPr>
          <p:nvPr/>
        </p:nvSpPr>
        <p:spPr bwMode="auto">
          <a:xfrm>
            <a:off x="0" y="188640"/>
            <a:ext cx="9144000" cy="523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49" tIns="45676" rIns="91349" bIns="45676">
            <a:spAutoFit/>
          </a:bodyPr>
          <a:lstStyle>
            <a:lvl1pPr marL="342900" indent="-342900" defTabSz="180975" eaLnBrk="0" hangingPunct="0"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1pPr>
            <a:lvl2pPr marL="703263" indent="-342900" defTabSz="180975" eaLnBrk="0" hangingPunct="0"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2pPr>
            <a:lvl3pPr marL="1417638" indent="-342900" defTabSz="180975" eaLnBrk="0" hangingPunct="0"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3pPr>
            <a:lvl4pPr marL="1939925" indent="-342900" defTabSz="180975" eaLnBrk="0" hangingPunct="0"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4pPr>
            <a:lvl5pPr marL="2462213" indent="-342900" defTabSz="180975" eaLnBrk="0" hangingPunct="0"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5pPr>
            <a:lvl6pPr marL="2919413" indent="-342900" defTabSz="180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6pPr>
            <a:lvl7pPr marL="3376613" indent="-342900" defTabSz="180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7pPr>
            <a:lvl8pPr marL="3833813" indent="-342900" defTabSz="180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8pPr>
            <a:lvl9pPr marL="4291013" indent="-342900" defTabSz="180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9pPr>
          </a:lstStyle>
          <a:p>
            <a:pPr algn="ctr" eaLnBrk="1" hangingPunct="1"/>
            <a:r>
              <a:rPr lang="en-GB" altLang="de-DE" sz="2800" b="1" i="1" dirty="0">
                <a:solidFill>
                  <a:srgbClr val="1F497D"/>
                </a:solidFill>
                <a:latin typeface="Calibri"/>
              </a:rPr>
              <a:t>Status of the Global Runoff Database </a:t>
            </a:r>
          </a:p>
        </p:txBody>
      </p:sp>
      <p:sp>
        <p:nvSpPr>
          <p:cNvPr id="6" name="Rechteck 5"/>
          <p:cNvSpPr/>
          <p:nvPr/>
        </p:nvSpPr>
        <p:spPr>
          <a:xfrm>
            <a:off x="6515959" y="6183254"/>
            <a:ext cx="19482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2400" b="1" i="1" u="sng" dirty="0" smtClean="0">
                <a:solidFill>
                  <a:srgbClr val="FF0000"/>
                </a:solidFill>
              </a:rPr>
              <a:t>GRDC.bafg.de</a:t>
            </a:r>
            <a:endParaRPr lang="de-DE" sz="2400" b="1" i="1" u="sng" dirty="0">
              <a:solidFill>
                <a:prstClr val="black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29680" y="5987664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de-DE" sz="2000" b="1" i="1" dirty="0">
                <a:solidFill>
                  <a:prstClr val="black"/>
                </a:solidFill>
              </a:rPr>
              <a:t>Potential </a:t>
            </a:r>
            <a:r>
              <a:rPr lang="de-DE" sz="2000" b="1" i="1" dirty="0" err="1">
                <a:solidFill>
                  <a:prstClr val="black"/>
                </a:solidFill>
              </a:rPr>
              <a:t>aim</a:t>
            </a:r>
            <a:r>
              <a:rPr lang="de-DE" sz="2000" b="1" i="1" dirty="0">
                <a:solidFill>
                  <a:prstClr val="black"/>
                </a:solidFill>
              </a:rPr>
              <a:t>: </a:t>
            </a:r>
            <a:r>
              <a:rPr lang="de-DE" sz="2000" i="1" dirty="0" err="1">
                <a:solidFill>
                  <a:prstClr val="black"/>
                </a:solidFill>
              </a:rPr>
              <a:t>data</a:t>
            </a:r>
            <a:r>
              <a:rPr lang="de-DE" sz="2000" i="1" dirty="0">
                <a:solidFill>
                  <a:prstClr val="black"/>
                </a:solidFill>
              </a:rPr>
              <a:t> </a:t>
            </a:r>
            <a:r>
              <a:rPr lang="de-DE" sz="2000" i="1" dirty="0" err="1">
                <a:solidFill>
                  <a:prstClr val="black"/>
                </a:solidFill>
              </a:rPr>
              <a:t>harvesting</a:t>
            </a:r>
            <a:r>
              <a:rPr lang="de-DE" sz="2000" i="1" dirty="0">
                <a:solidFill>
                  <a:prstClr val="black"/>
                </a:solidFill>
              </a:rPr>
              <a:t> </a:t>
            </a:r>
            <a:r>
              <a:rPr lang="de-DE" sz="2000" i="1" dirty="0" smtClean="0">
                <a:solidFill>
                  <a:prstClr val="black"/>
                </a:solidFill>
              </a:rPr>
              <a:t>of </a:t>
            </a:r>
            <a:r>
              <a:rPr lang="de-DE" sz="2000" i="1" dirty="0" err="1" smtClean="0">
                <a:solidFill>
                  <a:prstClr val="black"/>
                </a:solidFill>
              </a:rPr>
              <a:t>long</a:t>
            </a:r>
            <a:r>
              <a:rPr lang="de-DE" sz="2000" i="1" dirty="0" smtClean="0">
                <a:solidFill>
                  <a:prstClr val="black"/>
                </a:solidFill>
              </a:rPr>
              <a:t>-term </a:t>
            </a:r>
            <a:r>
              <a:rPr lang="de-DE" sz="2000" i="1" dirty="0" err="1">
                <a:solidFill>
                  <a:prstClr val="black"/>
                </a:solidFill>
              </a:rPr>
              <a:t>research</a:t>
            </a:r>
            <a:r>
              <a:rPr lang="de-DE" sz="2000" i="1" dirty="0">
                <a:solidFill>
                  <a:prstClr val="black"/>
                </a:solidFill>
              </a:rPr>
              <a:t> </a:t>
            </a:r>
            <a:r>
              <a:rPr lang="de-DE" sz="2000" i="1" dirty="0" err="1">
                <a:solidFill>
                  <a:prstClr val="black"/>
                </a:solidFill>
              </a:rPr>
              <a:t>data</a:t>
            </a:r>
            <a:endParaRPr lang="de-DE" sz="2000" i="1" dirty="0">
              <a:solidFill>
                <a:prstClr val="black"/>
              </a:solidFill>
            </a:endParaRPr>
          </a:p>
        </p:txBody>
      </p:sp>
      <p:pic>
        <p:nvPicPr>
          <p:cNvPr id="1026" name="Picture 2" descr="Z:\M\M4\grdc\website\grdc_TSE_a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98" y="1556792"/>
            <a:ext cx="8860421" cy="443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01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0" y="188640"/>
            <a:ext cx="9144000" cy="95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49" tIns="45676" rIns="91349" bIns="45676">
            <a:spAutoFit/>
          </a:bodyPr>
          <a:lstStyle>
            <a:lvl1pPr marL="342900" indent="-342900" defTabSz="180975" eaLnBrk="0" hangingPunct="0"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1pPr>
            <a:lvl2pPr marL="703263" indent="-342900" defTabSz="180975" eaLnBrk="0" hangingPunct="0"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2pPr>
            <a:lvl3pPr marL="1417638" indent="-342900" defTabSz="180975" eaLnBrk="0" hangingPunct="0"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3pPr>
            <a:lvl4pPr marL="1939925" indent="-342900" defTabSz="180975" eaLnBrk="0" hangingPunct="0"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4pPr>
            <a:lvl5pPr marL="2462213" indent="-342900" defTabSz="180975" eaLnBrk="0" hangingPunct="0"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5pPr>
            <a:lvl6pPr marL="2919413" indent="-342900" defTabSz="180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6pPr>
            <a:lvl7pPr marL="3376613" indent="-342900" defTabSz="180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7pPr>
            <a:lvl8pPr marL="3833813" indent="-342900" defTabSz="180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8pPr>
            <a:lvl9pPr marL="4291013" indent="-342900" defTabSz="180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9pPr>
          </a:lstStyle>
          <a:p>
            <a:pPr algn="ctr" eaLnBrk="1" hangingPunct="1"/>
            <a:r>
              <a:rPr lang="en-GB" altLang="de-DE" sz="2800" b="1" i="1" dirty="0">
                <a:solidFill>
                  <a:srgbClr val="1F497D"/>
                </a:solidFill>
                <a:latin typeface="Calibri"/>
              </a:rPr>
              <a:t>Status of the Global Runoff </a:t>
            </a:r>
            <a:r>
              <a:rPr lang="en-GB" altLang="de-DE" sz="2800" b="1" i="1" dirty="0" smtClean="0">
                <a:solidFill>
                  <a:srgbClr val="1F497D"/>
                </a:solidFill>
                <a:latin typeface="Calibri"/>
              </a:rPr>
              <a:t>Database</a:t>
            </a:r>
          </a:p>
          <a:p>
            <a:pPr algn="ctr" eaLnBrk="1" hangingPunct="1"/>
            <a:r>
              <a:rPr lang="en-GB" altLang="de-DE" sz="2800" b="1" i="1" dirty="0">
                <a:solidFill>
                  <a:srgbClr val="1F497D"/>
                </a:solidFill>
                <a:latin typeface="Calibri"/>
              </a:rPr>
              <a:t>f</a:t>
            </a:r>
            <a:r>
              <a:rPr lang="en-GB" altLang="de-DE" sz="2800" b="1" i="1" dirty="0" smtClean="0">
                <a:solidFill>
                  <a:srgbClr val="1F497D"/>
                </a:solidFill>
                <a:latin typeface="Calibri"/>
              </a:rPr>
              <a:t>or the Danube River and its tributaries </a:t>
            </a:r>
            <a:endParaRPr lang="en-GB" altLang="de-DE" sz="2800" b="1" i="1" dirty="0">
              <a:solidFill>
                <a:srgbClr val="1F497D"/>
              </a:solidFill>
              <a:latin typeface="Calibri"/>
            </a:endParaRPr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2410959"/>
              </p:ext>
            </p:extLst>
          </p:nvPr>
        </p:nvGraphicFramePr>
        <p:xfrm>
          <a:off x="251521" y="1196746"/>
          <a:ext cx="8496943" cy="5184582"/>
        </p:xfrm>
        <a:graphic>
          <a:graphicData uri="http://schemas.openxmlformats.org/drawingml/2006/table">
            <a:tbl>
              <a:tblPr/>
              <a:tblGrid>
                <a:gridCol w="2102154"/>
                <a:gridCol w="2243476"/>
                <a:gridCol w="2119820"/>
                <a:gridCol w="2031493"/>
              </a:tblGrid>
              <a:tr h="39881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Country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Number of Stations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Time series Start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Time series End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81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Austria</a:t>
                      </a:r>
                      <a:endParaRPr lang="en-GB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67</a:t>
                      </a:r>
                      <a:endParaRPr lang="en-GB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1930</a:t>
                      </a:r>
                      <a:endParaRPr lang="en-GB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2012</a:t>
                      </a:r>
                      <a:endParaRPr lang="en-GB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81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Bulgaria</a:t>
                      </a:r>
                      <a:endParaRPr lang="en-GB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7</a:t>
                      </a:r>
                      <a:endParaRPr lang="en-GB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1931</a:t>
                      </a:r>
                      <a:endParaRPr lang="en-GB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1999</a:t>
                      </a:r>
                      <a:endParaRPr lang="en-GB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81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Croatia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en-GB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1921</a:t>
                      </a:r>
                      <a:endParaRPr lang="en-GB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1990</a:t>
                      </a:r>
                      <a:endParaRPr lang="en-GB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81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Czech</a:t>
                      </a:r>
                      <a:r>
                        <a:rPr lang="en-GB" sz="20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 Republic</a:t>
                      </a:r>
                      <a:endParaRPr lang="en-GB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12</a:t>
                      </a:r>
                      <a:endParaRPr lang="en-GB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1911</a:t>
                      </a:r>
                      <a:endParaRPr lang="en-GB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2016</a:t>
                      </a:r>
                      <a:endParaRPr lang="en-GB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81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Germany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81</a:t>
                      </a:r>
                      <a:endParaRPr lang="en-GB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1826</a:t>
                      </a:r>
                      <a:endParaRPr lang="en-GB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2016</a:t>
                      </a:r>
                      <a:endParaRPr lang="en-GB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81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Hungary</a:t>
                      </a:r>
                      <a:endParaRPr lang="en-GB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19</a:t>
                      </a:r>
                      <a:endParaRPr lang="en-GB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1891</a:t>
                      </a:r>
                      <a:endParaRPr lang="en-GB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1999</a:t>
                      </a:r>
                      <a:endParaRPr lang="en-GB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81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Romania</a:t>
                      </a:r>
                      <a:endParaRPr lang="en-GB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19</a:t>
                      </a:r>
                      <a:endParaRPr lang="en-GB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1840</a:t>
                      </a:r>
                      <a:endParaRPr lang="en-GB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2010</a:t>
                      </a:r>
                      <a:endParaRPr lang="en-GB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81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Serbia</a:t>
                      </a:r>
                      <a:endParaRPr lang="en-GB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9</a:t>
                      </a:r>
                      <a:endParaRPr lang="en-GB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1926</a:t>
                      </a:r>
                      <a:endParaRPr lang="en-GB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2010</a:t>
                      </a:r>
                      <a:endParaRPr lang="en-GB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81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Slovakia</a:t>
                      </a:r>
                      <a:endParaRPr lang="en-GB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22</a:t>
                      </a:r>
                      <a:endParaRPr lang="en-GB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1900</a:t>
                      </a:r>
                      <a:endParaRPr lang="en-GB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2017</a:t>
                      </a:r>
                      <a:endParaRPr lang="en-GB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81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Slovenia</a:t>
                      </a:r>
                      <a:endParaRPr lang="en-GB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19</a:t>
                      </a:r>
                      <a:endParaRPr lang="en-GB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1909</a:t>
                      </a:r>
                      <a:endParaRPr lang="en-GB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2016</a:t>
                      </a:r>
                      <a:endParaRPr lang="en-GB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81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Switzerland</a:t>
                      </a:r>
                      <a:endParaRPr lang="en-GB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7</a:t>
                      </a:r>
                      <a:endParaRPr lang="en-GB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1904</a:t>
                      </a:r>
                      <a:endParaRPr lang="en-GB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2016</a:t>
                      </a:r>
                      <a:endParaRPr lang="en-GB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81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Ukraine</a:t>
                      </a:r>
                      <a:endParaRPr lang="en-GB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5</a:t>
                      </a:r>
                      <a:endParaRPr lang="en-GB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1931</a:t>
                      </a:r>
                      <a:endParaRPr lang="en-GB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1995</a:t>
                      </a:r>
                      <a:endParaRPr lang="en-GB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969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79512" y="1916832"/>
            <a:ext cx="8496944" cy="4388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numCol="2">
            <a:spAutoFit/>
          </a:bodyPr>
          <a:lstStyle>
            <a:lvl1pPr marL="180975" indent="-180975">
              <a:defRPr sz="1900" b="1">
                <a:solidFill>
                  <a:srgbClr val="092E5C"/>
                </a:solidFill>
                <a:latin typeface="Arial" charset="0"/>
              </a:defRPr>
            </a:lvl1pPr>
            <a:lvl2pPr marL="989013" indent="-447675">
              <a:defRPr sz="1900" b="1">
                <a:solidFill>
                  <a:srgbClr val="092E5C"/>
                </a:solidFill>
                <a:latin typeface="Arial" charset="0"/>
              </a:defRPr>
            </a:lvl2pPr>
            <a:lvl3pPr marL="1143000" indent="-228600">
              <a:defRPr sz="1900" b="1">
                <a:solidFill>
                  <a:srgbClr val="092E5C"/>
                </a:solidFill>
                <a:latin typeface="Arial" charset="0"/>
              </a:defRPr>
            </a:lvl3pPr>
            <a:lvl4pPr marL="1600200" indent="-228600">
              <a:defRPr sz="1900" b="1">
                <a:solidFill>
                  <a:srgbClr val="092E5C"/>
                </a:solidFill>
                <a:latin typeface="Arial" charset="0"/>
              </a:defRPr>
            </a:lvl4pPr>
            <a:lvl5pPr marL="2057400" indent="-228600">
              <a:defRPr sz="1900" b="1">
                <a:solidFill>
                  <a:srgbClr val="092E5C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92E5C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92E5C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92E5C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92E5C"/>
                </a:solidFill>
                <a:latin typeface="Arial" charset="0"/>
              </a:defRPr>
            </a:lvl9pPr>
          </a:lstStyle>
          <a:p>
            <a:pPr marL="180975" marR="0" lvl="0" indent="-180975" defTabSz="91440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lang="en-GB" altLang="de-DE" sz="2400" b="0" i="1" kern="0" dirty="0" smtClean="0">
                <a:solidFill>
                  <a:srgbClr val="000000"/>
                </a:solidFill>
              </a:rPr>
              <a:t>to </a:t>
            </a:r>
            <a:r>
              <a:rPr lang="en-GB" altLang="de-DE" sz="2400" b="0" i="1" u="sng" kern="0" dirty="0" smtClean="0">
                <a:solidFill>
                  <a:srgbClr val="000000"/>
                </a:solidFill>
              </a:rPr>
              <a:t>exchange operational data</a:t>
            </a:r>
            <a:r>
              <a:rPr lang="en-GB" altLang="de-DE" sz="2400" b="0" i="1" kern="0" dirty="0" smtClean="0">
                <a:solidFill>
                  <a:srgbClr val="000000"/>
                </a:solidFill>
              </a:rPr>
              <a:t>, information and related forecasts on the state of watercourses, particularly of trans-boundary rivers on a regular basis</a:t>
            </a:r>
          </a:p>
          <a:p>
            <a:pPr eaLnBrk="0" fontAlgn="base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Tx/>
              <a:buChar char="•"/>
              <a:defRPr/>
            </a:pPr>
            <a:r>
              <a:rPr lang="en-GB" altLang="de-DE" sz="2400" b="0" i="1" kern="0" dirty="0" smtClean="0">
                <a:solidFill>
                  <a:srgbClr val="000000"/>
                </a:solidFill>
              </a:rPr>
              <a:t>for </a:t>
            </a:r>
            <a:r>
              <a:rPr lang="en-GB" altLang="de-DE" sz="2400" b="0" i="1" u="sng" kern="0" dirty="0" smtClean="0">
                <a:solidFill>
                  <a:srgbClr val="000000"/>
                </a:solidFill>
              </a:rPr>
              <a:t>exchange of scientific data </a:t>
            </a:r>
            <a:r>
              <a:rPr lang="en-GB" altLang="de-DE" sz="2400" b="0" i="1" kern="0" dirty="0" smtClean="0">
                <a:solidFill>
                  <a:srgbClr val="000000"/>
                </a:solidFill>
              </a:rPr>
              <a:t>(access to systematic observation)</a:t>
            </a:r>
          </a:p>
          <a:p>
            <a:pPr eaLnBrk="0" fontAlgn="base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Tx/>
              <a:buChar char="•"/>
              <a:defRPr/>
            </a:pPr>
            <a:endParaRPr lang="en-GB" altLang="de-DE" sz="2400" b="0" i="1" kern="0" dirty="0" smtClean="0">
              <a:solidFill>
                <a:srgbClr val="000000"/>
              </a:solidFill>
            </a:endParaRPr>
          </a:p>
          <a:p>
            <a:pPr eaLnBrk="0" fontAlgn="base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Tx/>
              <a:buChar char="•"/>
              <a:defRPr/>
            </a:pPr>
            <a:endParaRPr lang="en-GB" altLang="de-DE" sz="2400" b="0" i="1" kern="0" dirty="0" smtClean="0">
              <a:solidFill>
                <a:srgbClr val="000000"/>
              </a:solidFill>
            </a:endParaRPr>
          </a:p>
          <a:p>
            <a:pPr lvl="0" eaLnBrk="0" fontAlgn="base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Tx/>
              <a:buChar char="•"/>
              <a:defRPr/>
            </a:pPr>
            <a:r>
              <a:rPr lang="en-GB" altLang="de-DE" sz="2400" b="0" i="1" kern="0" dirty="0" smtClean="0">
                <a:solidFill>
                  <a:srgbClr val="000000"/>
                </a:solidFill>
              </a:rPr>
              <a:t>for exchange of data in </a:t>
            </a:r>
            <a:r>
              <a:rPr lang="en-GB" altLang="de-DE" sz="2400" b="0" i="1" u="sng" kern="0" dirty="0" smtClean="0">
                <a:solidFill>
                  <a:srgbClr val="000000"/>
                </a:solidFill>
              </a:rPr>
              <a:t>support international conventions </a:t>
            </a:r>
            <a:r>
              <a:rPr lang="en-GB" altLang="de-DE" sz="2400" b="0" i="1" kern="0" dirty="0" smtClean="0">
                <a:solidFill>
                  <a:srgbClr val="000000"/>
                </a:solidFill>
              </a:rPr>
              <a:t>(like IPCC or UNFCCC)</a:t>
            </a:r>
          </a:p>
          <a:p>
            <a:pPr eaLnBrk="0" fontAlgn="base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Tx/>
              <a:buChar char="•"/>
              <a:defRPr/>
            </a:pPr>
            <a:r>
              <a:rPr lang="en-GB" altLang="de-DE" sz="2400" b="0" i="1" kern="0" dirty="0" smtClean="0">
                <a:solidFill>
                  <a:srgbClr val="000000"/>
                </a:solidFill>
              </a:rPr>
              <a:t>for </a:t>
            </a:r>
            <a:r>
              <a:rPr lang="en-GB" altLang="de-DE" sz="2400" b="0" i="1" u="sng" kern="0" dirty="0" smtClean="0">
                <a:solidFill>
                  <a:srgbClr val="000000"/>
                </a:solidFill>
              </a:rPr>
              <a:t>co-operation between nations</a:t>
            </a:r>
            <a:r>
              <a:rPr lang="en-GB" altLang="de-DE" sz="2400" b="0" i="1" kern="0" dirty="0" smtClean="0">
                <a:solidFill>
                  <a:srgbClr val="000000"/>
                </a:solidFill>
              </a:rPr>
              <a:t> to control data quality, data formats and metadata standards, to facilitate common procedures for the exchange of data and information</a:t>
            </a:r>
          </a:p>
          <a:p>
            <a:pPr marL="180975" marR="0" lvl="0" indent="-180975" defTabSz="91440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endParaRPr kumimoji="0" lang="en-GB" altLang="de-DE" sz="2400" b="0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22953" y="116632"/>
            <a:ext cx="75596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49" tIns="45676" rIns="91349" bIns="45676">
            <a:spAutoFit/>
          </a:bodyPr>
          <a:lstStyle>
            <a:defPPr>
              <a:defRPr lang="en-US"/>
            </a:defPPr>
            <a:lvl1pPr marL="342900" indent="-342900" algn="ctr" defTabSz="180975">
              <a:defRPr sz="2800" b="1" i="1">
                <a:solidFill>
                  <a:schemeClr val="tx2"/>
                </a:solidFill>
                <a:latin typeface="+mj-lt"/>
                <a:ea typeface="DejaVu Sans"/>
                <a:cs typeface="DejaVu Sans"/>
              </a:defRPr>
            </a:lvl1pPr>
            <a:lvl2pPr marL="703263" indent="-342900" defTabSz="180975" eaLnBrk="0" hangingPunct="0">
              <a:defRPr>
                <a:latin typeface="Arial" pitchFamily="34" charset="0"/>
                <a:ea typeface="DejaVu Sans"/>
                <a:cs typeface="DejaVu Sans"/>
              </a:defRPr>
            </a:lvl2pPr>
            <a:lvl3pPr marL="1417638" indent="-342900" defTabSz="180975" eaLnBrk="0" hangingPunct="0">
              <a:defRPr>
                <a:latin typeface="Arial" pitchFamily="34" charset="0"/>
                <a:ea typeface="DejaVu Sans"/>
                <a:cs typeface="DejaVu Sans"/>
              </a:defRPr>
            </a:lvl3pPr>
            <a:lvl4pPr marL="1939925" indent="-342900" defTabSz="180975" eaLnBrk="0" hangingPunct="0">
              <a:defRPr>
                <a:latin typeface="Arial" pitchFamily="34" charset="0"/>
                <a:ea typeface="DejaVu Sans"/>
                <a:cs typeface="DejaVu Sans"/>
              </a:defRPr>
            </a:lvl4pPr>
            <a:lvl5pPr marL="2462213" indent="-342900" defTabSz="180975" eaLnBrk="0" hangingPunct="0">
              <a:defRPr>
                <a:latin typeface="Arial" pitchFamily="34" charset="0"/>
                <a:ea typeface="DejaVu Sans"/>
                <a:cs typeface="DejaVu Sans"/>
              </a:defRPr>
            </a:lvl5pPr>
            <a:lvl6pPr marL="2919413" indent="-342900" defTabSz="18097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DejaVu Sans"/>
                <a:cs typeface="DejaVu Sans"/>
              </a:defRPr>
            </a:lvl6pPr>
            <a:lvl7pPr marL="3376613" indent="-342900" defTabSz="18097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DejaVu Sans"/>
                <a:cs typeface="DejaVu Sans"/>
              </a:defRPr>
            </a:lvl7pPr>
            <a:lvl8pPr marL="3833813" indent="-342900" defTabSz="18097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DejaVu Sans"/>
                <a:cs typeface="DejaVu Sans"/>
              </a:defRPr>
            </a:lvl8pPr>
            <a:lvl9pPr marL="4291013" indent="-342900" defTabSz="18097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DejaVu Sans"/>
                <a:cs typeface="DejaVu Sans"/>
              </a:defRPr>
            </a:lvl9pPr>
          </a:lstStyle>
          <a:p>
            <a:r>
              <a:rPr lang="en-GB" altLang="de-DE" dirty="0"/>
              <a:t>Need for standardization of data exchange</a:t>
            </a:r>
          </a:p>
        </p:txBody>
      </p:sp>
      <p:sp>
        <p:nvSpPr>
          <p:cNvPr id="5" name="Rechteck 4"/>
          <p:cNvSpPr/>
          <p:nvPr/>
        </p:nvSpPr>
        <p:spPr>
          <a:xfrm>
            <a:off x="219852" y="1124744"/>
            <a:ext cx="7962776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altLang="de-DE" sz="2800" b="1" i="1" kern="0" dirty="0">
                <a:solidFill>
                  <a:srgbClr val="000000"/>
                </a:solidFill>
              </a:rPr>
              <a:t>WMO‘s data exchange policy expresses the need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0" y="5877272"/>
            <a:ext cx="7956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WMO </a:t>
            </a:r>
            <a:r>
              <a:rPr lang="en-US" sz="2000" b="1" i="1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CHy</a:t>
            </a:r>
            <a:r>
              <a:rPr lang="en-US" sz="2000" b="1" i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requested GRDC to co-chair the WMO/OGC Hydrology Domain working Group to guide the development of internationally accepted standards  for the exchange of hydrological data and information </a:t>
            </a:r>
          </a:p>
        </p:txBody>
      </p:sp>
    </p:spTree>
    <p:extLst>
      <p:ext uri="{BB962C8B-B14F-4D97-AF65-F5344CB8AC3E}">
        <p14:creationId xmlns:p14="http://schemas.microsoft.com/office/powerpoint/2010/main" val="394596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556792"/>
            <a:ext cx="6912768" cy="4306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23750" y="116632"/>
            <a:ext cx="7063050" cy="1143000"/>
          </a:xfrm>
        </p:spPr>
        <p:txBody>
          <a:bodyPr>
            <a:normAutofit/>
          </a:bodyPr>
          <a:lstStyle/>
          <a:p>
            <a:r>
              <a:rPr lang="en-GB" altLang="de-DE" sz="3600" b="1" i="1" dirty="0" smtClean="0">
                <a:solidFill>
                  <a:schemeClr val="tx2"/>
                </a:solidFill>
                <a:ea typeface="DejaVu Sans"/>
                <a:cs typeface="DejaVu Sans"/>
              </a:rPr>
              <a:t>GRDC </a:t>
            </a:r>
            <a:r>
              <a:rPr lang="en-GB" altLang="de-DE" sz="2700" b="1" i="1" dirty="0" smtClean="0">
                <a:solidFill>
                  <a:schemeClr val="tx2"/>
                </a:solidFill>
                <a:ea typeface="DejaVu Sans"/>
                <a:cs typeface="DejaVu Sans"/>
              </a:rPr>
              <a:t>and Standardisation</a:t>
            </a:r>
            <a:endParaRPr lang="en-GB" sz="27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965" y="1798713"/>
            <a:ext cx="1336427" cy="810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484784"/>
            <a:ext cx="788010" cy="689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35496" y="980728"/>
            <a:ext cx="267119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tx2"/>
                </a:solidFill>
              </a:rPr>
              <a:t>WaterML2.0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chemeClr val="tx2"/>
                </a:solidFill>
              </a:rPr>
              <a:t>is </a:t>
            </a:r>
            <a:r>
              <a:rPr lang="en-GB" sz="2000" b="1" dirty="0">
                <a:solidFill>
                  <a:schemeClr val="tx2"/>
                </a:solidFill>
              </a:rPr>
              <a:t>built on widely used OGC and ISO standards, </a:t>
            </a:r>
            <a:endParaRPr lang="en-GB" sz="2000" b="1" dirty="0" smtClean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chemeClr val="tx2"/>
                </a:solidFill>
              </a:rPr>
              <a:t>it </a:t>
            </a:r>
            <a:r>
              <a:rPr lang="en-GB" sz="2000" b="1" dirty="0">
                <a:solidFill>
                  <a:schemeClr val="tx2"/>
                </a:solidFill>
              </a:rPr>
              <a:t>represents a break-through for linking local to global water information sources into large water information networks </a:t>
            </a:r>
            <a:endParaRPr lang="en-GB" sz="2000" b="1" dirty="0" smtClean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chemeClr val="tx2"/>
                </a:solidFill>
              </a:rPr>
              <a:t>enables </a:t>
            </a:r>
            <a:r>
              <a:rPr lang="en-GB" sz="2000" b="1" dirty="0">
                <a:solidFill>
                  <a:schemeClr val="tx2"/>
                </a:solidFill>
              </a:rPr>
              <a:t>efficient analysis and modelling of water data across information sources.</a:t>
            </a:r>
          </a:p>
        </p:txBody>
      </p:sp>
    </p:spTree>
    <p:extLst>
      <p:ext uri="{BB962C8B-B14F-4D97-AF65-F5344CB8AC3E}">
        <p14:creationId xmlns:p14="http://schemas.microsoft.com/office/powerpoint/2010/main" val="38081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WATERML 2.0 PART 1: TIME SERIES</a:t>
            </a:r>
            <a:endParaRPr lang="de-DE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22548" y="188640"/>
            <a:ext cx="8229600" cy="830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49" tIns="45676" rIns="91349" bIns="45676">
            <a:spAutoFit/>
          </a:bodyPr>
          <a:lstStyle>
            <a:defPPr>
              <a:defRPr lang="en-US"/>
            </a:defPPr>
            <a:lvl1pPr marL="342900" indent="-342900" algn="ctr" defTabSz="180975" rtl="0" eaLnBrk="1" latinLnBrk="0" hangingPunct="1">
              <a:spcBef>
                <a:spcPct val="0"/>
              </a:spcBef>
              <a:buNone/>
              <a:defRPr sz="2800" b="1" i="1" kern="1200">
                <a:solidFill>
                  <a:schemeClr val="tx2"/>
                </a:solidFill>
                <a:latin typeface="+mj-lt"/>
                <a:ea typeface="DejaVu Sans"/>
                <a:cs typeface="DejaVu Sans"/>
              </a:defRPr>
            </a:lvl1pPr>
            <a:lvl2pPr marL="703263" indent="-342900" defTabSz="180975" eaLnBrk="0" hangingPunct="0">
              <a:defRPr>
                <a:latin typeface="Arial" pitchFamily="34" charset="0"/>
                <a:ea typeface="DejaVu Sans"/>
                <a:cs typeface="DejaVu Sans"/>
              </a:defRPr>
            </a:lvl2pPr>
            <a:lvl3pPr marL="1417638" indent="-342900" defTabSz="180975" eaLnBrk="0" hangingPunct="0">
              <a:defRPr>
                <a:latin typeface="Arial" pitchFamily="34" charset="0"/>
                <a:ea typeface="DejaVu Sans"/>
                <a:cs typeface="DejaVu Sans"/>
              </a:defRPr>
            </a:lvl3pPr>
            <a:lvl4pPr marL="1939925" indent="-342900" defTabSz="180975" eaLnBrk="0" hangingPunct="0">
              <a:defRPr>
                <a:latin typeface="Arial" pitchFamily="34" charset="0"/>
                <a:ea typeface="DejaVu Sans"/>
                <a:cs typeface="DejaVu Sans"/>
              </a:defRPr>
            </a:lvl4pPr>
            <a:lvl5pPr marL="2462213" indent="-342900" defTabSz="180975" eaLnBrk="0" hangingPunct="0">
              <a:defRPr>
                <a:latin typeface="Arial" pitchFamily="34" charset="0"/>
                <a:ea typeface="DejaVu Sans"/>
                <a:cs typeface="DejaVu Sans"/>
              </a:defRPr>
            </a:lvl5pPr>
            <a:lvl6pPr marL="2919413" indent="-342900" defTabSz="18097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DejaVu Sans"/>
                <a:cs typeface="DejaVu Sans"/>
              </a:defRPr>
            </a:lvl6pPr>
            <a:lvl7pPr marL="3376613" indent="-342900" defTabSz="18097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DejaVu Sans"/>
                <a:cs typeface="DejaVu Sans"/>
              </a:defRPr>
            </a:lvl7pPr>
            <a:lvl8pPr marL="3833813" indent="-342900" defTabSz="18097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DejaVu Sans"/>
                <a:cs typeface="DejaVu Sans"/>
              </a:defRPr>
            </a:lvl8pPr>
            <a:lvl9pPr marL="4291013" indent="-342900" defTabSz="18097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DejaVu Sans"/>
                <a:cs typeface="DejaVu Sans"/>
              </a:defRPr>
            </a:lvl9pPr>
          </a:lstStyle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/>
              <a:t> </a:t>
            </a:r>
            <a:r>
              <a:rPr lang="en-US" sz="2000" b="0" dirty="0" smtClean="0"/>
              <a:t>the first international standard for encoding water observation time series</a:t>
            </a:r>
            <a:endParaRPr lang="en-GB" sz="2000" dirty="0"/>
          </a:p>
        </p:txBody>
      </p:sp>
      <p:sp>
        <p:nvSpPr>
          <p:cNvPr id="5" name="Rechteck 4"/>
          <p:cNvSpPr/>
          <p:nvPr/>
        </p:nvSpPr>
        <p:spPr>
          <a:xfrm>
            <a:off x="827584" y="4293096"/>
            <a:ext cx="8292752" cy="2554545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2012: </a:t>
            </a:r>
            <a:r>
              <a:rPr lang="en-GB" sz="2000" dirty="0"/>
              <a:t>OGC adopted ”WaterML2.0 Part 1: Time series” as an OGC Standard</a:t>
            </a:r>
            <a:endParaRPr lang="en-GB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2017 : adopted by the </a:t>
            </a:r>
            <a:r>
              <a:rPr lang="en-GB" sz="2000" dirty="0"/>
              <a:t>WMO Executive </a:t>
            </a:r>
            <a:r>
              <a:rPr lang="en-GB" sz="2000" dirty="0" smtClean="0"/>
              <a:t>Council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Support for WaterML2.0.Part.1 is growing and endorsed amongst others as a standard </a:t>
            </a:r>
            <a:r>
              <a:rPr lang="en-GB" sz="2000" dirty="0" smtClean="0"/>
              <a:t>by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i="1" kern="0" dirty="0" smtClean="0">
                <a:solidFill>
                  <a:srgbClr val="000000"/>
                </a:solidFill>
              </a:rPr>
              <a:t>EU </a:t>
            </a:r>
            <a:r>
              <a:rPr lang="en-GB" sz="2000" i="1" kern="0" dirty="0">
                <a:solidFill>
                  <a:srgbClr val="000000"/>
                </a:solidFill>
              </a:rPr>
              <a:t>Commission Regulation No </a:t>
            </a:r>
            <a:r>
              <a:rPr lang="en-GB" sz="2000" i="1" kern="0" dirty="0" smtClean="0">
                <a:solidFill>
                  <a:srgbClr val="000000"/>
                </a:solidFill>
              </a:rPr>
              <a:t>1253/2013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i="1" kern="0" dirty="0" smtClean="0">
                <a:solidFill>
                  <a:srgbClr val="000000"/>
                </a:solidFill>
              </a:rPr>
              <a:t>US </a:t>
            </a:r>
            <a:r>
              <a:rPr lang="en-GB" sz="2000" i="1" kern="0" dirty="0">
                <a:solidFill>
                  <a:srgbClr val="000000"/>
                </a:solidFill>
              </a:rPr>
              <a:t>Federal Geographic Data Committee (</a:t>
            </a:r>
            <a:r>
              <a:rPr lang="en-GB" sz="2000" i="1" kern="0" dirty="0" smtClean="0">
                <a:solidFill>
                  <a:srgbClr val="000000"/>
                </a:solidFill>
              </a:rPr>
              <a:t>FGDC)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i="1" kern="0" dirty="0" smtClean="0">
                <a:solidFill>
                  <a:srgbClr val="000000"/>
                </a:solidFill>
              </a:rPr>
              <a:t>US </a:t>
            </a:r>
            <a:r>
              <a:rPr lang="en-GB" sz="2000" i="1" kern="0" dirty="0">
                <a:solidFill>
                  <a:srgbClr val="000000"/>
                </a:solidFill>
              </a:rPr>
              <a:t>Federal Government, as an official component of the civil Earth observation strategy.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019548"/>
            <a:ext cx="6337399" cy="318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7636429" y="3810526"/>
            <a:ext cx="13514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i="1" dirty="0" smtClean="0"/>
              <a:t>waterml2.org</a:t>
            </a:r>
            <a:endParaRPr lang="de-DE" sz="1600" b="1" i="1" dirty="0"/>
          </a:p>
        </p:txBody>
      </p:sp>
    </p:spTree>
    <p:extLst>
      <p:ext uri="{BB962C8B-B14F-4D97-AF65-F5344CB8AC3E}">
        <p14:creationId xmlns:p14="http://schemas.microsoft.com/office/powerpoint/2010/main" val="288956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61366"/>
            <a:ext cx="9021291" cy="1952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58728"/>
            <a:ext cx="7871460" cy="428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-2367"/>
            <a:ext cx="2545545" cy="256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2555776" y="3068960"/>
            <a:ext cx="2088232" cy="216024"/>
          </a:xfrm>
          <a:prstGeom prst="rect">
            <a:avLst/>
          </a:prstGeom>
          <a:solidFill>
            <a:srgbClr val="F79646">
              <a:alpha val="52941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2498756" y="3532349"/>
            <a:ext cx="2649308" cy="216024"/>
          </a:xfrm>
          <a:prstGeom prst="rect">
            <a:avLst/>
          </a:prstGeom>
          <a:solidFill>
            <a:srgbClr val="F79646">
              <a:alpha val="52941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5148064" y="3933056"/>
            <a:ext cx="2289268" cy="216024"/>
          </a:xfrm>
          <a:prstGeom prst="rect">
            <a:avLst/>
          </a:prstGeom>
          <a:solidFill>
            <a:srgbClr val="F79646">
              <a:alpha val="52941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3203848" y="4158758"/>
            <a:ext cx="619562" cy="216024"/>
          </a:xfrm>
          <a:prstGeom prst="rect">
            <a:avLst/>
          </a:prstGeom>
          <a:solidFill>
            <a:srgbClr val="F79646">
              <a:alpha val="52941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539552" y="3748373"/>
            <a:ext cx="792088" cy="184683"/>
          </a:xfrm>
          <a:prstGeom prst="rect">
            <a:avLst/>
          </a:prstGeom>
          <a:solidFill>
            <a:srgbClr val="F79646">
              <a:alpha val="52941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/>
        </p:nvSpPr>
        <p:spPr>
          <a:xfrm>
            <a:off x="6876256" y="3532349"/>
            <a:ext cx="792088" cy="184683"/>
          </a:xfrm>
          <a:prstGeom prst="rect">
            <a:avLst/>
          </a:prstGeom>
          <a:solidFill>
            <a:srgbClr val="F79646">
              <a:alpha val="52941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/>
        </p:nvSpPr>
        <p:spPr>
          <a:xfrm>
            <a:off x="3499374" y="3945322"/>
            <a:ext cx="1288650" cy="216024"/>
          </a:xfrm>
          <a:prstGeom prst="rect">
            <a:avLst/>
          </a:prstGeom>
          <a:solidFill>
            <a:srgbClr val="F79646">
              <a:alpha val="52941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2915816" y="0"/>
            <a:ext cx="3816424" cy="980728"/>
          </a:xfrm>
        </p:spPr>
        <p:txBody>
          <a:bodyPr/>
          <a:lstStyle/>
          <a:p>
            <a:r>
              <a:rPr lang="de-DE" dirty="0" smtClean="0"/>
              <a:t>Motivation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0383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mtClean="0"/>
              <a:t>Outline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019869"/>
            <a:ext cx="8640960" cy="5433467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Discoverability of global water data: Status quo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The 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Global Runoff Data Centre (GRDC) </a:t>
            </a:r>
            <a:endParaRPr lang="en-US" b="1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914400" lvl="1" indent="-514350"/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covers monthly discharge data </a:t>
            </a: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globally</a:t>
            </a:r>
          </a:p>
          <a:p>
            <a:pPr marL="914400" lvl="1" indent="-514350"/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development </a:t>
            </a: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and implementation of </a:t>
            </a:r>
            <a:r>
              <a:rPr lang="en-US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WaterML</a:t>
            </a: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2.0 and the SOS 2.0 hydrology </a:t>
            </a: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profile</a:t>
            </a:r>
          </a:p>
          <a:p>
            <a:pPr marL="400050" lvl="1" indent="0">
              <a:buNone/>
            </a:pPr>
            <a:endParaRPr lang="de-DE" dirty="0"/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chemeClr val="tx2"/>
                </a:solidFill>
              </a:rPr>
              <a:t>GEMS/Water Data Centre (GWDC) </a:t>
            </a:r>
            <a:endParaRPr lang="de-DE" b="1" dirty="0">
              <a:solidFill>
                <a:schemeClr val="tx2"/>
              </a:solidFill>
            </a:endParaRPr>
          </a:p>
          <a:p>
            <a:pPr marL="914400" lvl="1" indent="-514350"/>
            <a:r>
              <a:rPr lang="en-US" dirty="0" smtClean="0"/>
              <a:t>Global freshwater </a:t>
            </a:r>
            <a:r>
              <a:rPr lang="en-US" dirty="0"/>
              <a:t>quality data for rivers, lakes, reservoirs,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wetlands </a:t>
            </a:r>
            <a:r>
              <a:rPr lang="en-US" dirty="0"/>
              <a:t>and groundwater </a:t>
            </a:r>
            <a:r>
              <a:rPr lang="en-US" dirty="0" smtClean="0"/>
              <a:t>systems; database </a:t>
            </a:r>
            <a:r>
              <a:rPr lang="en-US" dirty="0" err="1" smtClean="0"/>
              <a:t>GEMStat</a:t>
            </a:r>
            <a:endParaRPr lang="en-US" dirty="0" smtClean="0"/>
          </a:p>
          <a:p>
            <a:pPr marL="914400" lvl="1" indent="-514350"/>
            <a:r>
              <a:rPr lang="en-US" dirty="0"/>
              <a:t>ISO 19115-compliant metadata </a:t>
            </a:r>
            <a:r>
              <a:rPr lang="en-US" dirty="0" smtClean="0"/>
              <a:t>catalogue </a:t>
            </a:r>
          </a:p>
          <a:p>
            <a:pPr marL="914400" lvl="1" indent="-514350"/>
            <a:endParaRPr lang="en-US" dirty="0"/>
          </a:p>
          <a:p>
            <a:pPr marL="514350" lvl="0" indent="-514350">
              <a:buFont typeface="+mj-lt"/>
              <a:buAutoNum type="arabicPeriod"/>
            </a:pP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Global Precipitation Climatology Centre (GPCC)</a:t>
            </a:r>
          </a:p>
          <a:p>
            <a:pPr marL="914400" lvl="1" indent="-514350"/>
            <a:r>
              <a:rPr lang="de-DE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Covers </a:t>
            </a:r>
            <a:r>
              <a:rPr lang="de-DE" b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daily</a:t>
            </a:r>
            <a:r>
              <a:rPr lang="de-DE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precipitation</a:t>
            </a:r>
            <a:r>
              <a:rPr lang="de-DE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data</a:t>
            </a:r>
            <a:endParaRPr lang="de-DE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84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The GEMS/</a:t>
            </a:r>
            <a:r>
              <a:rPr lang="de-DE" dirty="0" err="1" smtClean="0"/>
              <a:t>Water</a:t>
            </a:r>
            <a:r>
              <a:rPr lang="de-DE" dirty="0" smtClean="0"/>
              <a:t> Data </a:t>
            </a:r>
            <a:r>
              <a:rPr lang="de-DE" dirty="0" err="1" smtClean="0"/>
              <a:t>Centre</a:t>
            </a:r>
            <a:r>
              <a:rPr lang="de-DE" dirty="0" smtClean="0"/>
              <a:t> (GWDC)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908720"/>
            <a:ext cx="8892480" cy="5400600"/>
          </a:xfrm>
        </p:spPr>
        <p:txBody>
          <a:bodyPr>
            <a:normAutofit/>
          </a:bodyPr>
          <a:lstStyle/>
          <a:p>
            <a:r>
              <a:rPr lang="en-US" sz="2400" dirty="0"/>
              <a:t>Collection of </a:t>
            </a:r>
            <a:r>
              <a:rPr lang="en-US" sz="2400" dirty="0" smtClean="0"/>
              <a:t>freshwater </a:t>
            </a:r>
            <a:r>
              <a:rPr lang="en-US" sz="2400" dirty="0"/>
              <a:t>quality data from the GEMS/Water Network (UN Environment</a:t>
            </a:r>
            <a:r>
              <a:rPr lang="en-US" sz="2400" dirty="0" smtClean="0"/>
              <a:t>) in database </a:t>
            </a:r>
            <a:r>
              <a:rPr lang="en-US" sz="2400" dirty="0" err="1" smtClean="0"/>
              <a:t>GEMStat</a:t>
            </a:r>
            <a:endParaRPr lang="en-US" sz="2400" dirty="0" smtClean="0"/>
          </a:p>
          <a:p>
            <a:r>
              <a:rPr lang="de-DE" sz="2400" dirty="0" smtClean="0"/>
              <a:t>in </a:t>
            </a:r>
            <a:r>
              <a:rPr lang="de-DE" sz="2400" dirty="0"/>
              <a:t>76 </a:t>
            </a:r>
            <a:r>
              <a:rPr lang="de-DE" sz="2400" dirty="0" smtClean="0"/>
              <a:t>countries, </a:t>
            </a:r>
            <a:r>
              <a:rPr lang="de-DE" sz="2400" dirty="0" err="1" smtClean="0"/>
              <a:t>since</a:t>
            </a:r>
            <a:r>
              <a:rPr lang="de-DE" sz="2400" dirty="0" smtClean="0"/>
              <a:t> </a:t>
            </a:r>
            <a:r>
              <a:rPr lang="de-DE" sz="2400" dirty="0"/>
              <a:t>1965, </a:t>
            </a:r>
            <a:r>
              <a:rPr lang="de-DE" sz="2400" dirty="0" smtClean="0"/>
              <a:t>~350 </a:t>
            </a:r>
            <a:r>
              <a:rPr lang="de-DE" sz="2400" dirty="0" err="1" smtClean="0"/>
              <a:t>parameters</a:t>
            </a:r>
            <a:endParaRPr lang="de-DE" sz="2400" dirty="0"/>
          </a:p>
          <a:p>
            <a:r>
              <a:rPr lang="de-DE" sz="2400" dirty="0" smtClean="0"/>
              <a:t>&gt; 4000 </a:t>
            </a:r>
            <a:r>
              <a:rPr lang="de-DE" sz="2400" dirty="0" err="1" smtClean="0"/>
              <a:t>stations</a:t>
            </a:r>
            <a:r>
              <a:rPr lang="de-DE" sz="2400" dirty="0"/>
              <a:t> </a:t>
            </a:r>
            <a:endParaRPr lang="de-DE" sz="2400" dirty="0" smtClean="0"/>
          </a:p>
          <a:p>
            <a:r>
              <a:rPr lang="de-DE" sz="2400" dirty="0" smtClean="0"/>
              <a:t>&gt; </a:t>
            </a:r>
            <a:r>
              <a:rPr lang="en-US" sz="2400" dirty="0"/>
              <a:t>4 million measurements in rivers, lakes, wetlands and </a:t>
            </a:r>
            <a:r>
              <a:rPr lang="en-US" sz="2400" dirty="0" smtClean="0"/>
              <a:t>groundwater</a:t>
            </a:r>
          </a:p>
          <a:p>
            <a:endParaRPr lang="de-DE" sz="2400" dirty="0" smtClean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4294967295"/>
          </p:nvPr>
        </p:nvSpPr>
        <p:spPr>
          <a:xfrm>
            <a:off x="6660232" y="6439482"/>
            <a:ext cx="2339280" cy="365125"/>
          </a:xfrm>
          <a:prstGeom prst="rect">
            <a:avLst/>
          </a:prstGeom>
        </p:spPr>
        <p:txBody>
          <a:bodyPr/>
          <a:lstStyle/>
          <a:p>
            <a:fld id="{0F7D688A-B836-4C59-9F19-C736EC23032E}" type="slidenum">
              <a:rPr lang="de-DE" smtClean="0"/>
              <a:pPr/>
              <a:t>21</a:t>
            </a:fld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212976"/>
            <a:ext cx="6156176" cy="296933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49" y="4202534"/>
            <a:ext cx="1605855" cy="66966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8" t="17091" r="7169" b="19618"/>
          <a:stretch/>
        </p:blipFill>
        <p:spPr>
          <a:xfrm>
            <a:off x="523787" y="5204047"/>
            <a:ext cx="1161978" cy="569414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85" y="6093296"/>
            <a:ext cx="1332382" cy="606010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4878360" y="6342550"/>
            <a:ext cx="19658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2800" b="1" u="sng" dirty="0">
                <a:solidFill>
                  <a:srgbClr val="FF0000"/>
                </a:solidFill>
              </a:rPr>
              <a:t>gemstat.org</a:t>
            </a:r>
            <a:endParaRPr lang="de-DE" sz="2800" u="sng" dirty="0"/>
          </a:p>
        </p:txBody>
      </p:sp>
    </p:spTree>
    <p:extLst>
      <p:ext uri="{BB962C8B-B14F-4D97-AF65-F5344CB8AC3E}">
        <p14:creationId xmlns:p14="http://schemas.microsoft.com/office/powerpoint/2010/main" val="109562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 smtClean="0"/>
              <a:t>Freshwater</a:t>
            </a:r>
            <a:r>
              <a:rPr lang="de-DE" dirty="0" smtClean="0"/>
              <a:t> Quality </a:t>
            </a:r>
            <a:r>
              <a:rPr lang="de-DE" dirty="0" err="1" smtClean="0"/>
              <a:t>reported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Danube </a:t>
            </a:r>
            <a:r>
              <a:rPr lang="de-DE" dirty="0" err="1" smtClean="0"/>
              <a:t>Catchment</a:t>
            </a:r>
            <a:endParaRPr lang="de-DE" dirty="0"/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4654274"/>
              </p:ext>
            </p:extLst>
          </p:nvPr>
        </p:nvGraphicFramePr>
        <p:xfrm>
          <a:off x="1187624" y="1461989"/>
          <a:ext cx="4767189" cy="18229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31070"/>
                <a:gridCol w="1264143"/>
                <a:gridCol w="1218451"/>
                <a:gridCol w="1553525"/>
              </a:tblGrid>
              <a:tr h="330253">
                <a:tc>
                  <a:txBody>
                    <a:bodyPr/>
                    <a:lstStyle/>
                    <a:p>
                      <a:endParaRPr lang="de-DE" sz="1000" dirty="0">
                        <a:effectLst/>
                        <a:latin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 dirty="0" err="1">
                          <a:effectLst/>
                        </a:rPr>
                        <a:t>overall</a:t>
                      </a:r>
                      <a:r>
                        <a:rPr lang="de-DE" sz="1100" dirty="0">
                          <a:effectLst/>
                        </a:rPr>
                        <a:t> </a:t>
                      </a:r>
                      <a:r>
                        <a:rPr lang="de-DE" sz="1100" dirty="0" err="1">
                          <a:effectLst/>
                        </a:rPr>
                        <a:t>stations</a:t>
                      </a:r>
                      <a:endParaRPr lang="de-DE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Year start</a:t>
                      </a:r>
                      <a:endParaRPr lang="de-DE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Year End</a:t>
                      </a:r>
                      <a:endParaRPr lang="de-DE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3302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Austria</a:t>
                      </a:r>
                      <a:endParaRPr lang="de-DE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6</a:t>
                      </a:r>
                      <a:endParaRPr lang="de-DE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1995</a:t>
                      </a:r>
                      <a:endParaRPr lang="de-DE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1996</a:t>
                      </a:r>
                      <a:endParaRPr lang="de-DE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5812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Hungary</a:t>
                      </a:r>
                      <a:endParaRPr lang="de-DE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4</a:t>
                      </a:r>
                      <a:endParaRPr lang="de-DE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1979</a:t>
                      </a:r>
                      <a:endParaRPr lang="de-DE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1996</a:t>
                      </a:r>
                      <a:endParaRPr lang="de-DE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5812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Germany</a:t>
                      </a:r>
                      <a:endParaRPr lang="de-DE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2</a:t>
                      </a:r>
                      <a:endParaRPr lang="de-DE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1979</a:t>
                      </a:r>
                      <a:endParaRPr lang="de-DE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</a:rPr>
                        <a:t>1995</a:t>
                      </a:r>
                      <a:endParaRPr lang="de-DE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026" name="Picture 2" descr="Z:\ICWRGC\Intern\Oeffentlichkeitsarbeit\Vortraege\2019\2019_11_06_Danube-Conference\GEMS_Stations_Danub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52" y="3284985"/>
            <a:ext cx="7947577" cy="356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51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 smtClean="0"/>
              <a:t>Findable</a:t>
            </a:r>
            <a:r>
              <a:rPr lang="de-DE" dirty="0" smtClean="0"/>
              <a:t> – Standard-</a:t>
            </a:r>
            <a:r>
              <a:rPr lang="de-DE" dirty="0" err="1" smtClean="0"/>
              <a:t>compliant</a:t>
            </a:r>
            <a:r>
              <a:rPr lang="de-DE" dirty="0" smtClean="0"/>
              <a:t> </a:t>
            </a:r>
            <a:r>
              <a:rPr lang="de-DE" dirty="0" err="1" smtClean="0"/>
              <a:t>metadata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enhance</a:t>
            </a:r>
            <a:r>
              <a:rPr lang="de-DE" dirty="0" smtClean="0"/>
              <a:t> </a:t>
            </a:r>
            <a:r>
              <a:rPr lang="de-DE" dirty="0" err="1" smtClean="0"/>
              <a:t>monitoring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discoverability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Geonetwork</a:t>
            </a:r>
            <a:r>
              <a:rPr lang="en-US" dirty="0" smtClean="0"/>
              <a:t> metadata catalogue</a:t>
            </a:r>
          </a:p>
          <a:p>
            <a:r>
              <a:rPr lang="en-US" dirty="0" smtClean="0"/>
              <a:t>provide ISO 19115-compliant metadata </a:t>
            </a:r>
          </a:p>
          <a:p>
            <a:r>
              <a:rPr lang="en-US" dirty="0" smtClean="0"/>
              <a:t>for each monitoring station referencing access to </a:t>
            </a:r>
          </a:p>
          <a:p>
            <a:pPr lvl="1"/>
            <a:r>
              <a:rPr lang="en-US" dirty="0" smtClean="0"/>
              <a:t>data download services (where data policy allows)</a:t>
            </a:r>
          </a:p>
          <a:p>
            <a:pPr lvl="1"/>
            <a:r>
              <a:rPr lang="de-DE" dirty="0" err="1" smtClean="0"/>
              <a:t>related</a:t>
            </a:r>
            <a:r>
              <a:rPr lang="de-DE" dirty="0" smtClean="0"/>
              <a:t> </a:t>
            </a:r>
            <a:r>
              <a:rPr lang="de-DE" dirty="0" err="1" smtClean="0"/>
              <a:t>maps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products</a:t>
            </a:r>
            <a:endParaRPr lang="de-DE" dirty="0"/>
          </a:p>
          <a:p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398" y="2996952"/>
            <a:ext cx="3986114" cy="3201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pieren 4"/>
          <p:cNvGrpSpPr/>
          <p:nvPr/>
        </p:nvGrpSpPr>
        <p:grpSpPr>
          <a:xfrm>
            <a:off x="683568" y="3719054"/>
            <a:ext cx="2942855" cy="1139920"/>
            <a:chOff x="3357337" y="4077072"/>
            <a:chExt cx="2942855" cy="1139920"/>
          </a:xfrm>
        </p:grpSpPr>
        <p:grpSp>
          <p:nvGrpSpPr>
            <p:cNvPr id="6" name="Group 64"/>
            <p:cNvGrpSpPr/>
            <p:nvPr/>
          </p:nvGrpSpPr>
          <p:grpSpPr>
            <a:xfrm>
              <a:off x="3357337" y="4099296"/>
              <a:ext cx="2053364" cy="1117696"/>
              <a:chOff x="5171675" y="1299330"/>
              <a:chExt cx="2053364" cy="1117696"/>
            </a:xfrm>
          </p:grpSpPr>
          <p:sp>
            <p:nvSpPr>
              <p:cNvPr id="8" name="Oval 65"/>
              <p:cNvSpPr/>
              <p:nvPr/>
            </p:nvSpPr>
            <p:spPr bwMode="auto">
              <a:xfrm>
                <a:off x="5171675" y="1299330"/>
                <a:ext cx="1117696" cy="1117696"/>
              </a:xfrm>
              <a:prstGeom prst="ellipse">
                <a:avLst/>
              </a:prstGeom>
              <a:solidFill>
                <a:srgbClr val="FFE683"/>
              </a:solidFill>
              <a:ln w="25400" cap="flat" cmpd="sng" algn="ctr">
                <a:solidFill>
                  <a:srgbClr val="FAC15A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25400" dir="5400000">
                  <a:srgbClr val="000000">
                    <a:alpha val="20000"/>
                  </a:srgbClr>
                </a:outerShdw>
              </a:effec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 smtClean="0">
                    <a:solidFill>
                      <a:srgbClr val="000000"/>
                    </a:solidFill>
                    <a:latin typeface="Arial"/>
                    <a:ea typeface="ＭＳ Ｐゴシック"/>
                  </a:rPr>
                  <a:t>GEOSS</a:t>
                </a:r>
              </a:p>
            </p:txBody>
          </p:sp>
          <p:sp>
            <p:nvSpPr>
              <p:cNvPr id="9" name="Oval 66"/>
              <p:cNvSpPr/>
              <p:nvPr/>
            </p:nvSpPr>
            <p:spPr bwMode="auto">
              <a:xfrm>
                <a:off x="6107343" y="1299330"/>
                <a:ext cx="1117696" cy="1117696"/>
              </a:xfrm>
              <a:prstGeom prst="ellipse">
                <a:avLst/>
              </a:prstGeom>
              <a:solidFill>
                <a:srgbClr val="9AE1F7">
                  <a:alpha val="80000"/>
                </a:srgbClr>
              </a:solidFill>
              <a:ln w="25400" cap="flat" cmpd="sng" algn="ctr">
                <a:solidFill>
                  <a:srgbClr val="5EB4E6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25400" dir="5400000">
                  <a:srgbClr val="000000">
                    <a:alpha val="20000"/>
                  </a:srgbClr>
                </a:outerShdw>
              </a:effec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 smtClean="0">
                    <a:solidFill>
                      <a:srgbClr val="000000"/>
                    </a:solidFill>
                    <a:latin typeface="Arial"/>
                    <a:ea typeface="ＭＳ Ｐゴシック"/>
                  </a:rPr>
                  <a:t>WIS</a:t>
                </a:r>
              </a:p>
            </p:txBody>
          </p:sp>
        </p:grpSp>
        <p:sp>
          <p:nvSpPr>
            <p:cNvPr id="7" name="Oval 66"/>
            <p:cNvSpPr/>
            <p:nvPr/>
          </p:nvSpPr>
          <p:spPr bwMode="auto">
            <a:xfrm>
              <a:off x="5182496" y="4077072"/>
              <a:ext cx="1117696" cy="1117696"/>
            </a:xfrm>
            <a:prstGeom prst="ellipse">
              <a:avLst/>
            </a:prstGeom>
            <a:solidFill>
              <a:srgbClr val="A3CA4B">
                <a:alpha val="80000"/>
              </a:srgbClr>
            </a:solidFill>
            <a:ln w="2540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/>
                  <a:ea typeface="ＭＳ Ｐゴシック"/>
                </a:rPr>
                <a:t>UNEP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/>
                  <a:ea typeface="ＭＳ Ｐゴシック"/>
                </a:rPr>
                <a:t>Live</a:t>
              </a:r>
            </a:p>
          </p:txBody>
        </p:sp>
      </p:grpSp>
      <p:grpSp>
        <p:nvGrpSpPr>
          <p:cNvPr id="10" name="Gruppieren 9"/>
          <p:cNvGrpSpPr/>
          <p:nvPr/>
        </p:nvGrpSpPr>
        <p:grpSpPr>
          <a:xfrm>
            <a:off x="1450705" y="5474004"/>
            <a:ext cx="1521425" cy="1052236"/>
            <a:chOff x="8500667" y="3059322"/>
            <a:chExt cx="1521425" cy="1052236"/>
          </a:xfrm>
        </p:grpSpPr>
        <p:sp>
          <p:nvSpPr>
            <p:cNvPr id="11" name="Can 4"/>
            <p:cNvSpPr/>
            <p:nvPr/>
          </p:nvSpPr>
          <p:spPr>
            <a:xfrm>
              <a:off x="8500667" y="3059322"/>
              <a:ext cx="1521425" cy="1052236"/>
            </a:xfrm>
            <a:prstGeom prst="can">
              <a:avLst/>
            </a:prstGeom>
            <a:gradFill rotWithShape="1">
              <a:gsLst>
                <a:gs pos="0">
                  <a:srgbClr val="5EB4E6">
                    <a:tint val="100000"/>
                    <a:shade val="100000"/>
                    <a:satMod val="130000"/>
                  </a:srgbClr>
                </a:gs>
                <a:gs pos="100000">
                  <a:srgbClr val="5EB4E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solidFill>
                <a:srgbClr val="8DA3E8">
                  <a:lumMod val="75000"/>
                </a:srgbClr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ＭＳ Ｐゴシック"/>
              </a:endParaRPr>
            </a:p>
          </p:txBody>
        </p:sp>
        <p:pic>
          <p:nvPicPr>
            <p:cNvPr id="12" name="Picture 2" descr="D:\Users\Saile\Google Drive\GEMS_Water\Outreach\Logos\GEMStat\GEMStat-Logo_4c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1898" y="3510817"/>
              <a:ext cx="1436436" cy="355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Pfeil nach oben 12"/>
          <p:cNvSpPr/>
          <p:nvPr/>
        </p:nvSpPr>
        <p:spPr>
          <a:xfrm>
            <a:off x="2085043" y="4985435"/>
            <a:ext cx="308573" cy="41482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4" name="Group 69"/>
          <p:cNvGrpSpPr/>
          <p:nvPr/>
        </p:nvGrpSpPr>
        <p:grpSpPr>
          <a:xfrm>
            <a:off x="2995439" y="5498348"/>
            <a:ext cx="376166" cy="1011800"/>
            <a:chOff x="4419600" y="3050193"/>
            <a:chExt cx="323850" cy="871080"/>
          </a:xfrm>
        </p:grpSpPr>
        <p:sp>
          <p:nvSpPr>
            <p:cNvPr id="15" name="Oval 73"/>
            <p:cNvSpPr/>
            <p:nvPr/>
          </p:nvSpPr>
          <p:spPr>
            <a:xfrm>
              <a:off x="4572000" y="3050193"/>
              <a:ext cx="171450" cy="171450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  <p:cxnSp>
          <p:nvCxnSpPr>
            <p:cNvPr id="16" name="Straight Connector 74"/>
            <p:cNvCxnSpPr>
              <a:stCxn id="15" idx="2"/>
            </p:cNvCxnSpPr>
            <p:nvPr/>
          </p:nvCxnSpPr>
          <p:spPr>
            <a:xfrm flipH="1">
              <a:off x="4419600" y="3135918"/>
              <a:ext cx="152400" cy="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  <p:sp>
          <p:nvSpPr>
            <p:cNvPr id="17" name="Oval 75"/>
            <p:cNvSpPr/>
            <p:nvPr/>
          </p:nvSpPr>
          <p:spPr>
            <a:xfrm>
              <a:off x="4572000" y="3400389"/>
              <a:ext cx="171450" cy="171450"/>
            </a:xfrm>
            <a:prstGeom prst="ellipse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  <p:cxnSp>
          <p:nvCxnSpPr>
            <p:cNvPr id="18" name="Straight Connector 76"/>
            <p:cNvCxnSpPr>
              <a:stCxn id="17" idx="2"/>
            </p:cNvCxnSpPr>
            <p:nvPr/>
          </p:nvCxnSpPr>
          <p:spPr>
            <a:xfrm flipH="1">
              <a:off x="4419600" y="3486114"/>
              <a:ext cx="152400" cy="0"/>
            </a:xfrm>
            <a:prstGeom prst="line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</a:ln>
            <a:effectLst/>
          </p:spPr>
        </p:cxnSp>
        <p:sp>
          <p:nvSpPr>
            <p:cNvPr id="19" name="Oval 77"/>
            <p:cNvSpPr/>
            <p:nvPr/>
          </p:nvSpPr>
          <p:spPr>
            <a:xfrm>
              <a:off x="4572000" y="3749823"/>
              <a:ext cx="171450" cy="171450"/>
            </a:xfrm>
            <a:prstGeom prst="ellipse">
              <a:avLst/>
            </a:prstGeom>
            <a:noFill/>
            <a:ln w="38100" cap="flat" cmpd="sng" algn="ctr">
              <a:solidFill>
                <a:srgbClr val="001446">
                  <a:lumMod val="50000"/>
                  <a:lumOff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  <p:cxnSp>
          <p:nvCxnSpPr>
            <p:cNvPr id="20" name="Straight Connector 78"/>
            <p:cNvCxnSpPr>
              <a:stCxn id="19" idx="2"/>
            </p:cNvCxnSpPr>
            <p:nvPr/>
          </p:nvCxnSpPr>
          <p:spPr>
            <a:xfrm flipH="1">
              <a:off x="4419600" y="3835548"/>
              <a:ext cx="152400" cy="0"/>
            </a:xfrm>
            <a:prstGeom prst="line">
              <a:avLst/>
            </a:prstGeom>
            <a:noFill/>
            <a:ln w="38100" cap="flat" cmpd="sng" algn="ctr">
              <a:solidFill>
                <a:srgbClr val="001446">
                  <a:lumMod val="50000"/>
                  <a:lumOff val="50000"/>
                </a:srgbClr>
              </a:solidFill>
              <a:prstDash val="solid"/>
            </a:ln>
            <a:effectLst/>
          </p:spPr>
        </p:cxnSp>
      </p:grpSp>
      <p:sp>
        <p:nvSpPr>
          <p:cNvPr id="21" name="TextBox 139"/>
          <p:cNvSpPr txBox="1"/>
          <p:nvPr/>
        </p:nvSpPr>
        <p:spPr>
          <a:xfrm>
            <a:off x="3626423" y="5883277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Metadata</a:t>
            </a:r>
          </a:p>
        </p:txBody>
      </p:sp>
      <p:sp>
        <p:nvSpPr>
          <p:cNvPr id="22" name="TextBox 140"/>
          <p:cNvSpPr txBox="1"/>
          <p:nvPr/>
        </p:nvSpPr>
        <p:spPr>
          <a:xfrm>
            <a:off x="3626423" y="6281818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Data</a:t>
            </a:r>
          </a:p>
        </p:txBody>
      </p:sp>
      <p:sp>
        <p:nvSpPr>
          <p:cNvPr id="23" name="TextBox 143"/>
          <p:cNvSpPr txBox="1"/>
          <p:nvPr/>
        </p:nvSpPr>
        <p:spPr>
          <a:xfrm>
            <a:off x="3626423" y="5474353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Catalog</a:t>
            </a:r>
          </a:p>
        </p:txBody>
      </p:sp>
    </p:spTree>
    <p:extLst>
      <p:ext uri="{BB962C8B-B14F-4D97-AF65-F5344CB8AC3E}">
        <p14:creationId xmlns:p14="http://schemas.microsoft.com/office/powerpoint/2010/main" val="295199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mtClean="0"/>
              <a:t>Outline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019869"/>
            <a:ext cx="8640960" cy="5433467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Discoverability of global water data: Status quo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The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Global Runoff Data Centre (GRDC) </a:t>
            </a:r>
            <a:endParaRPr lang="en-US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914400" lvl="1" indent="-514350"/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covers monthly discharge data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globally</a:t>
            </a:r>
          </a:p>
          <a:p>
            <a:pPr marL="914400" lvl="1" indent="-514350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development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and implementation of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WaterML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2.0 and the SOS 2.0 hydrology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profile</a:t>
            </a:r>
          </a:p>
          <a:p>
            <a:pPr marL="400050" lvl="1" indent="0">
              <a:buNone/>
            </a:pPr>
            <a:endParaRPr lang="de-DE" dirty="0"/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GEMS/Water Data Centre (GWDC) </a:t>
            </a:r>
            <a:endParaRPr lang="de-DE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914400" lvl="1" indent="-514350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Global freshwater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quality data for rivers, lakes, reservoirs, wetlands and groundwater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systems; database </a:t>
            </a:r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GEMStat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  <a:p>
            <a:pPr marL="914400" lvl="1" indent="-514350"/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ISO 19115-compliant metadata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catalogue </a:t>
            </a:r>
          </a:p>
          <a:p>
            <a:pPr marL="914400" lvl="1" indent="-514350"/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chemeClr val="tx2"/>
                </a:solidFill>
              </a:rPr>
              <a:t>Global Precipitation Climatology Centre (GPCC)</a:t>
            </a:r>
            <a:endParaRPr lang="en-US" b="1" dirty="0">
              <a:solidFill>
                <a:schemeClr val="tx2"/>
              </a:solidFill>
            </a:endParaRPr>
          </a:p>
          <a:p>
            <a:pPr marL="914400" lvl="1" indent="-514350"/>
            <a:r>
              <a:rPr lang="de-DE" dirty="0" smtClean="0"/>
              <a:t>Covers </a:t>
            </a:r>
            <a:r>
              <a:rPr lang="de-DE" dirty="0" err="1" smtClean="0"/>
              <a:t>daily</a:t>
            </a:r>
            <a:r>
              <a:rPr lang="de-DE" dirty="0" smtClean="0"/>
              <a:t> </a:t>
            </a:r>
            <a:r>
              <a:rPr lang="de-DE" dirty="0" err="1" smtClean="0"/>
              <a:t>precipitation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401141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3"/>
          <p:cNvSpPr txBox="1">
            <a:spLocks noChangeArrowheads="1"/>
          </p:cNvSpPr>
          <p:nvPr/>
        </p:nvSpPr>
        <p:spPr bwMode="auto">
          <a:xfrm>
            <a:off x="-6350" y="1790700"/>
            <a:ext cx="8970963" cy="11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GB" altLang="de-DE" sz="2000" b="1" dirty="0">
                <a:solidFill>
                  <a:srgbClr val="000000"/>
                </a:solidFill>
              </a:rPr>
              <a:t>  </a:t>
            </a:r>
            <a:r>
              <a:rPr lang="en-GB" altLang="de-DE" sz="2000" b="1" dirty="0">
                <a:solidFill>
                  <a:srgbClr val="263BA2"/>
                </a:solidFill>
              </a:rPr>
              <a:t>GPCC</a:t>
            </a:r>
            <a:r>
              <a:rPr lang="en-GB" altLang="de-DE" sz="2000" b="1" dirty="0">
                <a:solidFill>
                  <a:srgbClr val="000000"/>
                </a:solidFill>
              </a:rPr>
              <a:t> was </a:t>
            </a:r>
            <a:r>
              <a:rPr lang="en-GB" altLang="de-DE" sz="2000" b="1" dirty="0">
                <a:solidFill>
                  <a:srgbClr val="6278B4"/>
                </a:solidFill>
              </a:rPr>
              <a:t>established at the beginning of 1989</a:t>
            </a:r>
            <a:r>
              <a:rPr lang="en-GB" altLang="de-DE" sz="2000" b="1" dirty="0">
                <a:solidFill>
                  <a:srgbClr val="000000"/>
                </a:solidFill>
              </a:rPr>
              <a:t> at </a:t>
            </a:r>
            <a:r>
              <a:rPr lang="en-GB" altLang="de-DE" sz="2000" b="1" dirty="0" err="1">
                <a:solidFill>
                  <a:srgbClr val="000000"/>
                </a:solidFill>
              </a:rPr>
              <a:t>Deutscher</a:t>
            </a:r>
            <a:r>
              <a:rPr lang="en-GB" altLang="de-DE" sz="2000" b="1" dirty="0">
                <a:solidFill>
                  <a:srgbClr val="000000"/>
                </a:solidFill>
              </a:rPr>
              <a:t> </a:t>
            </a:r>
          </a:p>
          <a:p>
            <a:pPr lvl="1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en-GB" altLang="de-DE" sz="2000" b="1" dirty="0">
                <a:solidFill>
                  <a:srgbClr val="000000"/>
                </a:solidFill>
              </a:rPr>
              <a:t>     </a:t>
            </a:r>
            <a:r>
              <a:rPr lang="en-GB" altLang="de-DE" sz="2000" b="1" dirty="0" err="1">
                <a:solidFill>
                  <a:srgbClr val="000000"/>
                </a:solidFill>
              </a:rPr>
              <a:t>Wetterdienst</a:t>
            </a:r>
            <a:r>
              <a:rPr lang="en-GB" altLang="de-DE" sz="2000" b="1" dirty="0">
                <a:solidFill>
                  <a:srgbClr val="000000"/>
                </a:solidFill>
              </a:rPr>
              <a:t> (DWD) on invitation by WMO; now in operation for </a:t>
            </a:r>
          </a:p>
          <a:p>
            <a:pPr lvl="1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en-GB" altLang="de-DE" sz="2000" b="1" dirty="0">
                <a:solidFill>
                  <a:srgbClr val="000000"/>
                </a:solidFill>
              </a:rPr>
              <a:t>     more than </a:t>
            </a:r>
            <a:r>
              <a:rPr lang="en-GB" altLang="de-DE" sz="2000" b="1" dirty="0" smtClean="0">
                <a:solidFill>
                  <a:srgbClr val="000000"/>
                </a:solidFill>
              </a:rPr>
              <a:t>30 </a:t>
            </a:r>
            <a:r>
              <a:rPr lang="en-GB" altLang="de-DE" sz="2000" b="1" dirty="0">
                <a:solidFill>
                  <a:srgbClr val="000000"/>
                </a:solidFill>
              </a:rPr>
              <a:t>years </a:t>
            </a:r>
            <a:endParaRPr lang="de-DE" altLang="de-DE" sz="2000" b="1" dirty="0">
              <a:solidFill>
                <a:srgbClr val="263BA2"/>
              </a:solidFill>
            </a:endParaRPr>
          </a:p>
        </p:txBody>
      </p:sp>
      <p:sp>
        <p:nvSpPr>
          <p:cNvPr id="20483" name="Rectangle 12"/>
          <p:cNvSpPr>
            <a:spLocks noChangeArrowheads="1"/>
          </p:cNvSpPr>
          <p:nvPr/>
        </p:nvSpPr>
        <p:spPr bwMode="auto">
          <a:xfrm>
            <a:off x="479425" y="3057525"/>
            <a:ext cx="83470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GB" altLang="de-DE" sz="2000" b="1" dirty="0">
                <a:solidFill>
                  <a:srgbClr val="000000"/>
                </a:solidFill>
              </a:rPr>
              <a:t> </a:t>
            </a:r>
            <a:r>
              <a:rPr lang="en-GB" altLang="de-DE" sz="2000" b="1" dirty="0">
                <a:solidFill>
                  <a:srgbClr val="263BA2"/>
                </a:solidFill>
              </a:rPr>
              <a:t> GPCC’s</a:t>
            </a:r>
            <a:r>
              <a:rPr lang="en-GB" altLang="de-DE" sz="2000" b="1" dirty="0">
                <a:solidFill>
                  <a:srgbClr val="000000"/>
                </a:solidFill>
              </a:rPr>
              <a:t> main task is the analysis of precipitation on the basis of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en-GB" altLang="de-DE" sz="2000" b="1" dirty="0">
                <a:solidFill>
                  <a:srgbClr val="000000"/>
                </a:solidFill>
              </a:rPr>
              <a:t>     in-situ data for the land-surface</a:t>
            </a:r>
            <a:endParaRPr lang="de-DE" altLang="de-DE" sz="2000" b="1" dirty="0">
              <a:solidFill>
                <a:srgbClr val="6278B4"/>
              </a:solidFill>
            </a:endParaRPr>
          </a:p>
        </p:txBody>
      </p:sp>
      <p:sp>
        <p:nvSpPr>
          <p:cNvPr id="20485" name="Text Box 2"/>
          <p:cNvSpPr txBox="1">
            <a:spLocks noChangeArrowheads="1"/>
          </p:cNvSpPr>
          <p:nvPr/>
        </p:nvSpPr>
        <p:spPr bwMode="auto">
          <a:xfrm>
            <a:off x="990600" y="1123950"/>
            <a:ext cx="70866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2600" b="1" dirty="0">
                <a:solidFill>
                  <a:srgbClr val="263BA2"/>
                </a:solidFill>
                <a:latin typeface="Arial Black" pitchFamily="34" charset="0"/>
              </a:rPr>
              <a:t>GPCC </a:t>
            </a:r>
            <a:r>
              <a:rPr lang="de-DE" altLang="de-DE" sz="2600" b="1" dirty="0" err="1" smtClean="0">
                <a:solidFill>
                  <a:srgbClr val="263BA2"/>
                </a:solidFill>
                <a:latin typeface="Arial Black" pitchFamily="34" charset="0"/>
              </a:rPr>
              <a:t>background</a:t>
            </a:r>
            <a:r>
              <a:rPr lang="de-DE" altLang="de-DE" sz="2600" b="1" dirty="0" smtClean="0">
                <a:solidFill>
                  <a:srgbClr val="263BA2"/>
                </a:solidFill>
                <a:latin typeface="Arial Black" pitchFamily="34" charset="0"/>
              </a:rPr>
              <a:t> </a:t>
            </a:r>
            <a:r>
              <a:rPr lang="de-DE" altLang="de-DE" sz="2600" b="1" dirty="0" err="1" smtClean="0">
                <a:solidFill>
                  <a:srgbClr val="263BA2"/>
                </a:solidFill>
                <a:latin typeface="Arial Black" pitchFamily="34" charset="0"/>
              </a:rPr>
              <a:t>and</a:t>
            </a:r>
            <a:r>
              <a:rPr lang="de-DE" altLang="de-DE" sz="2600" b="1" dirty="0" smtClean="0">
                <a:solidFill>
                  <a:srgbClr val="263BA2"/>
                </a:solidFill>
                <a:latin typeface="Arial Black" pitchFamily="34" charset="0"/>
              </a:rPr>
              <a:t> </a:t>
            </a:r>
            <a:r>
              <a:rPr lang="de-DE" altLang="de-DE" sz="2600" b="1" dirty="0" err="1" smtClean="0">
                <a:solidFill>
                  <a:srgbClr val="263BA2"/>
                </a:solidFill>
                <a:latin typeface="Arial Black" pitchFamily="34" charset="0"/>
              </a:rPr>
              <a:t>data</a:t>
            </a:r>
            <a:r>
              <a:rPr lang="de-DE" altLang="de-DE" sz="2600" b="1" dirty="0" smtClean="0">
                <a:solidFill>
                  <a:srgbClr val="263BA2"/>
                </a:solidFill>
                <a:latin typeface="Arial Black" pitchFamily="34" charset="0"/>
              </a:rPr>
              <a:t> </a:t>
            </a:r>
            <a:r>
              <a:rPr lang="de-DE" altLang="de-DE" sz="2600" b="1" dirty="0" err="1" smtClean="0">
                <a:solidFill>
                  <a:srgbClr val="263BA2"/>
                </a:solidFill>
                <a:latin typeface="Arial Black" pitchFamily="34" charset="0"/>
              </a:rPr>
              <a:t>base</a:t>
            </a:r>
            <a:r>
              <a:rPr lang="de-DE" altLang="de-DE" sz="2600" b="1" dirty="0" smtClean="0">
                <a:solidFill>
                  <a:srgbClr val="2D4B9B"/>
                </a:solidFill>
                <a:latin typeface="Arial Black" pitchFamily="34" charset="0"/>
              </a:rPr>
              <a:t> </a:t>
            </a:r>
            <a:endParaRPr lang="de-DE" altLang="de-DE" sz="2600" b="1" dirty="0">
              <a:solidFill>
                <a:srgbClr val="2D4B9B"/>
              </a:solidFill>
              <a:latin typeface="Arial Black" pitchFamily="34" charset="0"/>
            </a:endParaRPr>
          </a:p>
        </p:txBody>
      </p:sp>
      <p:sp>
        <p:nvSpPr>
          <p:cNvPr id="20487" name="Rectangle 13"/>
          <p:cNvSpPr>
            <a:spLocks noChangeArrowheads="1"/>
          </p:cNvSpPr>
          <p:nvPr/>
        </p:nvSpPr>
        <p:spPr bwMode="auto">
          <a:xfrm>
            <a:off x="15875" y="4725144"/>
            <a:ext cx="881062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GB" altLang="de-DE" sz="2000" b="1" dirty="0">
                <a:solidFill>
                  <a:srgbClr val="000000"/>
                </a:solidFill>
              </a:rPr>
              <a:t>  </a:t>
            </a:r>
            <a:r>
              <a:rPr lang="en-GB" altLang="de-DE" sz="2000" b="1" dirty="0" smtClean="0">
                <a:solidFill>
                  <a:srgbClr val="000000"/>
                </a:solidFill>
              </a:rPr>
              <a:t>Within GDAP it is</a:t>
            </a:r>
            <a:r>
              <a:rPr lang="en-GB" altLang="de-DE" sz="2000" b="1" dirty="0" smtClean="0">
                <a:solidFill>
                  <a:srgbClr val="6278B4"/>
                </a:solidFill>
              </a:rPr>
              <a:t> the component </a:t>
            </a:r>
            <a:r>
              <a:rPr lang="en-GB" altLang="de-DE" sz="2000" b="1" dirty="0">
                <a:solidFill>
                  <a:srgbClr val="6278B4"/>
                </a:solidFill>
              </a:rPr>
              <a:t>for the analysis of the in-situ </a:t>
            </a: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2000" b="1" dirty="0">
                <a:solidFill>
                  <a:srgbClr val="6278B4"/>
                </a:solidFill>
              </a:rPr>
              <a:t>     </a:t>
            </a:r>
            <a:r>
              <a:rPr lang="en-GB" altLang="de-DE" sz="2000" b="1" dirty="0" smtClean="0">
                <a:solidFill>
                  <a:srgbClr val="6278B4"/>
                </a:solidFill>
              </a:rPr>
              <a:t>measurements</a:t>
            </a:r>
            <a:r>
              <a:rPr lang="en-GB" altLang="de-DE" sz="2000" b="1" dirty="0" smtClean="0">
                <a:solidFill>
                  <a:srgbClr val="263BA2"/>
                </a:solidFill>
              </a:rPr>
              <a:t> </a:t>
            </a:r>
            <a:r>
              <a:rPr lang="en-GB" altLang="de-DE" sz="2000" b="1" dirty="0" smtClean="0">
                <a:solidFill>
                  <a:srgbClr val="647AB5"/>
                </a:solidFill>
              </a:rPr>
              <a:t>for the </a:t>
            </a:r>
            <a:r>
              <a:rPr lang="en-GB" altLang="de-DE" sz="2000" b="1" dirty="0" smtClean="0">
                <a:solidFill>
                  <a:srgbClr val="263BA2"/>
                </a:solidFill>
              </a:rPr>
              <a:t>GPCP (Global Precipitation Climatology</a:t>
            </a: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2000" b="1" dirty="0">
                <a:solidFill>
                  <a:srgbClr val="263BA2"/>
                </a:solidFill>
              </a:rPr>
              <a:t> </a:t>
            </a:r>
            <a:r>
              <a:rPr lang="en-GB" altLang="de-DE" sz="2000" b="1" dirty="0" smtClean="0">
                <a:solidFill>
                  <a:srgbClr val="263BA2"/>
                </a:solidFill>
              </a:rPr>
              <a:t>    Project)</a:t>
            </a:r>
            <a:endParaRPr lang="de-DE" altLang="de-DE" sz="2000" b="1" dirty="0">
              <a:solidFill>
                <a:srgbClr val="000000"/>
              </a:solidFill>
            </a:endParaRPr>
          </a:p>
        </p:txBody>
      </p:sp>
      <p:sp>
        <p:nvSpPr>
          <p:cNvPr id="20488" name="Rectangle 13"/>
          <p:cNvSpPr>
            <a:spLocks noChangeArrowheads="1"/>
          </p:cNvSpPr>
          <p:nvPr/>
        </p:nvSpPr>
        <p:spPr bwMode="auto">
          <a:xfrm>
            <a:off x="19050" y="4037062"/>
            <a:ext cx="88106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GB" altLang="de-DE" sz="2000" b="1" dirty="0">
                <a:solidFill>
                  <a:srgbClr val="000000"/>
                </a:solidFill>
              </a:rPr>
              <a:t>  </a:t>
            </a:r>
            <a:r>
              <a:rPr lang="en-GB" altLang="de-DE" sz="2000" b="1" dirty="0">
                <a:solidFill>
                  <a:srgbClr val="263BA2"/>
                </a:solidFill>
              </a:rPr>
              <a:t>GPCC </a:t>
            </a:r>
            <a:r>
              <a:rPr lang="en-GB" altLang="de-DE" sz="2000" b="1" dirty="0">
                <a:solidFill>
                  <a:srgbClr val="647AB5"/>
                </a:solidFill>
              </a:rPr>
              <a:t>is contributing to </a:t>
            </a:r>
            <a:r>
              <a:rPr lang="en-GB" altLang="de-DE" sz="2000" b="1" dirty="0">
                <a:solidFill>
                  <a:srgbClr val="263BA2"/>
                </a:solidFill>
              </a:rPr>
              <a:t>GEWEX</a:t>
            </a:r>
            <a:r>
              <a:rPr lang="en-GB" altLang="de-DE" sz="2000" b="1" dirty="0">
                <a:solidFill>
                  <a:srgbClr val="647AB5"/>
                </a:solidFill>
              </a:rPr>
              <a:t> (GHP and GDAP) and </a:t>
            </a:r>
            <a:r>
              <a:rPr lang="en-GB" altLang="de-DE" sz="2000" b="1" dirty="0" smtClean="0">
                <a:solidFill>
                  <a:srgbClr val="647AB5"/>
                </a:solidFill>
              </a:rPr>
              <a:t>to </a:t>
            </a:r>
            <a:r>
              <a:rPr lang="en-GB" altLang="de-DE" sz="2000" b="1" dirty="0" smtClean="0">
                <a:solidFill>
                  <a:srgbClr val="263BA2"/>
                </a:solidFill>
              </a:rPr>
              <a:t>GCOS</a:t>
            </a:r>
            <a:endParaRPr lang="de-DE" altLang="de-DE" sz="2000" b="1" dirty="0">
              <a:solidFill>
                <a:srgbClr val="263B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9050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Text Box 7"/>
          <p:cNvSpPr txBox="1">
            <a:spLocks noChangeArrowheads="1"/>
          </p:cNvSpPr>
          <p:nvPr/>
        </p:nvSpPr>
        <p:spPr bwMode="auto">
          <a:xfrm>
            <a:off x="0" y="836613"/>
            <a:ext cx="91440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10000"/>
              </a:spcBef>
              <a:spcAft>
                <a:spcPct val="0"/>
              </a:spcAft>
            </a:pPr>
            <a:r>
              <a:rPr lang="de-DE" altLang="de-DE" sz="2600" b="1" dirty="0" err="1" smtClean="0">
                <a:solidFill>
                  <a:srgbClr val="263BA2"/>
                </a:solidFill>
                <a:latin typeface="Arial Black" pitchFamily="34" charset="0"/>
              </a:rPr>
              <a:t>Example</a:t>
            </a:r>
            <a:r>
              <a:rPr lang="de-DE" altLang="de-DE" sz="2600" b="1" dirty="0" smtClean="0">
                <a:solidFill>
                  <a:srgbClr val="263BA2"/>
                </a:solidFill>
                <a:latin typeface="Arial Black" pitchFamily="34" charset="0"/>
              </a:rPr>
              <a:t> </a:t>
            </a:r>
            <a:r>
              <a:rPr lang="de-DE" altLang="de-DE" sz="2600" b="1" dirty="0" err="1" smtClean="0">
                <a:solidFill>
                  <a:srgbClr val="263BA2"/>
                </a:solidFill>
                <a:latin typeface="Arial Black" pitchFamily="34" charset="0"/>
              </a:rPr>
              <a:t>of</a:t>
            </a:r>
            <a:r>
              <a:rPr lang="de-DE" altLang="de-DE" sz="2600" b="1" dirty="0" smtClean="0">
                <a:solidFill>
                  <a:srgbClr val="263BA2"/>
                </a:solidFill>
                <a:latin typeface="Arial Black" pitchFamily="34" charset="0"/>
              </a:rPr>
              <a:t> </a:t>
            </a:r>
            <a:r>
              <a:rPr lang="de-DE" altLang="de-DE" sz="2600" b="1" dirty="0" err="1" smtClean="0">
                <a:solidFill>
                  <a:srgbClr val="263BA2"/>
                </a:solidFill>
                <a:latin typeface="Arial Black" pitchFamily="34" charset="0"/>
              </a:rPr>
              <a:t>Monthly</a:t>
            </a:r>
            <a:r>
              <a:rPr lang="de-DE" altLang="de-DE" sz="2600" b="1" dirty="0" smtClean="0">
                <a:solidFill>
                  <a:srgbClr val="263BA2"/>
                </a:solidFill>
                <a:latin typeface="Arial Black" pitchFamily="34" charset="0"/>
              </a:rPr>
              <a:t> </a:t>
            </a:r>
            <a:r>
              <a:rPr lang="de-DE" altLang="de-DE" sz="2600" b="1" dirty="0" err="1" smtClean="0">
                <a:solidFill>
                  <a:srgbClr val="263BA2"/>
                </a:solidFill>
                <a:latin typeface="Arial Black" pitchFamily="34" charset="0"/>
              </a:rPr>
              <a:t>data</a:t>
            </a:r>
            <a:r>
              <a:rPr lang="de-DE" altLang="de-DE" sz="2600" b="1" dirty="0" smtClean="0">
                <a:solidFill>
                  <a:srgbClr val="263BA2"/>
                </a:solidFill>
                <a:latin typeface="Arial Black" pitchFamily="34" charset="0"/>
              </a:rPr>
              <a:t> in GPCC </a:t>
            </a:r>
            <a:r>
              <a:rPr lang="de-DE" altLang="de-DE" sz="2600" b="1" dirty="0" err="1">
                <a:solidFill>
                  <a:srgbClr val="263BA2"/>
                </a:solidFill>
                <a:latin typeface="Arial Black" pitchFamily="34" charset="0"/>
              </a:rPr>
              <a:t>data</a:t>
            </a:r>
            <a:r>
              <a:rPr lang="de-DE" altLang="de-DE" sz="2600" b="1" dirty="0">
                <a:solidFill>
                  <a:srgbClr val="263BA2"/>
                </a:solidFill>
                <a:latin typeface="Arial Black" pitchFamily="34" charset="0"/>
              </a:rPr>
              <a:t> </a:t>
            </a:r>
            <a:r>
              <a:rPr lang="de-DE" altLang="de-DE" sz="2600" b="1" dirty="0" err="1" smtClean="0">
                <a:solidFill>
                  <a:srgbClr val="263BA2"/>
                </a:solidFill>
                <a:latin typeface="Arial Black" pitchFamily="34" charset="0"/>
              </a:rPr>
              <a:t>base</a:t>
            </a:r>
            <a:endParaRPr lang="de-DE" altLang="de-DE" sz="2600" b="1" dirty="0">
              <a:solidFill>
                <a:srgbClr val="263BA2"/>
              </a:solidFill>
              <a:latin typeface="Arial Black" pitchFamily="34" charset="0"/>
            </a:endParaRPr>
          </a:p>
        </p:txBody>
      </p:sp>
      <p:pic>
        <p:nvPicPr>
          <p:cNvPr id="3074" name="Picture 2" descr="GPCC Normals Version 2018 for July (Source DWD, GPCC 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65475"/>
            <a:ext cx="6978936" cy="451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/>
          <p:cNvSpPr/>
          <p:nvPr/>
        </p:nvSpPr>
        <p:spPr>
          <a:xfrm>
            <a:off x="31976" y="5877272"/>
            <a:ext cx="8644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Data referenced </a:t>
            </a:r>
            <a:r>
              <a:rPr lang="en-US" dirty="0"/>
              <a:t>by DOIs (Digital Object Identifiers) in fully interoperable machine readable format (</a:t>
            </a:r>
            <a:r>
              <a:rPr lang="en-US" dirty="0" err="1"/>
              <a:t>netCDF</a:t>
            </a:r>
            <a:r>
              <a:rPr lang="en-US" dirty="0"/>
              <a:t>) </a:t>
            </a:r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7308304" y="4293096"/>
            <a:ext cx="16773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GPCC Normals Version 2018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July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9583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922703"/>
            <a:ext cx="8618804" cy="5530633"/>
          </a:xfrm>
          <a:prstGeom prst="rect">
            <a:avLst/>
          </a:prstGeom>
        </p:spPr>
      </p:pic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6504702" y="3284984"/>
            <a:ext cx="1019626" cy="600164"/>
          </a:xfrm>
          <a:prstGeom prst="rect">
            <a:avLst/>
          </a:prstGeom>
          <a:solidFill>
            <a:srgbClr val="FFFFCC"/>
          </a:solidFill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1100" b="1" dirty="0" smtClean="0">
                <a:solidFill>
                  <a:srgbClr val="E3001A"/>
                </a:solidFill>
              </a:rPr>
              <a:t>(GHCN V.2 +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1100" b="1" dirty="0" err="1" smtClean="0">
                <a:solidFill>
                  <a:srgbClr val="E3001A"/>
                </a:solidFill>
              </a:rPr>
              <a:t>suppl</a:t>
            </a:r>
            <a:r>
              <a:rPr lang="de-DE" altLang="de-DE" sz="1100" b="1" dirty="0" smtClean="0">
                <a:solidFill>
                  <a:srgbClr val="E3001A"/>
                </a:solidFill>
              </a:rPr>
              <a:t>. </a:t>
            </a:r>
            <a:r>
              <a:rPr lang="de-DE" altLang="de-DE" sz="1100" b="1" dirty="0" err="1" smtClean="0">
                <a:solidFill>
                  <a:srgbClr val="E3001A"/>
                </a:solidFill>
              </a:rPr>
              <a:t>from</a:t>
            </a:r>
            <a:r>
              <a:rPr lang="de-DE" altLang="de-DE" sz="1100" b="1" dirty="0" smtClean="0">
                <a:solidFill>
                  <a:srgbClr val="E3001A"/>
                </a:solidFill>
              </a:rPr>
              <a:t>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1100" b="1" dirty="0" smtClean="0">
                <a:solidFill>
                  <a:srgbClr val="E3001A"/>
                </a:solidFill>
              </a:rPr>
              <a:t>GHCN </a:t>
            </a:r>
            <a:r>
              <a:rPr lang="de-DE" altLang="de-DE" sz="1100" b="1" dirty="0" err="1" smtClean="0">
                <a:solidFill>
                  <a:srgbClr val="E3001A"/>
                </a:solidFill>
              </a:rPr>
              <a:t>daily</a:t>
            </a:r>
            <a:r>
              <a:rPr lang="de-DE" altLang="de-DE" sz="1100" b="1" dirty="0" smtClean="0">
                <a:solidFill>
                  <a:srgbClr val="E3001A"/>
                </a:solidFill>
              </a:rPr>
              <a:t>)</a:t>
            </a:r>
          </a:p>
        </p:txBody>
      </p:sp>
      <p:sp>
        <p:nvSpPr>
          <p:cNvPr id="23556" name="Text Box 7"/>
          <p:cNvSpPr txBox="1">
            <a:spLocks noChangeArrowheads="1"/>
          </p:cNvSpPr>
          <p:nvPr/>
        </p:nvSpPr>
        <p:spPr bwMode="auto">
          <a:xfrm>
            <a:off x="0" y="836613"/>
            <a:ext cx="91440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10000"/>
              </a:spcBef>
              <a:spcAft>
                <a:spcPct val="0"/>
              </a:spcAft>
            </a:pPr>
            <a:r>
              <a:rPr lang="de-DE" altLang="de-DE" sz="2600" b="1" dirty="0" err="1" smtClean="0">
                <a:solidFill>
                  <a:srgbClr val="263BA2"/>
                </a:solidFill>
                <a:latin typeface="Arial Black" pitchFamily="34" charset="0"/>
              </a:rPr>
              <a:t>Monthly</a:t>
            </a:r>
            <a:r>
              <a:rPr lang="de-DE" altLang="de-DE" sz="2600" b="1" dirty="0" smtClean="0">
                <a:solidFill>
                  <a:srgbClr val="263BA2"/>
                </a:solidFill>
                <a:latin typeface="Arial Black" pitchFamily="34" charset="0"/>
              </a:rPr>
              <a:t> </a:t>
            </a:r>
            <a:r>
              <a:rPr lang="de-DE" altLang="de-DE" sz="2600" b="1" dirty="0" err="1" smtClean="0">
                <a:solidFill>
                  <a:srgbClr val="263BA2"/>
                </a:solidFill>
                <a:latin typeface="Arial Black" pitchFamily="34" charset="0"/>
              </a:rPr>
              <a:t>data</a:t>
            </a:r>
            <a:r>
              <a:rPr lang="de-DE" altLang="de-DE" sz="2600" b="1" dirty="0" smtClean="0">
                <a:solidFill>
                  <a:srgbClr val="263BA2"/>
                </a:solidFill>
                <a:latin typeface="Arial Black" pitchFamily="34" charset="0"/>
              </a:rPr>
              <a:t> in GPCC </a:t>
            </a:r>
            <a:r>
              <a:rPr lang="de-DE" altLang="de-DE" sz="2600" b="1" dirty="0" err="1">
                <a:solidFill>
                  <a:srgbClr val="263BA2"/>
                </a:solidFill>
                <a:latin typeface="Arial Black" pitchFamily="34" charset="0"/>
              </a:rPr>
              <a:t>data</a:t>
            </a:r>
            <a:r>
              <a:rPr lang="de-DE" altLang="de-DE" sz="2600" b="1" dirty="0">
                <a:solidFill>
                  <a:srgbClr val="263BA2"/>
                </a:solidFill>
                <a:latin typeface="Arial Black" pitchFamily="34" charset="0"/>
              </a:rPr>
              <a:t> </a:t>
            </a:r>
            <a:r>
              <a:rPr lang="de-DE" altLang="de-DE" sz="2600" b="1" dirty="0" err="1" smtClean="0">
                <a:solidFill>
                  <a:srgbClr val="263BA2"/>
                </a:solidFill>
                <a:latin typeface="Arial Black" pitchFamily="34" charset="0"/>
              </a:rPr>
              <a:t>base</a:t>
            </a:r>
            <a:endParaRPr lang="de-DE" altLang="de-DE" sz="2600" b="1" dirty="0">
              <a:solidFill>
                <a:srgbClr val="263BA2"/>
              </a:solidFill>
              <a:latin typeface="Arial Black" pitchFamily="34" charset="0"/>
            </a:endParaRPr>
          </a:p>
        </p:txBody>
      </p:sp>
      <p:sp>
        <p:nvSpPr>
          <p:cNvPr id="23557" name="Rectangle 4"/>
          <p:cNvSpPr>
            <a:spLocks noChangeArrowheads="1"/>
          </p:cNvSpPr>
          <p:nvPr/>
        </p:nvSpPr>
        <p:spPr bwMode="auto">
          <a:xfrm>
            <a:off x="8388350" y="4397375"/>
            <a:ext cx="863600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1400" b="1">
                <a:solidFill>
                  <a:srgbClr val="B75C01"/>
                </a:solidFill>
              </a:rPr>
              <a:t>GTS </a:t>
            </a:r>
            <a:r>
              <a:rPr lang="de-DE" altLang="de-DE" sz="1200" b="1">
                <a:solidFill>
                  <a:srgbClr val="B75C01"/>
                </a:solidFill>
              </a:rPr>
              <a:t>includes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1200" b="1">
                <a:solidFill>
                  <a:srgbClr val="B75C01"/>
                </a:solidFill>
              </a:rPr>
              <a:t>SYNOP-based GPCC and CPC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1200" b="1">
                <a:solidFill>
                  <a:srgbClr val="B75C01"/>
                </a:solidFill>
              </a:rPr>
              <a:t>data and CLIMAT</a:t>
            </a:r>
          </a:p>
        </p:txBody>
      </p:sp>
      <p:sp>
        <p:nvSpPr>
          <p:cNvPr id="23558" name="Line 9"/>
          <p:cNvSpPr>
            <a:spLocks noChangeShapeType="1"/>
          </p:cNvSpPr>
          <p:nvPr/>
        </p:nvSpPr>
        <p:spPr bwMode="auto">
          <a:xfrm flipH="1">
            <a:off x="6311485" y="3573016"/>
            <a:ext cx="267861" cy="208329"/>
          </a:xfrm>
          <a:prstGeom prst="line">
            <a:avLst/>
          </a:prstGeom>
          <a:ln>
            <a:solidFill>
              <a:srgbClr val="FF0000"/>
            </a:solidFill>
            <a:headEnd/>
            <a:tailEnd type="triangle" w="med" len="med"/>
          </a:ln>
          <a:ex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4355976" y="2492896"/>
            <a:ext cx="558307" cy="144016"/>
          </a:xfrm>
          <a:prstGeom prst="line">
            <a:avLst/>
          </a:prstGeom>
          <a:ln>
            <a:headEnd/>
            <a:tailEnd type="triangle" w="med" len="med"/>
          </a:ln>
          <a:ex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4010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GPCC </a:t>
            </a:r>
            <a:r>
              <a:rPr lang="de-DE" dirty="0" err="1" smtClean="0"/>
              <a:t>coverage</a:t>
            </a:r>
            <a:r>
              <a:rPr lang="de-DE" dirty="0" smtClean="0"/>
              <a:t> </a:t>
            </a:r>
            <a:endParaRPr lang="de-DE" dirty="0"/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0295734"/>
              </p:ext>
            </p:extLst>
          </p:nvPr>
        </p:nvGraphicFramePr>
        <p:xfrm>
          <a:off x="335932" y="4025726"/>
          <a:ext cx="6900364" cy="2804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11422"/>
                <a:gridCol w="1885565"/>
                <a:gridCol w="1714690"/>
                <a:gridCol w="1688687"/>
              </a:tblGrid>
              <a:tr h="4923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de-DE" baseline="0" dirty="0" smtClean="0"/>
                        <a:t># total </a:t>
                      </a:r>
                      <a:r>
                        <a:rPr lang="de-DE" baseline="0" dirty="0" err="1" smtClean="0"/>
                        <a:t>station</a:t>
                      </a:r>
                      <a:endParaRPr lang="de-DE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 err="1">
                          <a:effectLst/>
                        </a:rPr>
                        <a:t>Timeseries</a:t>
                      </a:r>
                      <a:r>
                        <a:rPr lang="de-DE" sz="1600" b="1" dirty="0">
                          <a:effectLst/>
                        </a:rPr>
                        <a:t>  </a:t>
                      </a:r>
                      <a:endParaRPr lang="de-DE" sz="1600" b="1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 smtClean="0">
                          <a:effectLst/>
                        </a:rPr>
                        <a:t>1951-2019*</a:t>
                      </a:r>
                      <a:endParaRPr lang="de-DE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 err="1">
                          <a:effectLst/>
                        </a:rPr>
                        <a:t>Timeseries</a:t>
                      </a:r>
                      <a:r>
                        <a:rPr lang="de-DE" sz="1600" b="1" dirty="0">
                          <a:effectLst/>
                        </a:rPr>
                        <a:t>  </a:t>
                      </a:r>
                      <a:endParaRPr lang="de-DE" sz="1600" b="1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 smtClean="0">
                          <a:effectLst/>
                        </a:rPr>
                        <a:t>1901-1951*</a:t>
                      </a:r>
                      <a:endParaRPr lang="de-DE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87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>
                          <a:effectLst/>
                        </a:rPr>
                        <a:t>Austria</a:t>
                      </a:r>
                      <a:endParaRPr lang="de-DE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effectLst/>
                        </a:rPr>
                        <a:t>688 </a:t>
                      </a:r>
                      <a:endParaRPr lang="de-DE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effectLst/>
                        </a:rPr>
                        <a:t> 64 </a:t>
                      </a:r>
                      <a:endParaRPr lang="de-DE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effectLst/>
                        </a:rPr>
                        <a:t> 19</a:t>
                      </a:r>
                      <a:endParaRPr lang="de-DE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87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>
                          <a:effectLst/>
                        </a:rPr>
                        <a:t>Czech Rep.</a:t>
                      </a:r>
                      <a:endParaRPr lang="de-DE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875 </a:t>
                      </a:r>
                      <a:endParaRPr lang="de-DE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 75 </a:t>
                      </a:r>
                      <a:endParaRPr lang="de-DE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 2</a:t>
                      </a:r>
                      <a:endParaRPr lang="de-DE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87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>
                          <a:effectLst/>
                        </a:rPr>
                        <a:t>Germany</a:t>
                      </a:r>
                      <a:endParaRPr lang="de-DE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15638 </a:t>
                      </a:r>
                      <a:endParaRPr lang="de-DE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 1324 </a:t>
                      </a:r>
                      <a:endParaRPr lang="de-DE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 596</a:t>
                      </a:r>
                      <a:endParaRPr lang="de-DE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87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>
                          <a:effectLst/>
                        </a:rPr>
                        <a:t>Bulgaria</a:t>
                      </a:r>
                      <a:endParaRPr lang="de-DE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54 </a:t>
                      </a:r>
                      <a:endParaRPr lang="de-DE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 21 </a:t>
                      </a:r>
                      <a:endParaRPr lang="de-DE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 3</a:t>
                      </a:r>
                      <a:endParaRPr lang="de-DE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87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>
                          <a:effectLst/>
                        </a:rPr>
                        <a:t>Slovakia</a:t>
                      </a:r>
                      <a:endParaRPr lang="de-DE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82 </a:t>
                      </a:r>
                      <a:endParaRPr lang="de-DE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 46 </a:t>
                      </a:r>
                      <a:endParaRPr lang="de-DE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 31</a:t>
                      </a:r>
                      <a:endParaRPr lang="de-DE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87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>
                          <a:effectLst/>
                        </a:rPr>
                        <a:t>Hungary</a:t>
                      </a:r>
                      <a:endParaRPr lang="de-DE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>
                          <a:effectLst/>
                        </a:rPr>
                        <a:t>130 </a:t>
                      </a:r>
                      <a:endParaRPr lang="de-DE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>
                          <a:effectLst/>
                        </a:rPr>
                        <a:t> 21 </a:t>
                      </a:r>
                      <a:endParaRPr lang="de-DE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>
                          <a:effectLst/>
                        </a:rPr>
                        <a:t> 2</a:t>
                      </a:r>
                      <a:endParaRPr lang="de-DE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87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>
                          <a:effectLst/>
                        </a:rPr>
                        <a:t>Serbia</a:t>
                      </a:r>
                      <a:endParaRPr lang="de-DE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>
                          <a:effectLst/>
                        </a:rPr>
                        <a:t> 45 </a:t>
                      </a:r>
                      <a:endParaRPr lang="de-DE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>
                          <a:effectLst/>
                        </a:rPr>
                        <a:t> 5 </a:t>
                      </a:r>
                      <a:endParaRPr lang="de-DE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>
                          <a:effectLst/>
                        </a:rPr>
                        <a:t> 1</a:t>
                      </a:r>
                      <a:endParaRPr lang="de-DE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87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</a:rPr>
                        <a:t>Romania</a:t>
                      </a:r>
                      <a:endParaRPr lang="de-DE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>
                          <a:effectLst/>
                        </a:rPr>
                        <a:t> 222 </a:t>
                      </a:r>
                      <a:endParaRPr lang="de-DE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>
                          <a:effectLst/>
                        </a:rPr>
                        <a:t> 13 </a:t>
                      </a:r>
                      <a:endParaRPr lang="de-DE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</a:rPr>
                        <a:t> 10</a:t>
                      </a:r>
                      <a:endParaRPr lang="de-DE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2050" name="Picture 2" descr="D:\Users\dietrich\AppData\Local\Microsoft\Windows\Temporary Internet Files\Content.Outlook\AC8VO38L\Donau_GPCC_Stationen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8"/>
          <a:stretch/>
        </p:blipFill>
        <p:spPr bwMode="auto">
          <a:xfrm>
            <a:off x="3203848" y="692696"/>
            <a:ext cx="5883042" cy="330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/>
          <p:cNvSpPr/>
          <p:nvPr/>
        </p:nvSpPr>
        <p:spPr>
          <a:xfrm>
            <a:off x="7380312" y="4458278"/>
            <a:ext cx="1763688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DE" b="1" dirty="0"/>
              <a:t>*</a:t>
            </a:r>
            <a:r>
              <a:rPr lang="de-DE" b="1" dirty="0" err="1"/>
              <a:t>with</a:t>
            </a:r>
            <a:r>
              <a:rPr lang="de-DE" b="1" dirty="0"/>
              <a:t> </a:t>
            </a:r>
            <a:r>
              <a:rPr lang="de-DE" b="1" dirty="0" err="1" smtClean="0"/>
              <a:t>coverage</a:t>
            </a:r>
            <a:r>
              <a:rPr lang="de-DE" b="1" dirty="0" smtClean="0"/>
              <a:t> ≥ </a:t>
            </a:r>
            <a:r>
              <a:rPr lang="de-DE" b="1" dirty="0"/>
              <a:t>90% </a:t>
            </a:r>
            <a:endParaRPr lang="de-DE" b="1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78291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mt2.fs.bafg.de\Fachdaten\IHP\Intern\Projekte\GTN_H\_templates\WaterCycle\GTN-H Water Cyc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765715"/>
            <a:ext cx="4499992" cy="457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184267" y="1628800"/>
            <a:ext cx="4747773" cy="452596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de-DE" sz="24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Network</a:t>
            </a:r>
            <a:r>
              <a:rPr lang="de-DE" sz="24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24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of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2400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the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24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global </a:t>
            </a:r>
            <a:r>
              <a:rPr lang="de-DE" sz="2400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water</a:t>
            </a:r>
            <a:r>
              <a:rPr lang="de-DE" sz="24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2400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data</a:t>
            </a:r>
            <a:r>
              <a:rPr lang="de-DE" sz="24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24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centres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endParaRPr lang="de-DE" sz="2400" dirty="0" smtClean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Joint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project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of the World </a:t>
            </a:r>
            <a:r>
              <a:rPr lang="de-DE" sz="24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Meteorological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24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Organization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 (WMO) </a:t>
            </a:r>
            <a:r>
              <a:rPr lang="de-DE" sz="24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and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24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the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 Global </a:t>
            </a:r>
            <a:r>
              <a:rPr lang="de-DE" sz="24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Climate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24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Observing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 System (GCOS</a:t>
            </a:r>
            <a:r>
              <a:rPr lang="de-DE" sz="24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); </a:t>
            </a:r>
            <a:r>
              <a:rPr lang="de-DE" sz="2400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implementation</a:t>
            </a:r>
            <a:r>
              <a:rPr lang="de-DE" sz="24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 2001</a:t>
            </a:r>
            <a:endParaRPr lang="de-DE" sz="2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In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September 2017 ICWRGC took the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coordination of GTN-H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457200" lvl="1" indent="0">
              <a:spcBef>
                <a:spcPts val="0"/>
              </a:spcBef>
              <a:spcAft>
                <a:spcPts val="1200"/>
              </a:spcAft>
              <a:buNone/>
            </a:pPr>
            <a:endParaRPr lang="en-US" sz="3200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de-DE" sz="36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67544" y="44624"/>
            <a:ext cx="5832648" cy="504056"/>
          </a:xfrm>
        </p:spPr>
        <p:txBody>
          <a:bodyPr>
            <a:normAutofit fontScale="90000"/>
          </a:bodyPr>
          <a:lstStyle/>
          <a:p>
            <a:r>
              <a:rPr lang="en-US" dirty="0"/>
              <a:t>Global </a:t>
            </a:r>
            <a:r>
              <a:rPr lang="en-US" dirty="0" err="1"/>
              <a:t>Terrestial</a:t>
            </a:r>
            <a:r>
              <a:rPr lang="en-US" dirty="0"/>
              <a:t> Network </a:t>
            </a:r>
            <a:r>
              <a:rPr lang="en-US" dirty="0" smtClean="0"/>
              <a:t>– Hydrology   (GTN-H)</a:t>
            </a:r>
            <a:endParaRPr lang="de-DE" dirty="0"/>
          </a:p>
        </p:txBody>
      </p:sp>
      <p:pic>
        <p:nvPicPr>
          <p:cNvPr id="4" name="Picture 1" descr="Z:\IHP\Intern\Projekte\GTN_H\templates\logos\GCOS__logo,property=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220294"/>
            <a:ext cx="2232248" cy="64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Z:\IHP\Intern\Projekte\GTN_H\templates\logos\WM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877272"/>
            <a:ext cx="2228571" cy="74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6516216" y="116632"/>
            <a:ext cx="2376264" cy="6480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297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IHP-IX is recommending different actions </a:t>
            </a:r>
            <a:endParaRPr lang="de-DE" dirty="0"/>
          </a:p>
        </p:txBody>
      </p:sp>
      <p:cxnSp>
        <p:nvCxnSpPr>
          <p:cNvPr id="5" name="Gekrümmte Verbindung 4"/>
          <p:cNvCxnSpPr/>
          <p:nvPr/>
        </p:nvCxnSpPr>
        <p:spPr>
          <a:xfrm flipV="1">
            <a:off x="395536" y="1196752"/>
            <a:ext cx="8208912" cy="4896544"/>
          </a:xfrm>
          <a:prstGeom prst="curvedConnector3">
            <a:avLst>
              <a:gd name="adj1" fmla="val 50000"/>
            </a:avLst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/>
          <p:cNvSpPr/>
          <p:nvPr/>
        </p:nvSpPr>
        <p:spPr>
          <a:xfrm>
            <a:off x="61631" y="5769260"/>
            <a:ext cx="792088" cy="64807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</a:t>
            </a:r>
            <a:endParaRPr lang="de-DE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2123534" y="5312283"/>
            <a:ext cx="792088" cy="64807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</a:t>
            </a:r>
            <a:endParaRPr lang="de-DE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Ellipse 17"/>
          <p:cNvSpPr/>
          <p:nvPr/>
        </p:nvSpPr>
        <p:spPr>
          <a:xfrm>
            <a:off x="3580982" y="4437112"/>
            <a:ext cx="792088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</a:t>
            </a:r>
            <a:endParaRPr lang="de-DE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Ellipse 18"/>
          <p:cNvSpPr/>
          <p:nvPr/>
        </p:nvSpPr>
        <p:spPr>
          <a:xfrm>
            <a:off x="4076005" y="3436234"/>
            <a:ext cx="847974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</a:t>
            </a:r>
            <a:endParaRPr lang="de-DE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773832" y="6165304"/>
            <a:ext cx="7974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u="sng" dirty="0"/>
              <a:t>Improving the quality and quantity of water data by enabling an increase in the density of collection stations and better validation of such data.</a:t>
            </a:r>
            <a:endParaRPr lang="de-DE" b="1" u="sng" dirty="0"/>
          </a:p>
        </p:txBody>
      </p:sp>
      <p:sp>
        <p:nvSpPr>
          <p:cNvPr id="24" name="Textfeld 23"/>
          <p:cNvSpPr txBox="1"/>
          <p:nvPr/>
        </p:nvSpPr>
        <p:spPr>
          <a:xfrm>
            <a:off x="2915622" y="5654630"/>
            <a:ext cx="5976858" cy="43866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lvl="0"/>
            <a:r>
              <a:rPr lang="en-US" b="1" u="sng" dirty="0"/>
              <a:t>Enabling data accessibility and visibility, comparable and usable data series, and open-access data</a:t>
            </a:r>
            <a:r>
              <a:rPr lang="en-US" b="1" u="sng" dirty="0" smtClean="0"/>
              <a:t>.</a:t>
            </a:r>
            <a:endParaRPr lang="de-DE" b="1" dirty="0"/>
          </a:p>
        </p:txBody>
      </p:sp>
      <p:sp>
        <p:nvSpPr>
          <p:cNvPr id="25" name="Rechteck 24"/>
          <p:cNvSpPr/>
          <p:nvPr/>
        </p:nvSpPr>
        <p:spPr>
          <a:xfrm>
            <a:off x="4391980" y="4362328"/>
            <a:ext cx="49325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/>
              <a:t>Enhance development and use of scientific research methods to correctly </a:t>
            </a:r>
            <a:r>
              <a:rPr lang="en-US" dirty="0" smtClean="0"/>
              <a:t>analyze </a:t>
            </a:r>
            <a:r>
              <a:rPr lang="en-US" dirty="0"/>
              <a:t>and interpret the data, resulting in better scientific information.</a:t>
            </a:r>
            <a:endParaRPr lang="de-DE" dirty="0"/>
          </a:p>
        </p:txBody>
      </p:sp>
      <p:sp>
        <p:nvSpPr>
          <p:cNvPr id="26" name="Rechteck 25"/>
          <p:cNvSpPr/>
          <p:nvPr/>
        </p:nvSpPr>
        <p:spPr>
          <a:xfrm>
            <a:off x="4843910" y="3298605"/>
            <a:ext cx="42105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/>
              <a:t>Enabling the accessibility, visibility and open-access of scientific information for the world to learn from each other</a:t>
            </a:r>
            <a:r>
              <a:rPr lang="en-US" b="1" dirty="0"/>
              <a:t>.</a:t>
            </a:r>
            <a:endParaRPr lang="de-DE" b="1" dirty="0"/>
          </a:p>
        </p:txBody>
      </p:sp>
      <p:sp>
        <p:nvSpPr>
          <p:cNvPr id="27" name="Rechteck 26"/>
          <p:cNvSpPr/>
          <p:nvPr/>
        </p:nvSpPr>
        <p:spPr>
          <a:xfrm>
            <a:off x="61631" y="1988840"/>
            <a:ext cx="44986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dirty="0"/>
              <a:t>Assist in disseminating and developing new interpretation methods of scientific information into a format usable for policy making</a:t>
            </a:r>
            <a:r>
              <a:rPr lang="en-US" u="sng" dirty="0"/>
              <a:t>. </a:t>
            </a:r>
            <a:endParaRPr lang="de-DE" dirty="0"/>
          </a:p>
        </p:txBody>
      </p:sp>
      <p:sp>
        <p:nvSpPr>
          <p:cNvPr id="28" name="Ellipse 27"/>
          <p:cNvSpPr/>
          <p:nvPr/>
        </p:nvSpPr>
        <p:spPr>
          <a:xfrm>
            <a:off x="4716016" y="2123051"/>
            <a:ext cx="792088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5</a:t>
            </a:r>
            <a:endParaRPr lang="de-DE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0" name="Ellipse 29"/>
          <p:cNvSpPr/>
          <p:nvPr/>
        </p:nvSpPr>
        <p:spPr>
          <a:xfrm>
            <a:off x="6318194" y="1196752"/>
            <a:ext cx="792088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6</a:t>
            </a:r>
            <a:endParaRPr lang="de-DE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1" name="Rechteck 30"/>
          <p:cNvSpPr/>
          <p:nvPr/>
        </p:nvSpPr>
        <p:spPr>
          <a:xfrm>
            <a:off x="539552" y="967656"/>
            <a:ext cx="60828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/>
              <a:t>Demonstrate to all stakeholders</a:t>
            </a:r>
            <a:r>
              <a:rPr lang="en-US" strike="sngStrike" dirty="0"/>
              <a:t> </a:t>
            </a:r>
            <a:r>
              <a:rPr lang="en-US" dirty="0"/>
              <a:t>the results to disseminate information, to increase public awareness of the risks facing society in relation to water.</a:t>
            </a:r>
            <a:endParaRPr lang="de-DE" dirty="0"/>
          </a:p>
        </p:txBody>
      </p:sp>
      <p:pic>
        <p:nvPicPr>
          <p:cNvPr id="32" name="Picture 2" descr="https://en.unesco.org/sites/default/files/styles/banner_sec_col_234x100/public/logo_ihp_unesco_en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705" y="1975107"/>
            <a:ext cx="2228850" cy="125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Geschweifte Klammer rechts 32"/>
          <p:cNvSpPr/>
          <p:nvPr/>
        </p:nvSpPr>
        <p:spPr>
          <a:xfrm rot="15556208">
            <a:off x="1069813" y="4318329"/>
            <a:ext cx="288032" cy="1904287"/>
          </a:xfrm>
          <a:prstGeom prst="rightBrac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5" name="Rechteck 34"/>
          <p:cNvSpPr/>
          <p:nvPr/>
        </p:nvSpPr>
        <p:spPr>
          <a:xfrm rot="20930632">
            <a:off x="14203" y="4408673"/>
            <a:ext cx="198738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32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Our</a:t>
            </a:r>
            <a:r>
              <a:rPr lang="de-DE" sz="32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de-DE" sz="32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focus</a:t>
            </a:r>
            <a:endParaRPr lang="de-DE" sz="32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227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DG Logo PNG - UNHCR Northern Europe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5" t="26040" r="29540" b="23930"/>
          <a:stretch/>
        </p:blipFill>
        <p:spPr bwMode="auto">
          <a:xfrm>
            <a:off x="6510221" y="908720"/>
            <a:ext cx="1530716" cy="152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Outlook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535" y="908720"/>
            <a:ext cx="6114685" cy="5616624"/>
          </a:xfrm>
        </p:spPr>
        <p:txBody>
          <a:bodyPr>
            <a:noAutofit/>
          </a:bodyPr>
          <a:lstStyle/>
          <a:p>
            <a:r>
              <a:rPr lang="de-DE" sz="2000" dirty="0" smtClean="0"/>
              <a:t>IPH IX: </a:t>
            </a:r>
          </a:p>
          <a:p>
            <a:pPr lvl="1"/>
            <a:r>
              <a:rPr lang="de-DE" sz="2000" dirty="0" smtClean="0"/>
              <a:t>IHP will </a:t>
            </a:r>
            <a:r>
              <a:rPr lang="de-DE" sz="2000" dirty="0" err="1" smtClean="0"/>
              <a:t>support</a:t>
            </a:r>
            <a:r>
              <a:rPr lang="de-DE" sz="2000" dirty="0" smtClean="0"/>
              <a:t> SDG </a:t>
            </a:r>
            <a:r>
              <a:rPr lang="de-DE" sz="2000" dirty="0" err="1" smtClean="0"/>
              <a:t>process</a:t>
            </a:r>
            <a:r>
              <a:rPr lang="de-DE" sz="2000" dirty="0" smtClean="0"/>
              <a:t> (</a:t>
            </a:r>
            <a:r>
              <a:rPr lang="de-DE" sz="2000" dirty="0" err="1" smtClean="0"/>
              <a:t>need</a:t>
            </a:r>
            <a:r>
              <a:rPr lang="de-DE" sz="2000" dirty="0" smtClean="0"/>
              <a:t> </a:t>
            </a:r>
            <a:r>
              <a:rPr lang="de-DE" sz="2000" dirty="0" err="1" smtClean="0"/>
              <a:t>for</a:t>
            </a:r>
            <a:r>
              <a:rPr lang="de-DE" sz="2000" dirty="0" smtClean="0"/>
              <a:t> </a:t>
            </a:r>
            <a:r>
              <a:rPr lang="de-DE" sz="2000" dirty="0" err="1" smtClean="0"/>
              <a:t>data</a:t>
            </a:r>
            <a:r>
              <a:rPr lang="de-DE" sz="2000" dirty="0" smtClean="0"/>
              <a:t>)</a:t>
            </a:r>
            <a:endParaRPr lang="de-DE" sz="2000" dirty="0"/>
          </a:p>
          <a:p>
            <a:r>
              <a:rPr lang="de-DE" sz="2000" dirty="0"/>
              <a:t>Operational Global Data Centres</a:t>
            </a:r>
          </a:p>
          <a:p>
            <a:pPr lvl="1"/>
            <a:r>
              <a:rPr lang="de-DE" sz="2000" dirty="0" err="1" smtClean="0"/>
              <a:t>Exists</a:t>
            </a:r>
            <a:r>
              <a:rPr lang="de-DE" sz="2000" dirty="0" smtClean="0"/>
              <a:t> </a:t>
            </a:r>
            <a:r>
              <a:rPr lang="de-DE" sz="2000" dirty="0" err="1" smtClean="0"/>
              <a:t>oftenly</a:t>
            </a:r>
            <a:r>
              <a:rPr lang="de-DE" sz="2000" dirty="0" smtClean="0"/>
              <a:t> </a:t>
            </a:r>
            <a:r>
              <a:rPr lang="de-DE" sz="2000" dirty="0" err="1" smtClean="0"/>
              <a:t>since</a:t>
            </a:r>
            <a:r>
              <a:rPr lang="de-DE" sz="2000" dirty="0" smtClean="0"/>
              <a:t> </a:t>
            </a:r>
            <a:r>
              <a:rPr lang="de-DE" sz="2000" dirty="0" err="1" smtClean="0"/>
              <a:t>decades</a:t>
            </a:r>
            <a:r>
              <a:rPr lang="de-DE" sz="2000" dirty="0" smtClean="0"/>
              <a:t> </a:t>
            </a:r>
            <a:r>
              <a:rPr lang="de-DE" sz="2000" dirty="0"/>
              <a:t>and </a:t>
            </a:r>
            <a:r>
              <a:rPr lang="de-DE" sz="2000" dirty="0" err="1"/>
              <a:t>already</a:t>
            </a:r>
            <a:r>
              <a:rPr lang="de-DE" sz="2000" dirty="0"/>
              <a:t> </a:t>
            </a:r>
            <a:r>
              <a:rPr lang="de-DE" sz="2000" dirty="0" err="1"/>
              <a:t>contribute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IHP </a:t>
            </a:r>
            <a:r>
              <a:rPr lang="de-DE" sz="2000" dirty="0" err="1"/>
              <a:t>agenda</a:t>
            </a:r>
            <a:r>
              <a:rPr lang="de-DE" sz="2000" dirty="0"/>
              <a:t> and </a:t>
            </a:r>
            <a:r>
              <a:rPr lang="de-DE" sz="2000" dirty="0" err="1"/>
              <a:t>support</a:t>
            </a:r>
            <a:r>
              <a:rPr lang="de-DE" sz="2000" dirty="0"/>
              <a:t> SDG6 </a:t>
            </a:r>
            <a:r>
              <a:rPr lang="de-DE" sz="2000" dirty="0" err="1"/>
              <a:t>monitoring</a:t>
            </a:r>
            <a:r>
              <a:rPr lang="de-DE" sz="2000" dirty="0"/>
              <a:t> and </a:t>
            </a:r>
            <a:r>
              <a:rPr lang="de-DE" sz="2000" dirty="0" err="1"/>
              <a:t>indicators</a:t>
            </a:r>
            <a:r>
              <a:rPr lang="de-DE" sz="2000" dirty="0"/>
              <a:t> </a:t>
            </a:r>
            <a:r>
              <a:rPr lang="de-DE" sz="2000" dirty="0" err="1"/>
              <a:t>by</a:t>
            </a:r>
            <a:r>
              <a:rPr lang="de-DE" sz="2000" dirty="0"/>
              <a:t> </a:t>
            </a:r>
            <a:r>
              <a:rPr lang="de-DE" sz="2000" dirty="0" err="1"/>
              <a:t>hosting</a:t>
            </a:r>
            <a:r>
              <a:rPr lang="de-DE" sz="2000" dirty="0"/>
              <a:t> </a:t>
            </a:r>
            <a:r>
              <a:rPr lang="de-DE" sz="2000" dirty="0" err="1"/>
              <a:t>curated</a:t>
            </a:r>
            <a:r>
              <a:rPr lang="de-DE" sz="2000" dirty="0"/>
              <a:t> </a:t>
            </a:r>
            <a:r>
              <a:rPr lang="de-DE" sz="2000" dirty="0" err="1"/>
              <a:t>water</a:t>
            </a:r>
            <a:r>
              <a:rPr lang="de-DE" sz="2000" dirty="0"/>
              <a:t> </a:t>
            </a:r>
            <a:r>
              <a:rPr lang="de-DE" sz="2000" dirty="0" err="1"/>
              <a:t>data</a:t>
            </a:r>
            <a:r>
              <a:rPr lang="de-DE" sz="2000" dirty="0"/>
              <a:t> </a:t>
            </a:r>
            <a:r>
              <a:rPr lang="de-DE" sz="2000" dirty="0" err="1" smtClean="0"/>
              <a:t>sets</a:t>
            </a:r>
            <a:endParaRPr lang="de-DE" sz="2000" dirty="0" smtClean="0"/>
          </a:p>
          <a:p>
            <a:pPr lvl="1"/>
            <a:r>
              <a:rPr lang="de-DE" sz="2000" dirty="0" smtClean="0"/>
              <a:t>Will </a:t>
            </a:r>
            <a:r>
              <a:rPr lang="de-DE" sz="2000" dirty="0" err="1" smtClean="0"/>
              <a:t>continously</a:t>
            </a:r>
            <a:r>
              <a:rPr lang="de-DE" sz="2000" dirty="0" smtClean="0"/>
              <a:t> </a:t>
            </a:r>
            <a:r>
              <a:rPr lang="de-DE" sz="2000" dirty="0" err="1" smtClean="0"/>
              <a:t>enhance</a:t>
            </a:r>
            <a:r>
              <a:rPr lang="de-DE" sz="2000" dirty="0" smtClean="0"/>
              <a:t> </a:t>
            </a:r>
            <a:r>
              <a:rPr lang="de-DE" sz="2000" dirty="0" err="1" smtClean="0"/>
              <a:t>their</a:t>
            </a:r>
            <a:r>
              <a:rPr lang="de-DE" sz="2000" dirty="0" smtClean="0"/>
              <a:t> </a:t>
            </a:r>
            <a:r>
              <a:rPr lang="de-DE" sz="2000" dirty="0" err="1" smtClean="0"/>
              <a:t>data</a:t>
            </a:r>
            <a:r>
              <a:rPr lang="de-DE" sz="2000" dirty="0" smtClean="0"/>
              <a:t> </a:t>
            </a:r>
            <a:r>
              <a:rPr lang="de-DE" sz="2000" dirty="0" err="1" smtClean="0"/>
              <a:t>products</a:t>
            </a:r>
            <a:r>
              <a:rPr lang="de-DE" sz="2000" dirty="0" smtClean="0"/>
              <a:t> and </a:t>
            </a:r>
            <a:r>
              <a:rPr lang="de-DE" sz="2000" dirty="0" err="1" smtClean="0"/>
              <a:t>informations</a:t>
            </a:r>
            <a:endParaRPr lang="de-DE" sz="2000" dirty="0" smtClean="0"/>
          </a:p>
          <a:p>
            <a:pPr lvl="1"/>
            <a:r>
              <a:rPr lang="de-DE" sz="2000" dirty="0" err="1" smtClean="0"/>
              <a:t>However</a:t>
            </a:r>
            <a:r>
              <a:rPr lang="de-DE" sz="2000" dirty="0" smtClean="0"/>
              <a:t>, </a:t>
            </a:r>
            <a:r>
              <a:rPr lang="de-DE" sz="2000" dirty="0" err="1" smtClean="0"/>
              <a:t>data</a:t>
            </a:r>
            <a:r>
              <a:rPr lang="de-DE" sz="2000" dirty="0" smtClean="0"/>
              <a:t> </a:t>
            </a:r>
            <a:r>
              <a:rPr lang="de-DE" sz="2000" dirty="0" err="1" smtClean="0"/>
              <a:t>acquisition</a:t>
            </a:r>
            <a:r>
              <a:rPr lang="de-DE" sz="2000" dirty="0" smtClean="0"/>
              <a:t> </a:t>
            </a:r>
            <a:r>
              <a:rPr lang="de-DE" sz="2000" dirty="0" err="1" smtClean="0"/>
              <a:t>should</a:t>
            </a:r>
            <a:r>
              <a:rPr lang="de-DE" sz="2000" dirty="0" smtClean="0"/>
              <a:t> </a:t>
            </a:r>
            <a:r>
              <a:rPr lang="de-DE" sz="2000" dirty="0" err="1" smtClean="0"/>
              <a:t>be</a:t>
            </a:r>
            <a:r>
              <a:rPr lang="de-DE" sz="2000" dirty="0" smtClean="0"/>
              <a:t> </a:t>
            </a:r>
            <a:r>
              <a:rPr lang="de-DE" sz="2000" dirty="0" err="1" smtClean="0"/>
              <a:t>support</a:t>
            </a:r>
            <a:r>
              <a:rPr lang="de-DE" sz="2000" dirty="0" smtClean="0"/>
              <a:t> </a:t>
            </a:r>
            <a:r>
              <a:rPr lang="de-DE" sz="2000" dirty="0" err="1" smtClean="0"/>
              <a:t>by</a:t>
            </a:r>
            <a:r>
              <a:rPr lang="de-DE" sz="2000" dirty="0" smtClean="0"/>
              <a:t> all </a:t>
            </a:r>
            <a:r>
              <a:rPr lang="de-DE" sz="2000" dirty="0" err="1" smtClean="0"/>
              <a:t>member</a:t>
            </a:r>
            <a:r>
              <a:rPr lang="de-DE" sz="2000" dirty="0" smtClean="0"/>
              <a:t> countries </a:t>
            </a:r>
          </a:p>
          <a:p>
            <a:pPr lvl="1"/>
            <a:r>
              <a:rPr lang="en-US" sz="2000" dirty="0"/>
              <a:t>Improved data exchange between </a:t>
            </a:r>
            <a:r>
              <a:rPr lang="en-US" sz="2000" dirty="0" err="1"/>
              <a:t>opertional</a:t>
            </a:r>
            <a:r>
              <a:rPr lang="en-US" sz="2000" dirty="0"/>
              <a:t> and </a:t>
            </a:r>
            <a:r>
              <a:rPr lang="en-US" sz="2000" dirty="0" err="1"/>
              <a:t>scientifical</a:t>
            </a:r>
            <a:r>
              <a:rPr lang="en-US" sz="2000" dirty="0"/>
              <a:t> </a:t>
            </a:r>
            <a:r>
              <a:rPr lang="en-US" sz="2000" dirty="0" smtClean="0"/>
              <a:t>networks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70"/>
          <a:stretch/>
        </p:blipFill>
        <p:spPr bwMode="auto">
          <a:xfrm>
            <a:off x="7019581" y="4941168"/>
            <a:ext cx="1728883" cy="1800200"/>
          </a:xfrm>
          <a:prstGeom prst="rect">
            <a:avLst/>
          </a:prstGeom>
          <a:noFill/>
          <a:ex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037" y="3197376"/>
            <a:ext cx="2067711" cy="1383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pieren 5"/>
          <p:cNvGrpSpPr/>
          <p:nvPr/>
        </p:nvGrpSpPr>
        <p:grpSpPr>
          <a:xfrm>
            <a:off x="7228831" y="1362241"/>
            <a:ext cx="1557577" cy="1430567"/>
            <a:chOff x="2169319" y="1243965"/>
            <a:chExt cx="4758055" cy="4370070"/>
          </a:xfrm>
        </p:grpSpPr>
        <p:sp>
          <p:nvSpPr>
            <p:cNvPr id="7" name="Rectangle 1"/>
            <p:cNvSpPr/>
            <p:nvPr/>
          </p:nvSpPr>
          <p:spPr>
            <a:xfrm>
              <a:off x="2196624" y="5080635"/>
              <a:ext cx="4730750" cy="5334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300" b="1" dirty="0">
                  <a:effectLst/>
                  <a:ea typeface="Yu Mincho"/>
                  <a:cs typeface="Times New Roman"/>
                </a:rPr>
                <a:t>Water Governance as a foundation</a:t>
              </a:r>
              <a:endParaRPr lang="de-DE" sz="300" dirty="0">
                <a:effectLst/>
                <a:ea typeface="Yu Mincho"/>
                <a:cs typeface="Times New Roman"/>
              </a:endParaRPr>
            </a:p>
          </p:txBody>
        </p:sp>
        <p:sp>
          <p:nvSpPr>
            <p:cNvPr id="8" name="Rectangle 2"/>
            <p:cNvSpPr/>
            <p:nvPr/>
          </p:nvSpPr>
          <p:spPr>
            <a:xfrm rot="16200000">
              <a:off x="1315879" y="3435985"/>
              <a:ext cx="2500630" cy="635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n-US" sz="300" b="1" dirty="0">
                  <a:solidFill>
                    <a:srgbClr val="FFFF00"/>
                  </a:solidFill>
                  <a:effectLst/>
                  <a:ea typeface="Yu Mincho"/>
                  <a:cs typeface="Times New Roman"/>
                </a:rPr>
                <a:t>A: Addressing the gap between data and information in support of water resources management</a:t>
              </a:r>
              <a:endParaRPr lang="de-DE" sz="300" b="1" dirty="0">
                <a:solidFill>
                  <a:srgbClr val="FFFF00"/>
                </a:solidFill>
                <a:effectLst/>
                <a:ea typeface="Yu Mincho"/>
                <a:cs typeface="Times New Roman"/>
              </a:endParaRPr>
            </a:p>
          </p:txBody>
        </p:sp>
        <p:sp>
          <p:nvSpPr>
            <p:cNvPr id="9" name="Rectangle 3"/>
            <p:cNvSpPr/>
            <p:nvPr/>
          </p:nvSpPr>
          <p:spPr>
            <a:xfrm rot="16200000">
              <a:off x="3385979" y="3373120"/>
              <a:ext cx="2527935" cy="78549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n-US" sz="300" dirty="0">
                  <a:effectLst/>
                  <a:ea typeface="Yu Mincho"/>
                  <a:cs typeface="Times New Roman"/>
                </a:rPr>
                <a:t>B: Supporting science-based decisions for adaptation and mitigation (to face the negative consequences of past adopted decisions).</a:t>
              </a:r>
              <a:endParaRPr lang="de-DE" sz="300" dirty="0">
                <a:effectLst/>
                <a:ea typeface="Yu Mincho"/>
                <a:cs typeface="Times New Roman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300" dirty="0">
                  <a:effectLst/>
                  <a:ea typeface="Yu Mincho"/>
                  <a:cs typeface="Times New Roman"/>
                </a:rPr>
                <a:t> </a:t>
              </a:r>
              <a:endParaRPr lang="de-DE" sz="300" dirty="0">
                <a:effectLst/>
                <a:ea typeface="Yu Mincho"/>
                <a:cs typeface="Times New Roman"/>
              </a:endParaRPr>
            </a:p>
          </p:txBody>
        </p:sp>
        <p:sp>
          <p:nvSpPr>
            <p:cNvPr id="10" name="Isosceles Triangle 5"/>
            <p:cNvSpPr/>
            <p:nvPr/>
          </p:nvSpPr>
          <p:spPr>
            <a:xfrm>
              <a:off x="2194084" y="1243965"/>
              <a:ext cx="4692650" cy="552450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300" b="1" dirty="0" smtClean="0">
                  <a:effectLst/>
                  <a:ea typeface="Yu Mincho"/>
                  <a:cs typeface="Times New Roman"/>
                </a:rPr>
                <a:t>ICT* </a:t>
              </a:r>
              <a:r>
                <a:rPr lang="en-US" sz="300" b="1" dirty="0">
                  <a:effectLst/>
                  <a:ea typeface="Yu Mincho"/>
                  <a:cs typeface="Times New Roman"/>
                </a:rPr>
                <a:t>Tools</a:t>
              </a:r>
              <a:endParaRPr lang="de-DE" sz="300" dirty="0">
                <a:effectLst/>
                <a:ea typeface="Yu Mincho"/>
                <a:cs typeface="Times New Roman"/>
              </a:endParaRPr>
            </a:p>
          </p:txBody>
        </p:sp>
        <p:sp>
          <p:nvSpPr>
            <p:cNvPr id="11" name="Rectangle 4"/>
            <p:cNvSpPr/>
            <p:nvPr/>
          </p:nvSpPr>
          <p:spPr>
            <a:xfrm rot="16200000">
              <a:off x="5298916" y="3473768"/>
              <a:ext cx="2529205" cy="5334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300">
                  <a:effectLst/>
                  <a:ea typeface="Yu Mincho"/>
                  <a:cs typeface="Times New Roman"/>
                </a:rPr>
                <a:t>C: Achieving sustainable water management (SWM)</a:t>
              </a:r>
              <a:endParaRPr lang="de-DE" sz="300">
                <a:effectLst/>
                <a:ea typeface="Yu Mincho"/>
                <a:cs typeface="Times New Roman"/>
              </a:endParaRPr>
            </a:p>
          </p:txBody>
        </p:sp>
        <p:sp>
          <p:nvSpPr>
            <p:cNvPr id="12" name="Rectangle 6"/>
            <p:cNvSpPr/>
            <p:nvPr/>
          </p:nvSpPr>
          <p:spPr>
            <a:xfrm>
              <a:off x="2169319" y="1882775"/>
              <a:ext cx="4730750" cy="5334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300" b="1" dirty="0">
                  <a:effectLst/>
                  <a:ea typeface="Yu Mincho"/>
                  <a:cs typeface="Times New Roman"/>
                </a:rPr>
                <a:t>Water Education</a:t>
              </a:r>
              <a:endParaRPr lang="de-DE" sz="300" dirty="0">
                <a:effectLst/>
                <a:ea typeface="Yu Mincho"/>
                <a:cs typeface="Times New Roman"/>
              </a:endParaRPr>
            </a:p>
          </p:txBody>
        </p:sp>
      </p:grpSp>
      <p:sp>
        <p:nvSpPr>
          <p:cNvPr id="14" name="Textfeld 13"/>
          <p:cNvSpPr txBox="1"/>
          <p:nvPr/>
        </p:nvSpPr>
        <p:spPr>
          <a:xfrm>
            <a:off x="6516216" y="116632"/>
            <a:ext cx="2376264" cy="6480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60029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DG Logo PNG - UNHCR Northern Europe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5" t="26040" r="29540" b="23930"/>
          <a:stretch/>
        </p:blipFill>
        <p:spPr bwMode="auto">
          <a:xfrm>
            <a:off x="6510221" y="908720"/>
            <a:ext cx="1530716" cy="152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Outlook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535" y="908720"/>
            <a:ext cx="6114685" cy="5616624"/>
          </a:xfrm>
        </p:spPr>
        <p:txBody>
          <a:bodyPr>
            <a:noAutofit/>
          </a:bodyPr>
          <a:lstStyle/>
          <a:p>
            <a:pPr lvl="1"/>
            <a:endParaRPr lang="de-DE" dirty="0"/>
          </a:p>
          <a:p>
            <a:r>
              <a:rPr lang="de-DE" sz="2400" dirty="0"/>
              <a:t>GTN-H</a:t>
            </a:r>
          </a:p>
          <a:p>
            <a:pPr lvl="1"/>
            <a:r>
              <a:rPr lang="de-DE" sz="2400" dirty="0"/>
              <a:t>will </a:t>
            </a:r>
            <a:r>
              <a:rPr lang="de-DE" sz="2400" dirty="0" err="1"/>
              <a:t>continuely</a:t>
            </a:r>
            <a:r>
              <a:rPr lang="de-DE" sz="2400" dirty="0"/>
              <a:t>  </a:t>
            </a:r>
            <a:r>
              <a:rPr lang="de-DE" sz="2400" dirty="0" err="1"/>
              <a:t>work</a:t>
            </a:r>
            <a:r>
              <a:rPr lang="de-DE" sz="2400" dirty="0"/>
              <a:t> on </a:t>
            </a:r>
            <a:r>
              <a:rPr lang="de-DE" sz="2400" dirty="0" err="1"/>
              <a:t>enhanced</a:t>
            </a:r>
            <a:r>
              <a:rPr lang="de-DE" sz="2400" dirty="0"/>
              <a:t> </a:t>
            </a:r>
            <a:r>
              <a:rPr lang="de-DE" sz="2400" dirty="0" err="1"/>
              <a:t>interoperability</a:t>
            </a:r>
            <a:r>
              <a:rPr lang="de-DE" sz="2400" dirty="0"/>
              <a:t> of GTN-H </a:t>
            </a:r>
            <a:r>
              <a:rPr lang="de-DE" sz="2400" dirty="0" err="1"/>
              <a:t>data</a:t>
            </a:r>
            <a:r>
              <a:rPr lang="de-DE" sz="2400" dirty="0"/>
              <a:t> </a:t>
            </a:r>
            <a:r>
              <a:rPr lang="de-DE" sz="2400" dirty="0" err="1"/>
              <a:t>centres</a:t>
            </a:r>
            <a:endParaRPr lang="de-DE" sz="2400" dirty="0"/>
          </a:p>
          <a:p>
            <a:pPr lvl="1"/>
            <a:r>
              <a:rPr lang="en-US" sz="2400" dirty="0"/>
              <a:t>is fostering linkage between in-situ and satellite observations</a:t>
            </a:r>
          </a:p>
          <a:p>
            <a:pPr lvl="1"/>
            <a:r>
              <a:rPr lang="en-US" sz="2400" dirty="0"/>
              <a:t>will develop integrative data </a:t>
            </a:r>
            <a:r>
              <a:rPr lang="en-US" sz="2400" dirty="0" smtClean="0"/>
              <a:t>products</a:t>
            </a:r>
            <a:endParaRPr lang="en-US" sz="2400" dirty="0"/>
          </a:p>
        </p:txBody>
      </p:sp>
      <p:pic>
        <p:nvPicPr>
          <p:cNvPr id="4" name="Picture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70"/>
          <a:stretch/>
        </p:blipFill>
        <p:spPr bwMode="auto">
          <a:xfrm>
            <a:off x="7305005" y="4725144"/>
            <a:ext cx="1728883" cy="1800200"/>
          </a:xfrm>
          <a:prstGeom prst="rect">
            <a:avLst/>
          </a:prstGeom>
          <a:noFill/>
          <a:ex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037" y="3197376"/>
            <a:ext cx="2067711" cy="1383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pieren 5"/>
          <p:cNvGrpSpPr/>
          <p:nvPr/>
        </p:nvGrpSpPr>
        <p:grpSpPr>
          <a:xfrm>
            <a:off x="7228831" y="1362241"/>
            <a:ext cx="1557577" cy="1430567"/>
            <a:chOff x="2169319" y="1243965"/>
            <a:chExt cx="4758055" cy="4370070"/>
          </a:xfrm>
        </p:grpSpPr>
        <p:sp>
          <p:nvSpPr>
            <p:cNvPr id="7" name="Rectangle 1"/>
            <p:cNvSpPr/>
            <p:nvPr/>
          </p:nvSpPr>
          <p:spPr>
            <a:xfrm>
              <a:off x="2196624" y="5080635"/>
              <a:ext cx="4730750" cy="5334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300" b="1" dirty="0">
                  <a:effectLst/>
                  <a:ea typeface="Yu Mincho"/>
                  <a:cs typeface="Times New Roman"/>
                </a:rPr>
                <a:t>Water Governance as a foundation</a:t>
              </a:r>
              <a:endParaRPr lang="de-DE" sz="300" dirty="0">
                <a:effectLst/>
                <a:ea typeface="Yu Mincho"/>
                <a:cs typeface="Times New Roman"/>
              </a:endParaRPr>
            </a:p>
          </p:txBody>
        </p:sp>
        <p:sp>
          <p:nvSpPr>
            <p:cNvPr id="8" name="Rectangle 2"/>
            <p:cNvSpPr/>
            <p:nvPr/>
          </p:nvSpPr>
          <p:spPr>
            <a:xfrm rot="16200000">
              <a:off x="1315879" y="3435985"/>
              <a:ext cx="2500630" cy="635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n-US" sz="300" b="1" dirty="0">
                  <a:solidFill>
                    <a:srgbClr val="FFFF00"/>
                  </a:solidFill>
                  <a:effectLst/>
                  <a:ea typeface="Yu Mincho"/>
                  <a:cs typeface="Times New Roman"/>
                </a:rPr>
                <a:t>A: Addressing the gap between data and information in support of water resources management</a:t>
              </a:r>
              <a:endParaRPr lang="de-DE" sz="300" b="1" dirty="0">
                <a:solidFill>
                  <a:srgbClr val="FFFF00"/>
                </a:solidFill>
                <a:effectLst/>
                <a:ea typeface="Yu Mincho"/>
                <a:cs typeface="Times New Roman"/>
              </a:endParaRPr>
            </a:p>
          </p:txBody>
        </p:sp>
        <p:sp>
          <p:nvSpPr>
            <p:cNvPr id="9" name="Rectangle 3"/>
            <p:cNvSpPr/>
            <p:nvPr/>
          </p:nvSpPr>
          <p:spPr>
            <a:xfrm rot="16200000">
              <a:off x="3385979" y="3373120"/>
              <a:ext cx="2527935" cy="78549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n-US" sz="300" dirty="0">
                  <a:effectLst/>
                  <a:ea typeface="Yu Mincho"/>
                  <a:cs typeface="Times New Roman"/>
                </a:rPr>
                <a:t>B: Supporting science-based decisions for adaptation and mitigation (to face the negative consequences of past adopted decisions).</a:t>
              </a:r>
              <a:endParaRPr lang="de-DE" sz="300" dirty="0">
                <a:effectLst/>
                <a:ea typeface="Yu Mincho"/>
                <a:cs typeface="Times New Roman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300" dirty="0">
                  <a:effectLst/>
                  <a:ea typeface="Yu Mincho"/>
                  <a:cs typeface="Times New Roman"/>
                </a:rPr>
                <a:t> </a:t>
              </a:r>
              <a:endParaRPr lang="de-DE" sz="300" dirty="0">
                <a:effectLst/>
                <a:ea typeface="Yu Mincho"/>
                <a:cs typeface="Times New Roman"/>
              </a:endParaRPr>
            </a:p>
          </p:txBody>
        </p:sp>
        <p:sp>
          <p:nvSpPr>
            <p:cNvPr id="10" name="Isosceles Triangle 5"/>
            <p:cNvSpPr/>
            <p:nvPr/>
          </p:nvSpPr>
          <p:spPr>
            <a:xfrm>
              <a:off x="2194084" y="1243965"/>
              <a:ext cx="4692650" cy="552450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300" b="1" dirty="0" smtClean="0">
                  <a:effectLst/>
                  <a:ea typeface="Yu Mincho"/>
                  <a:cs typeface="Times New Roman"/>
                </a:rPr>
                <a:t>ICT* </a:t>
              </a:r>
              <a:r>
                <a:rPr lang="en-US" sz="300" b="1" dirty="0">
                  <a:effectLst/>
                  <a:ea typeface="Yu Mincho"/>
                  <a:cs typeface="Times New Roman"/>
                </a:rPr>
                <a:t>Tools</a:t>
              </a:r>
              <a:endParaRPr lang="de-DE" sz="300" dirty="0">
                <a:effectLst/>
                <a:ea typeface="Yu Mincho"/>
                <a:cs typeface="Times New Roman"/>
              </a:endParaRPr>
            </a:p>
          </p:txBody>
        </p:sp>
        <p:sp>
          <p:nvSpPr>
            <p:cNvPr id="11" name="Rectangle 4"/>
            <p:cNvSpPr/>
            <p:nvPr/>
          </p:nvSpPr>
          <p:spPr>
            <a:xfrm rot="16200000">
              <a:off x="5298916" y="3473768"/>
              <a:ext cx="2529205" cy="5334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300">
                  <a:effectLst/>
                  <a:ea typeface="Yu Mincho"/>
                  <a:cs typeface="Times New Roman"/>
                </a:rPr>
                <a:t>C: Achieving sustainable water management (SWM)</a:t>
              </a:r>
              <a:endParaRPr lang="de-DE" sz="300">
                <a:effectLst/>
                <a:ea typeface="Yu Mincho"/>
                <a:cs typeface="Times New Roman"/>
              </a:endParaRPr>
            </a:p>
          </p:txBody>
        </p:sp>
        <p:sp>
          <p:nvSpPr>
            <p:cNvPr id="12" name="Rectangle 6"/>
            <p:cNvSpPr/>
            <p:nvPr/>
          </p:nvSpPr>
          <p:spPr>
            <a:xfrm>
              <a:off x="2169319" y="1882775"/>
              <a:ext cx="4730750" cy="5334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300" b="1" dirty="0">
                  <a:effectLst/>
                  <a:ea typeface="Yu Mincho"/>
                  <a:cs typeface="Times New Roman"/>
                </a:rPr>
                <a:t>Water Education</a:t>
              </a:r>
              <a:endParaRPr lang="de-DE" sz="300" dirty="0">
                <a:effectLst/>
                <a:ea typeface="Yu Mincho"/>
                <a:cs typeface="Times New Roman"/>
              </a:endParaRPr>
            </a:p>
          </p:txBody>
        </p:sp>
      </p:grpSp>
      <p:sp>
        <p:nvSpPr>
          <p:cNvPr id="14" name="Textfeld 13"/>
          <p:cNvSpPr txBox="1"/>
          <p:nvPr/>
        </p:nvSpPr>
        <p:spPr>
          <a:xfrm>
            <a:off x="6516216" y="116632"/>
            <a:ext cx="2376264" cy="6480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15" name="Picture 2" descr="Z:\IHP\Intern\Oeffentlichkeitsarbeit\Logos\__ICWRGC\ICWRGC_Logo_whit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62462"/>
            <a:ext cx="3679006" cy="144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5823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2800" dirty="0"/>
              <a:t>Take </a:t>
            </a:r>
            <a:r>
              <a:rPr lang="de-DE" sz="2800" dirty="0" err="1"/>
              <a:t>home</a:t>
            </a:r>
            <a:r>
              <a:rPr lang="de-DE" sz="2800" dirty="0"/>
              <a:t> </a:t>
            </a:r>
            <a:r>
              <a:rPr lang="de-DE" sz="2800" dirty="0" err="1"/>
              <a:t>messages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>	</a:t>
            </a:r>
            <a:endParaRPr lang="de-DE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0051" y="1035893"/>
            <a:ext cx="6192688" cy="5822107"/>
          </a:xfrm>
        </p:spPr>
        <p:txBody>
          <a:bodyPr>
            <a:noAutofit/>
          </a:bodyPr>
          <a:lstStyle/>
          <a:p>
            <a:r>
              <a:rPr lang="de-DE" sz="2000" dirty="0" smtClean="0"/>
              <a:t>Making </a:t>
            </a:r>
            <a:r>
              <a:rPr lang="de-DE" sz="2000" dirty="0" err="1" smtClean="0"/>
              <a:t>your</a:t>
            </a:r>
            <a:r>
              <a:rPr lang="de-DE" sz="2000" dirty="0" smtClean="0"/>
              <a:t> </a:t>
            </a:r>
            <a:r>
              <a:rPr lang="de-DE" sz="2000" dirty="0" err="1"/>
              <a:t>data</a:t>
            </a:r>
            <a:r>
              <a:rPr lang="de-DE" sz="2000" dirty="0"/>
              <a:t> </a:t>
            </a:r>
            <a:r>
              <a:rPr lang="de-DE" sz="2000" u="sng" dirty="0" err="1" smtClean="0"/>
              <a:t>Findable</a:t>
            </a:r>
            <a:r>
              <a:rPr lang="de-DE" sz="2000" dirty="0"/>
              <a:t>, </a:t>
            </a:r>
            <a:r>
              <a:rPr lang="de-DE" sz="2000" u="sng" dirty="0" err="1"/>
              <a:t>Accessable</a:t>
            </a:r>
            <a:r>
              <a:rPr lang="de-DE" sz="2000" dirty="0"/>
              <a:t>, </a:t>
            </a:r>
            <a:r>
              <a:rPr lang="de-DE" sz="2000" u="sng" dirty="0" err="1" smtClean="0"/>
              <a:t>Interoperabale</a:t>
            </a:r>
            <a:r>
              <a:rPr lang="de-DE" sz="2000" dirty="0"/>
              <a:t>, </a:t>
            </a:r>
            <a:r>
              <a:rPr lang="de-DE" sz="2000" u="sng" dirty="0" err="1" smtClean="0"/>
              <a:t>Reuseable</a:t>
            </a:r>
            <a:endParaRPr lang="de-DE" sz="2000" u="sng" dirty="0" smtClean="0"/>
          </a:p>
          <a:p>
            <a:r>
              <a:rPr lang="de-DE" sz="2000" dirty="0" err="1" smtClean="0"/>
              <a:t>Feasable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sustainable</a:t>
            </a:r>
            <a:r>
              <a:rPr lang="de-DE" sz="2000" dirty="0" smtClean="0"/>
              <a:t> </a:t>
            </a:r>
          </a:p>
          <a:p>
            <a:pPr lvl="1"/>
            <a:r>
              <a:rPr lang="de-DE" sz="2000" dirty="0" err="1" smtClean="0"/>
              <a:t>federated</a:t>
            </a:r>
            <a:r>
              <a:rPr lang="de-DE" sz="2000" dirty="0" smtClean="0"/>
              <a:t> </a:t>
            </a:r>
            <a:r>
              <a:rPr lang="de-DE" sz="2000" dirty="0" err="1" smtClean="0"/>
              <a:t>where</a:t>
            </a:r>
            <a:r>
              <a:rPr lang="de-DE" sz="2000" dirty="0" smtClean="0"/>
              <a:t> </a:t>
            </a:r>
            <a:r>
              <a:rPr lang="de-DE" sz="2000" dirty="0" err="1" smtClean="0"/>
              <a:t>possible</a:t>
            </a:r>
            <a:r>
              <a:rPr lang="de-DE" sz="2000" dirty="0" smtClean="0"/>
              <a:t>,</a:t>
            </a:r>
            <a:br>
              <a:rPr lang="de-DE" sz="2000" dirty="0" smtClean="0"/>
            </a:br>
            <a:r>
              <a:rPr lang="de-DE" sz="2000" dirty="0" smtClean="0"/>
              <a:t>but </a:t>
            </a:r>
            <a:r>
              <a:rPr lang="de-DE" sz="2000" dirty="0" err="1" smtClean="0"/>
              <a:t>centralized</a:t>
            </a:r>
            <a:r>
              <a:rPr lang="de-DE" sz="2000" dirty="0" smtClean="0"/>
              <a:t> </a:t>
            </a:r>
            <a:r>
              <a:rPr lang="de-DE" sz="2000" dirty="0" err="1" smtClean="0"/>
              <a:t>where</a:t>
            </a:r>
            <a:r>
              <a:rPr lang="de-DE" sz="2000" dirty="0" smtClean="0"/>
              <a:t> </a:t>
            </a:r>
            <a:r>
              <a:rPr lang="de-DE" sz="2000" dirty="0" err="1" smtClean="0"/>
              <a:t>necessary</a:t>
            </a:r>
            <a:endParaRPr lang="de-DE" sz="2000" dirty="0" smtClean="0"/>
          </a:p>
          <a:p>
            <a:r>
              <a:rPr lang="de-DE" sz="2000" dirty="0" smtClean="0"/>
              <a:t>Standards </a:t>
            </a:r>
            <a:r>
              <a:rPr lang="de-DE" sz="2000" dirty="0" err="1" smtClean="0"/>
              <a:t>based</a:t>
            </a:r>
            <a:r>
              <a:rPr lang="de-DE" sz="2000" dirty="0" smtClean="0"/>
              <a:t> </a:t>
            </a:r>
          </a:p>
          <a:p>
            <a:pPr lvl="1"/>
            <a:r>
              <a:rPr lang="de-DE" sz="2000" dirty="0" err="1" smtClean="0"/>
              <a:t>reuse</a:t>
            </a:r>
            <a:r>
              <a:rPr lang="de-DE" sz="2000" dirty="0" smtClean="0"/>
              <a:t> </a:t>
            </a:r>
            <a:r>
              <a:rPr lang="de-DE" sz="2000" dirty="0" err="1" smtClean="0"/>
              <a:t>existing</a:t>
            </a:r>
            <a:r>
              <a:rPr lang="de-DE" sz="2000" dirty="0" smtClean="0"/>
              <a:t> </a:t>
            </a:r>
            <a:r>
              <a:rPr lang="de-DE" sz="2000" dirty="0" err="1" smtClean="0"/>
              <a:t>community</a:t>
            </a:r>
            <a:r>
              <a:rPr lang="de-DE" sz="2000" dirty="0" smtClean="0"/>
              <a:t> </a:t>
            </a:r>
            <a:r>
              <a:rPr lang="de-DE" sz="2000" dirty="0" err="1" smtClean="0"/>
              <a:t>standards</a:t>
            </a:r>
            <a:r>
              <a:rPr lang="de-DE" sz="2000" dirty="0" smtClean="0"/>
              <a:t>, </a:t>
            </a:r>
            <a:br>
              <a:rPr lang="de-DE" sz="2000" dirty="0" smtClean="0"/>
            </a:br>
            <a:r>
              <a:rPr lang="de-DE" sz="2000" dirty="0" err="1" smtClean="0"/>
              <a:t>adapt</a:t>
            </a:r>
            <a:r>
              <a:rPr lang="de-DE" sz="2000" dirty="0" smtClean="0"/>
              <a:t>, (</a:t>
            </a:r>
            <a:r>
              <a:rPr lang="de-DE" sz="2000" dirty="0" err="1" smtClean="0"/>
              <a:t>invent</a:t>
            </a:r>
            <a:r>
              <a:rPr lang="de-DE" sz="2000" dirty="0" smtClean="0"/>
              <a:t> </a:t>
            </a:r>
            <a:r>
              <a:rPr lang="de-DE" sz="2000" dirty="0" err="1" smtClean="0"/>
              <a:t>only</a:t>
            </a:r>
            <a:r>
              <a:rPr lang="de-DE" sz="2000" dirty="0" smtClean="0"/>
              <a:t> </a:t>
            </a:r>
            <a:r>
              <a:rPr lang="de-DE" sz="2000" dirty="0" err="1" smtClean="0"/>
              <a:t>if</a:t>
            </a:r>
            <a:r>
              <a:rPr lang="de-DE" sz="2000" dirty="0" smtClean="0"/>
              <a:t> </a:t>
            </a:r>
            <a:r>
              <a:rPr lang="de-DE" sz="2000" dirty="0" err="1" smtClean="0"/>
              <a:t>really</a:t>
            </a:r>
            <a:r>
              <a:rPr lang="de-DE" sz="2000" dirty="0" smtClean="0"/>
              <a:t> </a:t>
            </a:r>
            <a:r>
              <a:rPr lang="de-DE" sz="2000" dirty="0" err="1" smtClean="0"/>
              <a:t>necessary</a:t>
            </a:r>
            <a:r>
              <a:rPr lang="de-DE" sz="2000" dirty="0" smtClean="0"/>
              <a:t>)</a:t>
            </a:r>
          </a:p>
          <a:p>
            <a:pPr lvl="1"/>
            <a:r>
              <a:rPr lang="de-DE" sz="2000" dirty="0" err="1" smtClean="0"/>
              <a:t>Ecourage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support</a:t>
            </a:r>
            <a:r>
              <a:rPr lang="de-DE" sz="2000" dirty="0" smtClean="0"/>
              <a:t> </a:t>
            </a:r>
            <a:r>
              <a:rPr lang="de-DE" sz="2000" dirty="0" err="1" smtClean="0"/>
              <a:t>communities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participate</a:t>
            </a:r>
            <a:endParaRPr lang="de-DE" sz="2000" dirty="0" smtClean="0"/>
          </a:p>
          <a:p>
            <a:pPr lvl="1"/>
            <a:r>
              <a:rPr lang="de-DE" sz="2000" dirty="0" smtClean="0"/>
              <a:t>Stakeholders </a:t>
            </a:r>
            <a:r>
              <a:rPr lang="de-DE" sz="2000" dirty="0" err="1" smtClean="0"/>
              <a:t>included</a:t>
            </a:r>
            <a:r>
              <a:rPr lang="de-DE" sz="2000" dirty="0" smtClean="0"/>
              <a:t> in </a:t>
            </a:r>
            <a:r>
              <a:rPr lang="de-DE" sz="2000" dirty="0" err="1" smtClean="0"/>
              <a:t>decision</a:t>
            </a:r>
            <a:r>
              <a:rPr lang="de-DE" sz="2000" dirty="0" smtClean="0"/>
              <a:t> </a:t>
            </a:r>
            <a:r>
              <a:rPr lang="de-DE" sz="2000" dirty="0" err="1" smtClean="0"/>
              <a:t>making</a:t>
            </a:r>
            <a:r>
              <a:rPr lang="de-DE" sz="2000" dirty="0" smtClean="0"/>
              <a:t> </a:t>
            </a:r>
            <a:r>
              <a:rPr lang="de-DE" sz="2000" dirty="0" err="1" smtClean="0"/>
              <a:t>process</a:t>
            </a:r>
            <a:r>
              <a:rPr lang="de-DE" sz="2000" dirty="0" smtClean="0"/>
              <a:t>: UNESCO, WMO, UNEP, …</a:t>
            </a:r>
          </a:p>
          <a:p>
            <a:endParaRPr lang="de-DE" dirty="0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165" y="836712"/>
            <a:ext cx="1715148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98"/>
          <a:stretch/>
        </p:blipFill>
        <p:spPr bwMode="auto">
          <a:xfrm>
            <a:off x="6154263" y="4218299"/>
            <a:ext cx="2622568" cy="122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80"/>
          <a:stretch/>
        </p:blipFill>
        <p:spPr bwMode="auto">
          <a:xfrm>
            <a:off x="6636488" y="5198318"/>
            <a:ext cx="1658119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Z:\IHP\Intern\Projekte\GTN_H\templates\logos\WM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960" y="2839088"/>
            <a:ext cx="3194807" cy="107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en.unesco.org/sites/default/files/styles/banner_sec_col_234x100/public/logo_ihp_unesco_en_1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488" y="1546264"/>
            <a:ext cx="2507512" cy="141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6516216" y="116632"/>
            <a:ext cx="2376264" cy="6480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964785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2800" dirty="0"/>
              <a:t>Take </a:t>
            </a:r>
            <a:r>
              <a:rPr lang="de-DE" sz="2800" dirty="0" err="1"/>
              <a:t>home</a:t>
            </a:r>
            <a:r>
              <a:rPr lang="de-DE" sz="2800" dirty="0"/>
              <a:t> </a:t>
            </a:r>
            <a:r>
              <a:rPr lang="de-DE" sz="2800" dirty="0" err="1"/>
              <a:t>messages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>	</a:t>
            </a:r>
            <a:endParaRPr lang="de-DE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0051" y="1035893"/>
            <a:ext cx="6192688" cy="5822107"/>
          </a:xfrm>
        </p:spPr>
        <p:txBody>
          <a:bodyPr>
            <a:noAutofit/>
          </a:bodyPr>
          <a:lstStyle/>
          <a:p>
            <a:r>
              <a:rPr lang="de-DE" sz="2400" dirty="0" err="1"/>
              <a:t>Include</a:t>
            </a:r>
            <a:r>
              <a:rPr lang="de-DE" sz="2400" dirty="0"/>
              <a:t> </a:t>
            </a:r>
            <a:r>
              <a:rPr lang="de-DE" sz="2400" dirty="0" err="1"/>
              <a:t>following</a:t>
            </a:r>
            <a:r>
              <a:rPr lang="de-DE" sz="2400" dirty="0"/>
              <a:t> </a:t>
            </a:r>
            <a:r>
              <a:rPr lang="de-DE" sz="2400" dirty="0" err="1"/>
              <a:t>mandatory</a:t>
            </a:r>
            <a:r>
              <a:rPr lang="de-DE" sz="2400" dirty="0"/>
              <a:t> </a:t>
            </a: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2400" dirty="0" err="1" smtClean="0"/>
              <a:t>metadata</a:t>
            </a:r>
            <a:r>
              <a:rPr lang="de-DE" sz="2400" dirty="0" smtClean="0"/>
              <a:t> </a:t>
            </a:r>
            <a:r>
              <a:rPr lang="de-DE" sz="2400" dirty="0" err="1"/>
              <a:t>elements</a:t>
            </a:r>
            <a:endParaRPr lang="de-DE" sz="2400" dirty="0"/>
          </a:p>
          <a:p>
            <a:pPr lvl="1"/>
            <a:r>
              <a:rPr lang="de-DE" sz="2400" dirty="0" err="1"/>
              <a:t>Citation</a:t>
            </a:r>
            <a:r>
              <a:rPr lang="de-DE" sz="2400" dirty="0"/>
              <a:t> </a:t>
            </a:r>
            <a:r>
              <a:rPr lang="de-DE" sz="2400" dirty="0" err="1"/>
              <a:t>information</a:t>
            </a:r>
            <a:r>
              <a:rPr lang="de-DE" sz="2400" dirty="0"/>
              <a:t> </a:t>
            </a: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2400" dirty="0" smtClean="0"/>
              <a:t>(</a:t>
            </a:r>
            <a:r>
              <a:rPr lang="de-DE" sz="2400" dirty="0"/>
              <a:t>title, </a:t>
            </a:r>
            <a:r>
              <a:rPr lang="de-DE" sz="2400" dirty="0" err="1"/>
              <a:t>author</a:t>
            </a:r>
            <a:r>
              <a:rPr lang="de-DE" sz="2400" dirty="0"/>
              <a:t>/</a:t>
            </a:r>
            <a:r>
              <a:rPr lang="de-DE" sz="2400" dirty="0" err="1"/>
              <a:t>org</a:t>
            </a:r>
            <a:r>
              <a:rPr lang="de-DE" sz="2400" dirty="0"/>
              <a:t>, </a:t>
            </a:r>
            <a:r>
              <a:rPr lang="de-DE" sz="2400" dirty="0" err="1"/>
              <a:t>date</a:t>
            </a:r>
            <a:r>
              <a:rPr lang="de-DE" sz="2400" dirty="0"/>
              <a:t>, DOI)</a:t>
            </a:r>
          </a:p>
          <a:p>
            <a:pPr lvl="1"/>
            <a:r>
              <a:rPr lang="en-US" sz="2400" dirty="0"/>
              <a:t>Users should cite the original scientists/database who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contributed </a:t>
            </a:r>
            <a:r>
              <a:rPr lang="en-US" sz="2400" dirty="0"/>
              <a:t>to the downloaded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dataset </a:t>
            </a:r>
            <a:r>
              <a:rPr lang="en-US" sz="2400" dirty="0"/>
              <a:t>to ensure that the hard work performed by members of our community is acknowledged </a:t>
            </a:r>
            <a:r>
              <a:rPr lang="en-US" sz="2400" dirty="0" smtClean="0"/>
              <a:t>properly</a:t>
            </a:r>
            <a:endParaRPr lang="de-DE" sz="2400" dirty="0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325" y="882891"/>
            <a:ext cx="1715148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98"/>
          <a:stretch/>
        </p:blipFill>
        <p:spPr bwMode="auto">
          <a:xfrm>
            <a:off x="6154263" y="4218299"/>
            <a:ext cx="2622568" cy="122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80"/>
          <a:stretch/>
        </p:blipFill>
        <p:spPr bwMode="auto">
          <a:xfrm>
            <a:off x="6636488" y="5198318"/>
            <a:ext cx="1658119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Z:\IHP\Intern\Projekte\GTN_H\templates\logos\WM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960" y="2839088"/>
            <a:ext cx="3194807" cy="107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en.unesco.org/sites/default/files/styles/banner_sec_col_234x100/public/logo_ihp_unesco_en_1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488" y="1546264"/>
            <a:ext cx="2507512" cy="141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6516216" y="116632"/>
            <a:ext cx="2376264" cy="6480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0820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8914" name="Picture 2" descr="06-Ehrbstein-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" y="-27383"/>
            <a:ext cx="9123744" cy="5489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627784" y="5187963"/>
            <a:ext cx="422098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de-DE" sz="2400" b="1" dirty="0">
                <a:solidFill>
                  <a:schemeClr val="bg1"/>
                </a:solidFill>
              </a:rPr>
              <a:t>                                                  </a:t>
            </a:r>
            <a:endParaRPr lang="en-GB" altLang="de-DE" sz="2400" b="1" dirty="0"/>
          </a:p>
          <a:p>
            <a:pPr eaLnBrk="1" hangingPunct="1"/>
            <a:endParaRPr lang="en-GB" altLang="de-DE" sz="2400" dirty="0">
              <a:solidFill>
                <a:schemeClr val="bg1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95309" y="3954760"/>
            <a:ext cx="8553382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de-DE" sz="4500" dirty="0" err="1" smtClean="0"/>
              <a:t>Thank</a:t>
            </a:r>
            <a:r>
              <a:rPr lang="de-DE" sz="4500" dirty="0" smtClean="0"/>
              <a:t> </a:t>
            </a:r>
            <a:r>
              <a:rPr lang="de-DE" sz="4500" dirty="0" err="1" smtClean="0"/>
              <a:t>you</a:t>
            </a:r>
            <a:r>
              <a:rPr lang="de-DE" sz="4500" dirty="0" smtClean="0"/>
              <a:t> </a:t>
            </a:r>
            <a:r>
              <a:rPr lang="de-DE" sz="4500" dirty="0" err="1" smtClean="0"/>
              <a:t>for</a:t>
            </a:r>
            <a:r>
              <a:rPr lang="de-DE" sz="4500" dirty="0" smtClean="0"/>
              <a:t> </a:t>
            </a:r>
            <a:r>
              <a:rPr lang="de-DE" sz="4500" dirty="0" err="1" smtClean="0"/>
              <a:t>your</a:t>
            </a:r>
            <a:r>
              <a:rPr lang="de-DE" sz="4500" dirty="0" smtClean="0"/>
              <a:t> </a:t>
            </a:r>
            <a:r>
              <a:rPr lang="de-DE" sz="4500" dirty="0" err="1" smtClean="0"/>
              <a:t>attention</a:t>
            </a:r>
            <a:endParaRPr lang="de-DE" sz="4500" dirty="0" smtClean="0"/>
          </a:p>
          <a:p>
            <a:pPr algn="r"/>
            <a:r>
              <a:rPr lang="de-DE" sz="4800" dirty="0" smtClean="0"/>
              <a:t> </a:t>
            </a:r>
            <a:endParaRPr lang="en-US" sz="4800" dirty="0" smtClean="0"/>
          </a:p>
        </p:txBody>
      </p:sp>
      <p:sp>
        <p:nvSpPr>
          <p:cNvPr id="3" name="Rechteck 2"/>
          <p:cNvSpPr/>
          <p:nvPr/>
        </p:nvSpPr>
        <p:spPr>
          <a:xfrm>
            <a:off x="4738278" y="6018960"/>
            <a:ext cx="421064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de-DE" sz="2400" b="1" dirty="0">
                <a:solidFill>
                  <a:schemeClr val="bg1"/>
                </a:solidFill>
              </a:rPr>
              <a:t>www.</a:t>
            </a:r>
            <a:r>
              <a:rPr lang="de-DE" altLang="de-DE" sz="2400" b="1" dirty="0" smtClean="0">
                <a:solidFill>
                  <a:schemeClr val="bg1"/>
                </a:solidFill>
              </a:rPr>
              <a:t>waterandchange.org  </a:t>
            </a:r>
          </a:p>
          <a:p>
            <a:r>
              <a:rPr lang="de-DE" altLang="de-DE" sz="2400" b="1" dirty="0" smtClean="0">
                <a:solidFill>
                  <a:schemeClr val="bg1"/>
                </a:solidFill>
              </a:rPr>
              <a:t>gtn-h.info   |   dietrich@bafg.de</a:t>
            </a:r>
          </a:p>
          <a:p>
            <a:endParaRPr lang="de-DE" sz="2400" dirty="0">
              <a:solidFill>
                <a:schemeClr val="bg1"/>
              </a:solidFill>
            </a:endParaRPr>
          </a:p>
        </p:txBody>
      </p:sp>
      <p:pic>
        <p:nvPicPr>
          <p:cNvPr id="8" name="Picture 2" descr="Z:\IHP\Intern\Oeffentlichkeitsarbeit\Logos\__ICWRGC\ICWRGC_Logo_whi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62462"/>
            <a:ext cx="3679006" cy="144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9320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7452320" y="6356350"/>
            <a:ext cx="1440160" cy="365125"/>
          </a:xfrm>
          <a:prstGeom prst="rect">
            <a:avLst/>
          </a:prstGeom>
        </p:spPr>
        <p:txBody>
          <a:bodyPr/>
          <a:lstStyle/>
          <a:p>
            <a:fld id="{0F7D688A-B836-4C59-9F19-C736EC23032E}" type="slidenum">
              <a:rPr lang="de-DE" smtClean="0"/>
              <a:t>35</a:t>
            </a:fld>
            <a:endParaRPr lang="de-DE" dirty="0"/>
          </a:p>
        </p:txBody>
      </p:sp>
      <p:sp>
        <p:nvSpPr>
          <p:cNvPr id="6" name="Untertitel 2"/>
          <p:cNvSpPr txBox="1">
            <a:spLocks/>
          </p:cNvSpPr>
          <p:nvPr/>
        </p:nvSpPr>
        <p:spPr>
          <a:xfrm>
            <a:off x="3887416" y="1844824"/>
            <a:ext cx="5256584" cy="7080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i="1" dirty="0" smtClean="0"/>
              <a:t>„</a:t>
            </a:r>
            <a:r>
              <a:rPr lang="de-DE" i="1" dirty="0" err="1" smtClean="0"/>
              <a:t>Interoperability</a:t>
            </a:r>
            <a:r>
              <a:rPr lang="de-DE" i="1" dirty="0" smtClean="0"/>
              <a:t> </a:t>
            </a:r>
            <a:r>
              <a:rPr lang="de-DE" i="1" dirty="0" err="1" smtClean="0"/>
              <a:t>seems</a:t>
            </a:r>
            <a:r>
              <a:rPr lang="de-DE" i="1" dirty="0" smtClean="0"/>
              <a:t> </a:t>
            </a:r>
            <a:r>
              <a:rPr lang="de-DE" i="1" dirty="0" err="1" smtClean="0"/>
              <a:t>to</a:t>
            </a:r>
            <a:r>
              <a:rPr lang="de-DE" i="1" dirty="0" smtClean="0"/>
              <a:t> </a:t>
            </a:r>
            <a:r>
              <a:rPr lang="de-DE" i="1" dirty="0" err="1" smtClean="0"/>
              <a:t>be</a:t>
            </a:r>
            <a:r>
              <a:rPr lang="de-DE" i="1" dirty="0" smtClean="0"/>
              <a:t> </a:t>
            </a:r>
            <a:r>
              <a:rPr lang="de-DE" i="1" dirty="0" err="1" smtClean="0"/>
              <a:t>about</a:t>
            </a:r>
            <a:r>
              <a:rPr lang="de-DE" i="1" dirty="0" smtClean="0"/>
              <a:t> </a:t>
            </a:r>
            <a:r>
              <a:rPr lang="de-DE" i="1" dirty="0" err="1" smtClean="0"/>
              <a:t>the</a:t>
            </a:r>
            <a:r>
              <a:rPr lang="de-DE" i="1" dirty="0" smtClean="0"/>
              <a:t> </a:t>
            </a:r>
            <a:r>
              <a:rPr lang="de-DE" i="1" dirty="0" err="1" smtClean="0"/>
              <a:t>integration</a:t>
            </a:r>
            <a:r>
              <a:rPr lang="de-DE" i="1" dirty="0" smtClean="0"/>
              <a:t> </a:t>
            </a:r>
            <a:r>
              <a:rPr lang="de-DE" i="1" dirty="0" err="1" smtClean="0"/>
              <a:t>of</a:t>
            </a:r>
            <a:r>
              <a:rPr lang="de-DE" i="1" dirty="0" smtClean="0"/>
              <a:t> </a:t>
            </a:r>
            <a:r>
              <a:rPr lang="de-DE" i="1" dirty="0" err="1" smtClean="0"/>
              <a:t>information</a:t>
            </a:r>
            <a:r>
              <a:rPr lang="de-DE" i="1" dirty="0" smtClean="0"/>
              <a:t>. </a:t>
            </a:r>
            <a:r>
              <a:rPr lang="de-DE" i="1" dirty="0" err="1" smtClean="0"/>
              <a:t>What</a:t>
            </a:r>
            <a:r>
              <a:rPr lang="de-DE" i="1" dirty="0" smtClean="0"/>
              <a:t> </a:t>
            </a:r>
            <a:r>
              <a:rPr lang="de-DE" i="1" dirty="0" err="1" smtClean="0"/>
              <a:t>it‘s</a:t>
            </a:r>
            <a:r>
              <a:rPr lang="de-DE" i="1" dirty="0" smtClean="0"/>
              <a:t> </a:t>
            </a:r>
            <a:r>
              <a:rPr lang="de-DE" i="1" dirty="0" err="1" smtClean="0"/>
              <a:t>really</a:t>
            </a:r>
            <a:r>
              <a:rPr lang="de-DE" i="1" dirty="0" smtClean="0"/>
              <a:t> </a:t>
            </a:r>
            <a:r>
              <a:rPr lang="de-DE" i="1" dirty="0" err="1" smtClean="0"/>
              <a:t>about</a:t>
            </a:r>
            <a:r>
              <a:rPr lang="de-DE" i="1" dirty="0" smtClean="0"/>
              <a:t> </a:t>
            </a:r>
            <a:r>
              <a:rPr lang="de-DE" i="1" dirty="0" err="1" smtClean="0"/>
              <a:t>is</a:t>
            </a:r>
            <a:r>
              <a:rPr lang="de-DE" i="1" dirty="0" smtClean="0"/>
              <a:t> </a:t>
            </a:r>
            <a:r>
              <a:rPr lang="de-DE" i="1" dirty="0" err="1" smtClean="0"/>
              <a:t>the</a:t>
            </a:r>
            <a:r>
              <a:rPr lang="de-DE" i="1" dirty="0" smtClean="0"/>
              <a:t> </a:t>
            </a:r>
            <a:r>
              <a:rPr lang="de-DE" i="1" dirty="0" err="1" smtClean="0"/>
              <a:t>coordination</a:t>
            </a:r>
            <a:r>
              <a:rPr lang="de-DE" i="1" dirty="0" smtClean="0"/>
              <a:t> </a:t>
            </a:r>
            <a:r>
              <a:rPr lang="de-DE" i="1" dirty="0" err="1" smtClean="0"/>
              <a:t>of</a:t>
            </a:r>
            <a:r>
              <a:rPr lang="de-DE" i="1" dirty="0" smtClean="0"/>
              <a:t> </a:t>
            </a:r>
            <a:r>
              <a:rPr lang="de-DE" i="1" dirty="0" err="1" smtClean="0"/>
              <a:t>organizational</a:t>
            </a:r>
            <a:r>
              <a:rPr lang="de-DE" i="1" dirty="0" smtClean="0"/>
              <a:t> </a:t>
            </a:r>
            <a:r>
              <a:rPr lang="de-DE" i="1" dirty="0" err="1" smtClean="0"/>
              <a:t>behavior</a:t>
            </a:r>
            <a:r>
              <a:rPr lang="de-DE" i="1" dirty="0" smtClean="0"/>
              <a:t>.“</a:t>
            </a:r>
          </a:p>
          <a:p>
            <a:pPr marL="0" indent="0">
              <a:buNone/>
            </a:pPr>
            <a:endParaRPr lang="de-DE" i="1" dirty="0" smtClean="0"/>
          </a:p>
          <a:p>
            <a:pPr marL="0" indent="0">
              <a:buNone/>
            </a:pPr>
            <a:r>
              <a:rPr lang="de-DE" dirty="0" smtClean="0"/>
              <a:t>David Schelle, </a:t>
            </a:r>
            <a:r>
              <a:rPr lang="de-DE" dirty="0" err="1" smtClean="0"/>
              <a:t>Founder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Chairman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OGC</a:t>
            </a:r>
            <a:endParaRPr lang="de-DE" dirty="0"/>
          </a:p>
        </p:txBody>
      </p:sp>
      <p:pic>
        <p:nvPicPr>
          <p:cNvPr id="9218" name="Picture 2" descr="http://help.ablecommerce.com/mergedProjects/ablecommerceGold/data_exchange_chapter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3413760" cy="260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Inhaltsplatzhalt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5363336"/>
              </p:ext>
            </p:extLst>
          </p:nvPr>
        </p:nvGraphicFramePr>
        <p:xfrm>
          <a:off x="179512" y="4077072"/>
          <a:ext cx="3481243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0334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 smtClean="0"/>
              <a:t>issues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7452320" y="6356350"/>
            <a:ext cx="1440160" cy="365125"/>
          </a:xfrm>
          <a:prstGeom prst="rect">
            <a:avLst/>
          </a:prstGeom>
        </p:spPr>
        <p:txBody>
          <a:bodyPr/>
          <a:lstStyle/>
          <a:p>
            <a:fld id="{0F7D688A-B836-4C59-9F19-C736EC23032E}" type="slidenum">
              <a:rPr lang="de-DE" smtClean="0"/>
              <a:t>36</a:t>
            </a:fld>
            <a:endParaRPr lang="de-DE" dirty="0"/>
          </a:p>
        </p:txBody>
      </p:sp>
      <p:pic>
        <p:nvPicPr>
          <p:cNvPr id="6" name="Picture 2" descr="Standard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8051895" cy="455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6"/>
          <p:cNvSpPr/>
          <p:nvPr/>
        </p:nvSpPr>
        <p:spPr>
          <a:xfrm>
            <a:off x="6600534" y="6093296"/>
            <a:ext cx="2315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https://xkcd.com/927/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2178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Data Access </a:t>
            </a:r>
            <a:r>
              <a:rPr lang="de-DE" dirty="0" err="1" smtClean="0"/>
              <a:t>Brokering</a:t>
            </a:r>
            <a:endParaRPr lang="de-DE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8642350" cy="2384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7" y="1917845"/>
            <a:ext cx="8744555" cy="2375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"/>
          <a:stretch/>
        </p:blipFill>
        <p:spPr bwMode="auto">
          <a:xfrm>
            <a:off x="179512" y="2708920"/>
            <a:ext cx="8768535" cy="1930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14528"/>
            <a:ext cx="8768535" cy="2218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" r="1472"/>
          <a:stretch/>
        </p:blipFill>
        <p:spPr bwMode="auto">
          <a:xfrm>
            <a:off x="323528" y="4365104"/>
            <a:ext cx="8788626" cy="2218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056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We construct</a:t>
            </a:r>
            <a:r>
              <a:rPr lang="en-US" sz="1800" dirty="0"/>
              <a:t> </a:t>
            </a:r>
            <a:r>
              <a:rPr lang="en-US" sz="2000" dirty="0"/>
              <a:t>a GTN-H community portal: using the GEOSS portal functionalities</a:t>
            </a:r>
          </a:p>
          <a:p>
            <a:endParaRPr lang="de-DE" sz="20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3200" dirty="0" err="1"/>
              <a:t>bringing</a:t>
            </a:r>
            <a:r>
              <a:rPr lang="de-DE" sz="3200" dirty="0"/>
              <a:t> </a:t>
            </a:r>
            <a:r>
              <a:rPr lang="de-DE" sz="3200" dirty="0" err="1"/>
              <a:t>our</a:t>
            </a:r>
            <a:r>
              <a:rPr lang="de-DE" sz="3200" dirty="0"/>
              <a:t> </a:t>
            </a:r>
            <a:r>
              <a:rPr lang="de-DE" sz="3200" dirty="0" err="1"/>
              <a:t>data</a:t>
            </a:r>
            <a:r>
              <a:rPr lang="de-DE" sz="3200" dirty="0"/>
              <a:t> </a:t>
            </a:r>
            <a:r>
              <a:rPr lang="de-DE" sz="3200" dirty="0" err="1"/>
              <a:t>together</a:t>
            </a:r>
            <a:endParaRPr lang="de-DE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3" y="2158956"/>
            <a:ext cx="7732503" cy="4003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677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GEO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management</a:t>
            </a:r>
            <a:r>
              <a:rPr lang="de-DE" dirty="0" smtClean="0"/>
              <a:t> </a:t>
            </a:r>
            <a:r>
              <a:rPr lang="de-DE" dirty="0" err="1" smtClean="0"/>
              <a:t>principles</a:t>
            </a:r>
            <a:endParaRPr lang="de-DE" dirty="0"/>
          </a:p>
        </p:txBody>
      </p:sp>
      <p:pic>
        <p:nvPicPr>
          <p:cNvPr id="9" name="Picture 2" descr="http://geolabel.info/IMG/DMP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3459159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230" y="782839"/>
            <a:ext cx="4241800" cy="53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ttp://geolabel.info/IMG/Cap%C3%A7alera_GEOBranding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11"/>
          <a:stretch/>
        </p:blipFill>
        <p:spPr bwMode="auto">
          <a:xfrm>
            <a:off x="107504" y="6508386"/>
            <a:ext cx="8903384" cy="349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hteck 12"/>
          <p:cNvSpPr/>
          <p:nvPr/>
        </p:nvSpPr>
        <p:spPr>
          <a:xfrm>
            <a:off x="7308304" y="5517232"/>
            <a:ext cx="15697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b="1" dirty="0"/>
              <a:t>http://geolabel.info</a:t>
            </a:r>
            <a:r>
              <a:rPr lang="de-DE" sz="1200" b="1" dirty="0" smtClean="0"/>
              <a:t>/</a:t>
            </a:r>
            <a:br>
              <a:rPr lang="de-DE" sz="1200" b="1" dirty="0" smtClean="0"/>
            </a:br>
            <a:r>
              <a:rPr lang="de-DE" sz="1200" b="1" dirty="0" smtClean="0"/>
              <a:t>DMP_generation.htm</a:t>
            </a:r>
            <a:endParaRPr lang="de-DE" sz="1200" b="1" dirty="0"/>
          </a:p>
        </p:txBody>
      </p:sp>
    </p:spTree>
    <p:extLst>
      <p:ext uri="{BB962C8B-B14F-4D97-AF65-F5344CB8AC3E}">
        <p14:creationId xmlns:p14="http://schemas.microsoft.com/office/powerpoint/2010/main" val="171178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mtClean="0"/>
              <a:t>Outline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019869"/>
            <a:ext cx="8640960" cy="5361459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chemeClr val="tx2"/>
                </a:solidFill>
              </a:rPr>
              <a:t>Discoverability and interoperability of global water data: Status </a:t>
            </a:r>
            <a:r>
              <a:rPr lang="en-US" b="1" dirty="0">
                <a:solidFill>
                  <a:schemeClr val="tx2"/>
                </a:solidFill>
              </a:rPr>
              <a:t>quo and </a:t>
            </a:r>
            <a:r>
              <a:rPr lang="en-US" b="1" dirty="0" smtClean="0">
                <a:solidFill>
                  <a:schemeClr val="tx2"/>
                </a:solidFill>
              </a:rPr>
              <a:t>the </a:t>
            </a:r>
            <a:r>
              <a:rPr lang="en-US" b="1" dirty="0">
                <a:solidFill>
                  <a:schemeClr val="tx2"/>
                </a:solidFill>
              </a:rPr>
              <a:t>Global Terrestrial Network – Hydrology (GTN-H</a:t>
            </a:r>
            <a:r>
              <a:rPr lang="en-US" b="1" dirty="0" smtClean="0">
                <a:solidFill>
                  <a:schemeClr val="tx2"/>
                </a:solidFill>
              </a:rPr>
              <a:t>)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chemeClr val="tx2"/>
                </a:solidFill>
              </a:rPr>
              <a:t>The </a:t>
            </a:r>
            <a:r>
              <a:rPr lang="en-US" b="1" dirty="0">
                <a:solidFill>
                  <a:schemeClr val="tx2"/>
                </a:solidFill>
              </a:rPr>
              <a:t>Global Runoff Data Centre (GRDC) </a:t>
            </a:r>
            <a:endParaRPr lang="en-US" b="1" dirty="0" smtClean="0">
              <a:solidFill>
                <a:schemeClr val="tx2"/>
              </a:solidFill>
            </a:endParaRPr>
          </a:p>
          <a:p>
            <a:pPr marL="914400" lvl="1" indent="-514350"/>
            <a:r>
              <a:rPr lang="en-US" dirty="0"/>
              <a:t>covers monthly discharge data </a:t>
            </a:r>
            <a:r>
              <a:rPr lang="en-US" dirty="0" smtClean="0"/>
              <a:t>globally</a:t>
            </a:r>
          </a:p>
          <a:p>
            <a:pPr marL="914400" lvl="1" indent="-514350"/>
            <a:r>
              <a:rPr lang="en-US" dirty="0" smtClean="0"/>
              <a:t>development </a:t>
            </a:r>
            <a:r>
              <a:rPr lang="en-US" dirty="0"/>
              <a:t>and implementation of </a:t>
            </a:r>
            <a:r>
              <a:rPr lang="en-US" dirty="0" smtClean="0"/>
              <a:t>OGC </a:t>
            </a:r>
            <a:r>
              <a:rPr lang="en-US" dirty="0" err="1" smtClean="0"/>
              <a:t>WaterML</a:t>
            </a:r>
            <a:r>
              <a:rPr lang="en-US" dirty="0" smtClean="0"/>
              <a:t> </a:t>
            </a:r>
            <a:r>
              <a:rPr lang="en-US" dirty="0"/>
              <a:t>2.0 and </a:t>
            </a:r>
            <a:r>
              <a:rPr lang="en-US" dirty="0" smtClean="0"/>
              <a:t>OGC Sensor Observation Service (SOS) </a:t>
            </a:r>
            <a:r>
              <a:rPr lang="en-US" dirty="0"/>
              <a:t>2.0 hydrology </a:t>
            </a:r>
            <a:r>
              <a:rPr lang="en-US" dirty="0" smtClean="0"/>
              <a:t>profile</a:t>
            </a:r>
          </a:p>
          <a:p>
            <a:pPr marL="400050" lvl="1" indent="0">
              <a:buNone/>
            </a:pPr>
            <a:endParaRPr lang="de-DE" dirty="0"/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chemeClr val="tx2"/>
                </a:solidFill>
              </a:rPr>
              <a:t>GEMS/Water Data Centre (GWDC)</a:t>
            </a:r>
            <a:endParaRPr lang="de-DE" b="1" dirty="0">
              <a:solidFill>
                <a:schemeClr val="tx2"/>
              </a:solidFill>
            </a:endParaRPr>
          </a:p>
          <a:p>
            <a:pPr marL="914400" lvl="1" indent="-514350"/>
            <a:r>
              <a:rPr lang="en-US" dirty="0" smtClean="0"/>
              <a:t>Global freshwater </a:t>
            </a:r>
            <a:r>
              <a:rPr lang="en-US" dirty="0"/>
              <a:t>quality data for rivers, lakes, reservoirs, wetlands and groundwater systems </a:t>
            </a:r>
            <a:endParaRPr lang="en-US" dirty="0" smtClean="0"/>
          </a:p>
          <a:p>
            <a:pPr marL="914400" lvl="1" indent="-514350"/>
            <a:r>
              <a:rPr lang="en-US" dirty="0"/>
              <a:t>ISO 19115-compliant metadata </a:t>
            </a:r>
            <a:r>
              <a:rPr lang="en-US" dirty="0" smtClean="0"/>
              <a:t>catalogue </a:t>
            </a:r>
          </a:p>
          <a:p>
            <a:pPr marL="914400" lvl="1" indent="-514350"/>
            <a:endParaRPr lang="en-US" dirty="0"/>
          </a:p>
          <a:p>
            <a:pPr marL="514350" lvl="0" indent="-514350">
              <a:buFont typeface="+mj-lt"/>
              <a:buAutoNum type="arabicPeriod"/>
            </a:pPr>
            <a:r>
              <a:rPr lang="en-US" b="1" dirty="0">
                <a:solidFill>
                  <a:schemeClr val="tx2"/>
                </a:solidFill>
              </a:rPr>
              <a:t>Global Precipitation </a:t>
            </a:r>
            <a:r>
              <a:rPr lang="en-US" b="1" dirty="0" smtClean="0">
                <a:solidFill>
                  <a:schemeClr val="tx2"/>
                </a:solidFill>
              </a:rPr>
              <a:t>and Climatology </a:t>
            </a:r>
            <a:r>
              <a:rPr lang="en-US" b="1" dirty="0">
                <a:solidFill>
                  <a:schemeClr val="tx2"/>
                </a:solidFill>
              </a:rPr>
              <a:t>Centre (GPCC)</a:t>
            </a:r>
          </a:p>
          <a:p>
            <a:pPr marL="914400" lvl="1" indent="-514350"/>
            <a:r>
              <a:rPr lang="de-DE" dirty="0"/>
              <a:t>Covers </a:t>
            </a:r>
            <a:r>
              <a:rPr lang="de-DE" dirty="0" err="1"/>
              <a:t>daily</a:t>
            </a:r>
            <a:r>
              <a:rPr lang="de-DE" dirty="0"/>
              <a:t> </a:t>
            </a:r>
            <a:r>
              <a:rPr lang="de-DE" dirty="0" err="1"/>
              <a:t>precipitation</a:t>
            </a:r>
            <a:r>
              <a:rPr lang="de-DE" dirty="0"/>
              <a:t> </a:t>
            </a:r>
            <a:r>
              <a:rPr lang="de-DE" dirty="0" err="1"/>
              <a:t>data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9228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Transfer </a:t>
            </a:r>
            <a:r>
              <a:rPr lang="de-DE" dirty="0" err="1" smtClean="0"/>
              <a:t>formats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numCol="2">
            <a:noAutofit/>
          </a:bodyPr>
          <a:lstStyle/>
          <a:p>
            <a:r>
              <a:rPr lang="de-DE" dirty="0" err="1" smtClean="0"/>
              <a:t>netCDF</a:t>
            </a:r>
            <a:r>
              <a:rPr lang="de-DE" dirty="0" smtClean="0"/>
              <a:t>-CF </a:t>
            </a:r>
            <a:r>
              <a:rPr lang="de-DE" dirty="0" err="1" smtClean="0"/>
              <a:t>and</a:t>
            </a:r>
            <a:r>
              <a:rPr lang="de-DE" dirty="0" smtClean="0"/>
              <a:t>/</a:t>
            </a:r>
            <a:r>
              <a:rPr lang="de-DE" dirty="0" err="1" smtClean="0"/>
              <a:t>or</a:t>
            </a:r>
            <a:r>
              <a:rPr lang="de-DE" dirty="0" smtClean="0"/>
              <a:t> WaterML-2</a:t>
            </a:r>
          </a:p>
          <a:p>
            <a:pPr lvl="1"/>
            <a:r>
              <a:rPr lang="de-DE" dirty="0" smtClean="0"/>
              <a:t>As a </a:t>
            </a:r>
            <a:r>
              <a:rPr lang="de-DE" dirty="0" err="1" smtClean="0"/>
              <a:t>common</a:t>
            </a:r>
            <a:r>
              <a:rPr lang="de-DE" dirty="0" smtClean="0"/>
              <a:t> </a:t>
            </a:r>
            <a:r>
              <a:rPr lang="de-DE" dirty="0" err="1" smtClean="0"/>
              <a:t>basis</a:t>
            </a:r>
            <a:endParaRPr lang="de-DE" dirty="0" smtClean="0"/>
          </a:p>
          <a:p>
            <a:r>
              <a:rPr lang="en-US" dirty="0"/>
              <a:t>lack of </a:t>
            </a:r>
            <a:r>
              <a:rPr lang="en-US" dirty="0" smtClean="0"/>
              <a:t>sampling </a:t>
            </a:r>
            <a:r>
              <a:rPr lang="en-US" dirty="0"/>
              <a:t>data exchange </a:t>
            </a:r>
            <a:r>
              <a:rPr lang="en-US" dirty="0" smtClean="0"/>
              <a:t>standards</a:t>
            </a:r>
          </a:p>
          <a:p>
            <a:pPr lvl="1"/>
            <a:r>
              <a:rPr lang="en-US" dirty="0" smtClean="0"/>
              <a:t>E.g. for water quality </a:t>
            </a:r>
            <a:endParaRPr lang="de-DE" dirty="0" smtClean="0"/>
          </a:p>
          <a:p>
            <a:pPr lvl="1"/>
            <a:r>
              <a:rPr lang="de-DE" dirty="0" err="1"/>
              <a:t>to</a:t>
            </a:r>
            <a:r>
              <a:rPr lang="de-DE" dirty="0"/>
              <a:t> </a:t>
            </a:r>
            <a:r>
              <a:rPr lang="en-US" dirty="0"/>
              <a:t>be </a:t>
            </a:r>
            <a:r>
              <a:rPr lang="en-US" dirty="0" smtClean="0"/>
              <a:t>developed </a:t>
            </a:r>
            <a:r>
              <a:rPr lang="en-US" dirty="0"/>
              <a:t>in the OGC/WMO HDWG</a:t>
            </a:r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r>
              <a:rPr lang="de-DE" dirty="0" err="1" smtClean="0"/>
              <a:t>Requirements</a:t>
            </a:r>
            <a:r>
              <a:rPr lang="de-DE" dirty="0" smtClean="0"/>
              <a:t> </a:t>
            </a:r>
            <a:r>
              <a:rPr lang="de-DE" dirty="0" err="1" smtClean="0"/>
              <a:t>unified</a:t>
            </a:r>
            <a:r>
              <a:rPr lang="de-DE" dirty="0" smtClean="0"/>
              <a:t> </a:t>
            </a:r>
            <a:r>
              <a:rPr lang="de-DE" dirty="0" err="1" smtClean="0"/>
              <a:t>Ontology</a:t>
            </a:r>
            <a:r>
              <a:rPr lang="de-DE" dirty="0" smtClean="0"/>
              <a:t>:</a:t>
            </a:r>
          </a:p>
          <a:p>
            <a:pPr lvl="1"/>
            <a:r>
              <a:rPr lang="de-DE" dirty="0" err="1" smtClean="0"/>
              <a:t>Methods</a:t>
            </a:r>
            <a:endParaRPr lang="de-DE" dirty="0" smtClean="0"/>
          </a:p>
          <a:p>
            <a:pPr lvl="1"/>
            <a:r>
              <a:rPr lang="de-DE" dirty="0" smtClean="0"/>
              <a:t>Parameters (</a:t>
            </a:r>
            <a:r>
              <a:rPr lang="de-DE" dirty="0" err="1" smtClean="0"/>
              <a:t>observed</a:t>
            </a:r>
            <a:r>
              <a:rPr lang="de-DE" dirty="0" smtClean="0"/>
              <a:t> </a:t>
            </a:r>
            <a:r>
              <a:rPr lang="de-DE" dirty="0" err="1" smtClean="0"/>
              <a:t>property</a:t>
            </a:r>
            <a:r>
              <a:rPr lang="de-DE" dirty="0" smtClean="0"/>
              <a:t>)</a:t>
            </a:r>
          </a:p>
          <a:p>
            <a:pPr lvl="1"/>
            <a:r>
              <a:rPr lang="de-DE" dirty="0" smtClean="0"/>
              <a:t>Sample </a:t>
            </a:r>
            <a:r>
              <a:rPr lang="de-DE" dirty="0" err="1" smtClean="0"/>
              <a:t>media</a:t>
            </a:r>
            <a:endParaRPr lang="de-DE" dirty="0" smtClean="0"/>
          </a:p>
          <a:p>
            <a:pPr lvl="1"/>
            <a:r>
              <a:rPr lang="de-DE" dirty="0" smtClean="0"/>
              <a:t>Sampling </a:t>
            </a:r>
            <a:r>
              <a:rPr lang="de-DE" dirty="0" err="1" smtClean="0"/>
              <a:t>feature</a:t>
            </a:r>
            <a:endParaRPr lang="de-DE" dirty="0" smtClean="0"/>
          </a:p>
          <a:p>
            <a:r>
              <a:rPr lang="de-DE" dirty="0" smtClean="0"/>
              <a:t>Code </a:t>
            </a:r>
            <a:r>
              <a:rPr lang="de-DE" dirty="0" err="1" smtClean="0"/>
              <a:t>lists</a:t>
            </a:r>
            <a:r>
              <a:rPr lang="de-DE" dirty="0" smtClean="0"/>
              <a:t> </a:t>
            </a:r>
            <a:r>
              <a:rPr lang="de-DE" dirty="0" err="1" smtClean="0"/>
              <a:t>exists</a:t>
            </a:r>
            <a:r>
              <a:rPr lang="de-DE" dirty="0" smtClean="0"/>
              <a:t> in different </a:t>
            </a:r>
            <a:r>
              <a:rPr lang="de-DE" dirty="0" err="1" smtClean="0"/>
              <a:t>communities</a:t>
            </a:r>
            <a:endParaRPr lang="de-DE" dirty="0" smtClean="0"/>
          </a:p>
          <a:p>
            <a:pPr lvl="1"/>
            <a:r>
              <a:rPr lang="de-DE" dirty="0" smtClean="0"/>
              <a:t>Find </a:t>
            </a:r>
            <a:r>
              <a:rPr lang="de-DE" dirty="0" err="1" smtClean="0"/>
              <a:t>together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relevant </a:t>
            </a:r>
            <a:r>
              <a:rPr lang="de-DE" dirty="0" err="1" smtClean="0"/>
              <a:t>one</a:t>
            </a:r>
            <a:r>
              <a:rPr lang="de-DE" dirty="0" smtClean="0"/>
              <a:t>(s)</a:t>
            </a:r>
          </a:p>
          <a:p>
            <a:pPr lvl="1"/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them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94939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 smtClean="0"/>
              <a:t>Ontologies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en-US" dirty="0" smtClean="0"/>
              <a:t>An Ontology is a formal naming and definition of the types, properties, and interrelationships of entities that really or fundamentally exist in the domain of hydrology.</a:t>
            </a:r>
          </a:p>
          <a:p>
            <a:r>
              <a:rPr lang="en-US" dirty="0" smtClean="0"/>
              <a:t>In particular, it compartmentalizes the variables needed in hydrology and establishes the relationships between them.</a:t>
            </a:r>
          </a:p>
          <a:p>
            <a:r>
              <a:rPr lang="en-US" dirty="0" smtClean="0"/>
              <a:t>Examples:</a:t>
            </a:r>
          </a:p>
          <a:p>
            <a:pPr lvl="1"/>
            <a:r>
              <a:rPr lang="en-US" dirty="0" smtClean="0"/>
              <a:t>WMO Hydrological  Observing System (WHOS)</a:t>
            </a:r>
          </a:p>
          <a:p>
            <a:pPr lvl="2"/>
            <a:r>
              <a:rPr lang="en-US" dirty="0" smtClean="0"/>
              <a:t>http://hydrolite.ddns.net/whos/index.php/ontology</a:t>
            </a:r>
          </a:p>
          <a:p>
            <a:pPr lvl="1"/>
            <a:r>
              <a:rPr lang="en-US" dirty="0" smtClean="0"/>
              <a:t>CSIRO linked data registry</a:t>
            </a:r>
          </a:p>
          <a:p>
            <a:pPr lvl="2"/>
            <a:r>
              <a:rPr lang="en-US" dirty="0" smtClean="0"/>
              <a:t>http://registry.it.csiro.au/</a:t>
            </a:r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7409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 smtClean="0"/>
              <a:t>Examples</a:t>
            </a:r>
            <a:endParaRPr lang="de-DE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4750831" cy="4937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628800"/>
            <a:ext cx="4536504" cy="4737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752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mtClean="0"/>
              <a:t>Outline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019869"/>
            <a:ext cx="8640960" cy="5289451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chemeClr val="tx2"/>
                </a:solidFill>
              </a:rPr>
              <a:t>Discoverability </a:t>
            </a:r>
            <a:r>
              <a:rPr lang="en-US" b="1" dirty="0">
                <a:solidFill>
                  <a:schemeClr val="tx2"/>
                </a:solidFill>
              </a:rPr>
              <a:t>and interoperability of </a:t>
            </a:r>
            <a:r>
              <a:rPr lang="en-US" b="1" dirty="0" smtClean="0">
                <a:solidFill>
                  <a:schemeClr val="tx2"/>
                </a:solidFill>
              </a:rPr>
              <a:t>global water data: Status quo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The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Global Runoff Data Centre (GRDC) </a:t>
            </a:r>
            <a:endParaRPr lang="en-US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914400" lvl="1" indent="-514350"/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covers monthly discharge data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globally</a:t>
            </a:r>
          </a:p>
          <a:p>
            <a:pPr marL="914400" lvl="1" indent="-514350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development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and implementation of OGC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WaterML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2.0 and OGC Sensor Observation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Servic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(SOS) 2.0 hydrology profile</a:t>
            </a:r>
          </a:p>
          <a:p>
            <a:pPr marL="400050" lvl="1" indent="0">
              <a:buNone/>
            </a:pPr>
            <a:endParaRPr lang="de-DE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GEMS/Water Data Centre (GWDC) </a:t>
            </a:r>
            <a:endParaRPr lang="de-DE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914400" lvl="1" indent="-514350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Global freshwater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quality data for rivers, lakes, reservoirs, wetlands and groundwater systems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; database </a:t>
            </a:r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GEMStat</a:t>
            </a:r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914400" lvl="1" indent="-514350"/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ISO 19115-compliant metadata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catalogue </a:t>
            </a:r>
          </a:p>
          <a:p>
            <a:pPr marL="914400" lvl="1" indent="-514350"/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Global Precipitation Climatology Centre (GPCC)</a:t>
            </a:r>
          </a:p>
          <a:p>
            <a:pPr marL="914400" lvl="1" indent="-514350"/>
            <a:r>
              <a:rPr lang="de-DE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Covers </a:t>
            </a:r>
            <a:r>
              <a:rPr lang="de-DE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daily</a:t>
            </a:r>
            <a:r>
              <a:rPr lang="de-DE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de-DE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precipitation</a:t>
            </a:r>
            <a:r>
              <a:rPr lang="de-DE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de-DE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data</a:t>
            </a:r>
            <a:endParaRPr lang="de-DE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55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extShape 4"/>
          <p:cNvSpPr txBox="1"/>
          <p:nvPr/>
        </p:nvSpPr>
        <p:spPr>
          <a:xfrm>
            <a:off x="6660360" y="6439320"/>
            <a:ext cx="2338920" cy="364680"/>
          </a:xfrm>
          <a:prstGeom prst="rect">
            <a:avLst/>
          </a:prstGeom>
        </p:spPr>
        <p:txBody>
          <a:bodyPr lIns="91423" tIns="45712" rIns="91423" bIns="45712" anchor="ctr"/>
          <a:lstStyle/>
          <a:p>
            <a:fld id="{31D171E1-F1F1-4111-B1B1-61318131A191}" type="slidenum">
              <a:rPr lang="de-DE" sz="1200">
                <a:solidFill>
                  <a:srgbClr val="8B8B8B"/>
                </a:solidFill>
                <a:latin typeface="Calibri"/>
              </a:rPr>
              <a:t>6</a:t>
            </a:fld>
            <a:endParaRPr/>
          </a:p>
        </p:txBody>
      </p:sp>
      <p:sp>
        <p:nvSpPr>
          <p:cNvPr id="127" name="TextShape 1"/>
          <p:cNvSpPr txBox="1"/>
          <p:nvPr/>
        </p:nvSpPr>
        <p:spPr>
          <a:xfrm>
            <a:off x="755568" y="908720"/>
            <a:ext cx="6192696" cy="503640"/>
          </a:xfrm>
          <a:prstGeom prst="rect">
            <a:avLst/>
          </a:prstGeom>
        </p:spPr>
        <p:txBody>
          <a:bodyPr lIns="89984" tIns="44992" rIns="89984" bIns="44992"/>
          <a:lstStyle/>
          <a:p>
            <a:r>
              <a:rPr lang="de-DE" sz="3000" b="1" dirty="0" smtClean="0">
                <a:solidFill>
                  <a:srgbClr val="000000"/>
                </a:solidFill>
                <a:latin typeface="Calibri"/>
              </a:rPr>
              <a:t>The </a:t>
            </a:r>
            <a:r>
              <a:rPr lang="de-DE" sz="3000" b="1" dirty="0" err="1" smtClean="0">
                <a:solidFill>
                  <a:srgbClr val="000000"/>
                </a:solidFill>
                <a:latin typeface="Calibri"/>
              </a:rPr>
              <a:t>existing</a:t>
            </a:r>
            <a:r>
              <a:rPr lang="de-DE" sz="3000" b="1" dirty="0" smtClean="0">
                <a:solidFill>
                  <a:srgbClr val="000000"/>
                </a:solidFill>
                <a:latin typeface="Calibri"/>
              </a:rPr>
              <a:t> </a:t>
            </a:r>
          </a:p>
          <a:p>
            <a:r>
              <a:rPr lang="de-DE" sz="3000" b="1" dirty="0" smtClean="0">
                <a:solidFill>
                  <a:srgbClr val="000000"/>
                </a:solidFill>
                <a:latin typeface="Calibri"/>
              </a:rPr>
              <a:t>operational </a:t>
            </a:r>
          </a:p>
          <a:p>
            <a:r>
              <a:rPr lang="de-DE" sz="3000" b="1" dirty="0" smtClean="0">
                <a:solidFill>
                  <a:srgbClr val="000000"/>
                </a:solidFill>
                <a:latin typeface="Calibri"/>
              </a:rPr>
              <a:t>global </a:t>
            </a:r>
          </a:p>
          <a:p>
            <a:r>
              <a:rPr lang="de-DE" sz="3000" b="1" dirty="0" err="1" smtClean="0">
                <a:solidFill>
                  <a:srgbClr val="000000"/>
                </a:solidFill>
                <a:latin typeface="Calibri"/>
              </a:rPr>
              <a:t>water</a:t>
            </a:r>
            <a:r>
              <a:rPr lang="de-DE" sz="3000" b="1" dirty="0" smtClean="0">
                <a:solidFill>
                  <a:srgbClr val="000000"/>
                </a:solidFill>
                <a:latin typeface="Calibri"/>
              </a:rPr>
              <a:t> </a:t>
            </a:r>
          </a:p>
          <a:p>
            <a:r>
              <a:rPr lang="de-DE" sz="3000" b="1" dirty="0" err="1" smtClean="0">
                <a:solidFill>
                  <a:srgbClr val="000000"/>
                </a:solidFill>
                <a:latin typeface="Calibri"/>
              </a:rPr>
              <a:t>data</a:t>
            </a:r>
            <a:r>
              <a:rPr lang="de-DE" sz="3000" b="1" dirty="0" smtClean="0">
                <a:solidFill>
                  <a:srgbClr val="000000"/>
                </a:solidFill>
                <a:latin typeface="Calibri"/>
              </a:rPr>
              <a:t> </a:t>
            </a:r>
          </a:p>
          <a:p>
            <a:r>
              <a:rPr lang="de-DE" sz="3000" b="1" dirty="0" err="1" smtClean="0">
                <a:solidFill>
                  <a:srgbClr val="000000"/>
                </a:solidFill>
                <a:latin typeface="Calibri"/>
              </a:rPr>
              <a:t>centers</a:t>
            </a:r>
            <a:endParaRPr dirty="0"/>
          </a:p>
        </p:txBody>
      </p:sp>
      <p:pic>
        <p:nvPicPr>
          <p:cNvPr id="6" name="Picture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70"/>
          <a:stretch/>
        </p:blipFill>
        <p:spPr bwMode="auto">
          <a:xfrm>
            <a:off x="2699792" y="260648"/>
            <a:ext cx="6336704" cy="6768752"/>
          </a:xfrm>
          <a:prstGeom prst="rect">
            <a:avLst/>
          </a:prstGeom>
          <a:noFill/>
          <a:extLst/>
        </p:spPr>
      </p:pic>
      <p:pic>
        <p:nvPicPr>
          <p:cNvPr id="7" name="Picture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8" t="84057" r="29454"/>
          <a:stretch/>
        </p:blipFill>
        <p:spPr bwMode="auto">
          <a:xfrm>
            <a:off x="-252536" y="4797152"/>
            <a:ext cx="4189290" cy="1537287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229133432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extShape 4"/>
          <p:cNvSpPr txBox="1"/>
          <p:nvPr/>
        </p:nvSpPr>
        <p:spPr>
          <a:xfrm>
            <a:off x="6660360" y="6439320"/>
            <a:ext cx="2338920" cy="364680"/>
          </a:xfrm>
          <a:prstGeom prst="rect">
            <a:avLst/>
          </a:prstGeom>
        </p:spPr>
        <p:txBody>
          <a:bodyPr lIns="91423" tIns="45712" rIns="91423" bIns="45712" anchor="ctr"/>
          <a:lstStyle/>
          <a:p>
            <a:fld id="{31D171E1-F1F1-4111-B1B1-61318131A191}" type="slidenum">
              <a:rPr lang="de-DE" sz="1200">
                <a:solidFill>
                  <a:srgbClr val="8B8B8B"/>
                </a:solidFill>
                <a:latin typeface="Calibri"/>
              </a:rPr>
              <a:t>7</a:t>
            </a:fld>
            <a:endParaRPr/>
          </a:p>
        </p:txBody>
      </p:sp>
      <p:sp>
        <p:nvSpPr>
          <p:cNvPr id="127" name="TextShape 1"/>
          <p:cNvSpPr txBox="1"/>
          <p:nvPr/>
        </p:nvSpPr>
        <p:spPr>
          <a:xfrm>
            <a:off x="1403640" y="188640"/>
            <a:ext cx="6192696" cy="503640"/>
          </a:xfrm>
          <a:prstGeom prst="rect">
            <a:avLst/>
          </a:prstGeom>
        </p:spPr>
        <p:txBody>
          <a:bodyPr lIns="89984" tIns="44992" rIns="89984" bIns="44992"/>
          <a:lstStyle/>
          <a:p>
            <a:r>
              <a:rPr lang="de-DE" sz="3000" b="1" dirty="0" smtClean="0">
                <a:solidFill>
                  <a:srgbClr val="000000"/>
                </a:solidFill>
                <a:latin typeface="Calibri"/>
              </a:rPr>
              <a:t>The </a:t>
            </a:r>
            <a:r>
              <a:rPr lang="de-DE" sz="3000" b="1" dirty="0" err="1" smtClean="0">
                <a:solidFill>
                  <a:srgbClr val="000000"/>
                </a:solidFill>
                <a:latin typeface="Calibri"/>
              </a:rPr>
              <a:t>existing</a:t>
            </a:r>
            <a:r>
              <a:rPr lang="de-DE" sz="3000" b="1" dirty="0" smtClean="0">
                <a:solidFill>
                  <a:srgbClr val="000000"/>
                </a:solidFill>
                <a:latin typeface="Calibri"/>
              </a:rPr>
              <a:t> operational </a:t>
            </a:r>
          </a:p>
          <a:p>
            <a:r>
              <a:rPr lang="de-DE" sz="3000" b="1" dirty="0" smtClean="0">
                <a:solidFill>
                  <a:srgbClr val="000000"/>
                </a:solidFill>
                <a:latin typeface="Calibri"/>
              </a:rPr>
              <a:t>global </a:t>
            </a:r>
            <a:r>
              <a:rPr lang="de-DE" sz="3000" b="1" dirty="0" err="1" smtClean="0">
                <a:solidFill>
                  <a:srgbClr val="000000"/>
                </a:solidFill>
                <a:latin typeface="Calibri"/>
              </a:rPr>
              <a:t>water</a:t>
            </a:r>
            <a:r>
              <a:rPr lang="de-DE" sz="3000" b="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3000" b="1" dirty="0" err="1" smtClean="0">
                <a:solidFill>
                  <a:srgbClr val="000000"/>
                </a:solidFill>
                <a:latin typeface="Calibri"/>
              </a:rPr>
              <a:t>data</a:t>
            </a:r>
            <a:r>
              <a:rPr lang="de-DE" sz="3000" b="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3000" b="1" dirty="0" err="1">
                <a:solidFill>
                  <a:srgbClr val="000000"/>
                </a:solidFill>
                <a:latin typeface="Calibri"/>
              </a:rPr>
              <a:t>centers</a:t>
            </a:r>
            <a:endParaRPr dirty="0"/>
          </a:p>
        </p:txBody>
      </p:sp>
      <p:pic>
        <p:nvPicPr>
          <p:cNvPr id="6" name="Picture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70"/>
          <a:stretch/>
        </p:blipFill>
        <p:spPr bwMode="auto">
          <a:xfrm>
            <a:off x="3491880" y="1340768"/>
            <a:ext cx="5328592" cy="5548398"/>
          </a:xfrm>
          <a:prstGeom prst="rect">
            <a:avLst/>
          </a:prstGeom>
          <a:noFill/>
          <a:extLst/>
        </p:spPr>
      </p:pic>
      <p:grpSp>
        <p:nvGrpSpPr>
          <p:cNvPr id="3" name="Gruppieren 2"/>
          <p:cNvGrpSpPr/>
          <p:nvPr/>
        </p:nvGrpSpPr>
        <p:grpSpPr>
          <a:xfrm>
            <a:off x="251520" y="1315844"/>
            <a:ext cx="3240360" cy="5281508"/>
            <a:chOff x="232453" y="1268760"/>
            <a:chExt cx="2880320" cy="5281508"/>
          </a:xfrm>
        </p:grpSpPr>
        <p:sp>
          <p:nvSpPr>
            <p:cNvPr id="2" name="Rechteck 1"/>
            <p:cNvSpPr/>
            <p:nvPr/>
          </p:nvSpPr>
          <p:spPr>
            <a:xfrm>
              <a:off x="232453" y="1268760"/>
              <a:ext cx="2880320" cy="32932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  <a:spcAft>
                  <a:spcPts val="1200"/>
                </a:spcAft>
              </a:pPr>
              <a:r>
                <a:rPr lang="de-DE" sz="2200" b="1" dirty="0" smtClean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</a:rPr>
                <a:t>GTN-H: Network</a:t>
              </a:r>
              <a:r>
                <a:rPr lang="de-DE" sz="2200" dirty="0" smtClean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</a:rPr>
                <a:t> </a:t>
              </a:r>
              <a:r>
                <a:rPr lang="de-DE" sz="2200" dirty="0" err="1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</a:rPr>
                <a:t>of</a:t>
              </a:r>
              <a:r>
                <a:rPr lang="de-DE" sz="2200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</a:rPr>
                <a:t> </a:t>
              </a:r>
              <a:r>
                <a:rPr lang="de-DE" sz="2200" dirty="0" err="1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</a:rPr>
                <a:t>the</a:t>
              </a:r>
              <a:r>
                <a:rPr lang="de-DE" sz="2200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</a:rPr>
                <a:t> global </a:t>
              </a:r>
              <a:r>
                <a:rPr lang="de-DE" sz="2200" dirty="0" err="1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</a:rPr>
                <a:t>water</a:t>
              </a:r>
              <a:r>
                <a:rPr lang="de-DE" sz="2200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</a:rPr>
                <a:t> </a:t>
              </a:r>
              <a:r>
                <a:rPr lang="de-DE" sz="2200" dirty="0" err="1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</a:rPr>
                <a:t>data</a:t>
              </a:r>
              <a:r>
                <a:rPr lang="de-DE" sz="2200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</a:rPr>
                <a:t> centres </a:t>
              </a:r>
            </a:p>
            <a:p>
              <a:pPr>
                <a:spcBef>
                  <a:spcPts val="0"/>
                </a:spcBef>
                <a:spcAft>
                  <a:spcPts val="1200"/>
                </a:spcAft>
              </a:pPr>
              <a:r>
                <a:rPr lang="en-US" sz="2200" b="1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</a:rPr>
                <a:t>Joint project </a:t>
              </a:r>
              <a:r>
                <a:rPr lang="en-US" sz="2200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</a:rPr>
                <a:t>of the World </a:t>
              </a:r>
              <a:r>
                <a:rPr lang="de-DE" sz="2200" dirty="0" err="1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</a:rPr>
                <a:t>Meteorological</a:t>
              </a:r>
              <a:r>
                <a:rPr lang="de-DE" sz="2200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</a:rPr>
                <a:t> </a:t>
              </a:r>
              <a:r>
                <a:rPr lang="de-DE" sz="2200" dirty="0" err="1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</a:rPr>
                <a:t>Organization</a:t>
              </a:r>
              <a:r>
                <a:rPr lang="de-DE" sz="2200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</a:rPr>
                <a:t> (WMO) </a:t>
              </a:r>
              <a:r>
                <a:rPr lang="de-DE" sz="2200" dirty="0" err="1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</a:rPr>
                <a:t>and</a:t>
              </a:r>
              <a:r>
                <a:rPr lang="de-DE" sz="2200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</a:rPr>
                <a:t> </a:t>
              </a:r>
              <a:r>
                <a:rPr lang="de-DE" sz="2200" dirty="0" err="1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</a:rPr>
                <a:t>the</a:t>
              </a:r>
              <a:r>
                <a:rPr lang="de-DE" sz="2200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</a:rPr>
                <a:t> Global </a:t>
              </a:r>
              <a:r>
                <a:rPr lang="de-DE" sz="2200" dirty="0" err="1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</a:rPr>
                <a:t>Climate</a:t>
              </a:r>
              <a:r>
                <a:rPr lang="de-DE" sz="2200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</a:rPr>
                <a:t> </a:t>
              </a:r>
              <a:r>
                <a:rPr lang="de-DE" sz="2200" dirty="0" err="1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</a:rPr>
                <a:t>Observing</a:t>
              </a:r>
              <a:r>
                <a:rPr lang="de-DE" sz="2200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</a:rPr>
                <a:t> System (GCOS); </a:t>
              </a:r>
              <a:r>
                <a:rPr lang="de-DE" sz="2200" dirty="0" smtClean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</a:rPr>
                <a:t/>
              </a:r>
              <a:br>
                <a:rPr lang="de-DE" sz="2200" dirty="0" smtClean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</a:rPr>
              </a:br>
              <a:r>
                <a:rPr lang="de-DE" sz="2200" dirty="0" smtClean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</a:rPr>
                <a:t/>
              </a:r>
              <a:br>
                <a:rPr lang="de-DE" sz="2200" dirty="0" smtClean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</a:rPr>
              </a:br>
              <a:r>
                <a:rPr lang="de-DE" sz="2200" dirty="0" err="1" smtClean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</a:rPr>
                <a:t>Implemented</a:t>
              </a:r>
              <a:r>
                <a:rPr lang="de-DE" sz="2200" dirty="0" smtClean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</a:rPr>
                <a:t> in 2001</a:t>
              </a:r>
              <a:endParaRPr lang="de-DE" sz="2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9" name="Picture 2" descr="Z:\IHP\Intern\Projekte\GTN_H\templates\logos\WMO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6" y="5801651"/>
              <a:ext cx="2228571" cy="7486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01" y="4769869"/>
            <a:ext cx="3138179" cy="1160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509275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/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87824" y="980728"/>
            <a:ext cx="7748028" cy="5437920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403648" y="188640"/>
            <a:ext cx="6048672" cy="504056"/>
          </a:xfrm>
        </p:spPr>
        <p:txBody>
          <a:bodyPr>
            <a:normAutofit fontScale="90000"/>
          </a:bodyPr>
          <a:lstStyle/>
          <a:p>
            <a:r>
              <a:rPr lang="en-US" dirty="0"/>
              <a:t>Global </a:t>
            </a:r>
            <a:r>
              <a:rPr lang="en-US" dirty="0" err="1"/>
              <a:t>Terrestial</a:t>
            </a:r>
            <a:r>
              <a:rPr lang="en-US" dirty="0"/>
              <a:t> Network </a:t>
            </a:r>
            <a:r>
              <a:rPr lang="en-US" dirty="0" smtClean="0"/>
              <a:t>– Hydrology   (GTN-H)</a:t>
            </a:r>
            <a:endParaRPr lang="de-DE" dirty="0"/>
          </a:p>
        </p:txBody>
      </p:sp>
      <p:sp>
        <p:nvSpPr>
          <p:cNvPr id="4" name="Content Placeholder 5"/>
          <p:cNvSpPr>
            <a:spLocks noGrp="1"/>
          </p:cNvSpPr>
          <p:nvPr>
            <p:ph idx="1"/>
          </p:nvPr>
        </p:nvSpPr>
        <p:spPr>
          <a:xfrm>
            <a:off x="181656" y="958873"/>
            <a:ext cx="5110424" cy="54944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 smtClean="0"/>
              <a:t>Mission</a:t>
            </a:r>
          </a:p>
          <a:p>
            <a:pPr marL="0" indent="0">
              <a:buNone/>
            </a:pPr>
            <a:r>
              <a:rPr lang="de-DE" sz="22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Co-ordination </a:t>
            </a:r>
            <a:r>
              <a:rPr lang="de-DE" sz="2200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mechanism</a:t>
            </a:r>
            <a:r>
              <a:rPr lang="de-DE" sz="22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2200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to</a:t>
            </a:r>
            <a:r>
              <a:rPr lang="de-DE" sz="22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2200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support</a:t>
            </a:r>
            <a:r>
              <a:rPr lang="de-DE" sz="22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2200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scientific</a:t>
            </a:r>
            <a:r>
              <a:rPr lang="de-DE" sz="22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2200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advance</a:t>
            </a:r>
            <a:r>
              <a:rPr lang="de-DE" sz="22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2200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and</a:t>
            </a:r>
            <a:r>
              <a:rPr lang="de-DE" sz="22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2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operational </a:t>
            </a:r>
            <a:r>
              <a:rPr lang="de-DE" sz="22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applications</a:t>
            </a:r>
            <a:r>
              <a:rPr lang="de-DE" sz="2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2200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for</a:t>
            </a:r>
            <a:r>
              <a:rPr lang="de-DE" sz="22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climate variability/change, water </a:t>
            </a:r>
            <a:r>
              <a:rPr lang="de-DE" sz="22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resources</a:t>
            </a:r>
            <a:r>
              <a:rPr lang="de-DE" sz="2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22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assessment</a:t>
            </a:r>
            <a:r>
              <a:rPr lang="de-DE" sz="2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22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and</a:t>
            </a:r>
            <a:r>
              <a:rPr lang="de-DE" sz="2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22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management</a:t>
            </a:r>
            <a:r>
              <a:rPr lang="de-DE" sz="22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.</a:t>
            </a:r>
            <a:endParaRPr lang="en-US" sz="22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sz="2200" dirty="0" smtClean="0"/>
          </a:p>
          <a:p>
            <a:pPr marL="0" indent="0">
              <a:buNone/>
            </a:pPr>
            <a:r>
              <a:rPr lang="en-US" sz="2200" b="1" dirty="0" smtClean="0"/>
              <a:t>Objectives</a:t>
            </a:r>
            <a:endParaRPr lang="en-US" sz="2200" b="1" dirty="0"/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Font typeface="+mj-lt"/>
              <a:buAutoNum type="alphaLcParenR"/>
            </a:pP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Support 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current and emerging technologies </a:t>
            </a: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and 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available infrastructure. 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Sharing standards </a:t>
            </a:r>
            <a:b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and </a:t>
            </a: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best 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practices</a:t>
            </a: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(Knowledge transport)</a:t>
            </a:r>
            <a:endParaRPr lang="en-US" sz="2200" dirty="0" smtClean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Font typeface="+mj-lt"/>
              <a:buAutoNum type="alphaLcParenR"/>
            </a:pP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Development of  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integrative data products.</a:t>
            </a:r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287452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GTN-H </a:t>
            </a:r>
            <a:r>
              <a:rPr lang="de-DE" dirty="0" err="1" smtClean="0"/>
              <a:t>aims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curated</a:t>
            </a:r>
            <a:r>
              <a:rPr lang="de-DE" dirty="0" smtClean="0"/>
              <a:t> </a:t>
            </a:r>
            <a:r>
              <a:rPr lang="de-DE" dirty="0" err="1" smtClean="0"/>
              <a:t>water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endParaRPr lang="de-DE" dirty="0"/>
          </a:p>
        </p:txBody>
      </p:sp>
      <p:pic>
        <p:nvPicPr>
          <p:cNvPr id="9" name="Picture 2" descr="http://geolabel.info/IMG/DMP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3459159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230" y="782839"/>
            <a:ext cx="4241800" cy="53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ttp://geolabel.info/IMG/Cap%C3%A7alera_GEOBranding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11"/>
          <a:stretch/>
        </p:blipFill>
        <p:spPr bwMode="auto">
          <a:xfrm>
            <a:off x="107504" y="6508386"/>
            <a:ext cx="8903384" cy="349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hteck 12"/>
          <p:cNvSpPr/>
          <p:nvPr/>
        </p:nvSpPr>
        <p:spPr>
          <a:xfrm>
            <a:off x="7308304" y="5517232"/>
            <a:ext cx="15697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b="1" dirty="0"/>
              <a:t>http://geolabel.info</a:t>
            </a:r>
            <a:r>
              <a:rPr lang="de-DE" sz="1200" b="1" dirty="0" smtClean="0"/>
              <a:t>/</a:t>
            </a:r>
            <a:br>
              <a:rPr lang="de-DE" sz="1200" b="1" dirty="0" smtClean="0"/>
            </a:br>
            <a:r>
              <a:rPr lang="de-DE" sz="1200" b="1" dirty="0" smtClean="0"/>
              <a:t>DMP_generation.htm</a:t>
            </a:r>
            <a:endParaRPr lang="de-DE" sz="1200" b="1" dirty="0"/>
          </a:p>
        </p:txBody>
      </p:sp>
      <p:sp>
        <p:nvSpPr>
          <p:cNvPr id="3" name="Rechteck 2"/>
          <p:cNvSpPr/>
          <p:nvPr/>
        </p:nvSpPr>
        <p:spPr>
          <a:xfrm>
            <a:off x="323528" y="5919473"/>
            <a:ext cx="37321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b="1" dirty="0"/>
              <a:t>GEO </a:t>
            </a:r>
            <a:r>
              <a:rPr lang="de-DE" sz="2000" b="1" dirty="0" err="1"/>
              <a:t>data</a:t>
            </a:r>
            <a:r>
              <a:rPr lang="de-DE" sz="2000" b="1" dirty="0"/>
              <a:t> </a:t>
            </a:r>
            <a:r>
              <a:rPr lang="de-DE" sz="2000" b="1" dirty="0" err="1"/>
              <a:t>management</a:t>
            </a:r>
            <a:r>
              <a:rPr lang="de-DE" sz="2000" b="1" dirty="0"/>
              <a:t> </a:t>
            </a:r>
            <a:r>
              <a:rPr lang="de-DE" sz="2000" b="1" dirty="0" err="1"/>
              <a:t>principles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181636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__ppt-Vorlage_Cat2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t 2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Standarddesign">
  <a:themeElements>
    <a:clrScheme name="Standarddesign 1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2D4B9B"/>
      </a:accent1>
      <a:accent2>
        <a:srgbClr val="6278B4"/>
      </a:accent2>
      <a:accent3>
        <a:srgbClr val="FFFFFF"/>
      </a:accent3>
      <a:accent4>
        <a:srgbClr val="000000"/>
      </a:accent4>
      <a:accent5>
        <a:srgbClr val="ADB1CB"/>
      </a:accent5>
      <a:accent6>
        <a:srgbClr val="586CA3"/>
      </a:accent6>
      <a:hlink>
        <a:srgbClr val="96A5CD"/>
      </a:hlink>
      <a:folHlink>
        <a:srgbClr val="CBD3E6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575DC2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4E53B0"/>
        </a:accent6>
        <a:hlink>
          <a:srgbClr val="9FA3DC"/>
        </a:hlink>
        <a:folHlink>
          <a:srgbClr val="DBDD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6278B4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586CA3"/>
        </a:accent6>
        <a:hlink>
          <a:srgbClr val="96A5CD"/>
        </a:hlink>
        <a:folHlink>
          <a:srgbClr val="CBD3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Cat 2">
    <a:majorFont>
      <a:latin typeface="Calibri"/>
      <a:ea typeface=""/>
      <a:cs typeface=""/>
    </a:majorFont>
    <a:minorFont>
      <a:latin typeface="Calibri"/>
      <a:ea typeface=""/>
      <a:cs typeface="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Cat 2">
    <a:majorFont>
      <a:latin typeface="Calibri"/>
      <a:ea typeface=""/>
      <a:cs typeface=""/>
    </a:majorFont>
    <a:minorFont>
      <a:latin typeface="Calibri"/>
      <a:ea typeface=""/>
      <a:cs typeface="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2139</Words>
  <Application>Microsoft Office PowerPoint</Application>
  <PresentationFormat>Bildschirmpräsentation (4:3)</PresentationFormat>
  <Paragraphs>443</Paragraphs>
  <Slides>42</Slides>
  <Notes>13</Notes>
  <HiddenSlides>9</HiddenSlides>
  <MMClips>0</MMClips>
  <ScaleCrop>false</ScaleCrop>
  <HeadingPairs>
    <vt:vector size="4" baseType="variant">
      <vt:variant>
        <vt:lpstr>Design</vt:lpstr>
      </vt:variant>
      <vt:variant>
        <vt:i4>2</vt:i4>
      </vt:variant>
      <vt:variant>
        <vt:lpstr>Folientitel</vt:lpstr>
      </vt:variant>
      <vt:variant>
        <vt:i4>42</vt:i4>
      </vt:variant>
    </vt:vector>
  </HeadingPairs>
  <TitlesOfParts>
    <vt:vector size="44" baseType="lpstr">
      <vt:lpstr>__ppt-Vorlage_Cat2</vt:lpstr>
      <vt:lpstr>Standarddesign</vt:lpstr>
      <vt:lpstr>Stephan Dietrich1), Ulrich Looser2), Philipp Saile1), Dmytro Lisniak1), Claudia Färber1), Irina Dornblut2), Markus Ziese3, Elke Rustemeier3, Sven-Henrik Kleber2, Andreas Becker3,  Harald Köthe1)  1) International Centre Water Resources and Global Change (ICWRGC) 2) Bundesanstalt für Gewässerkunde (BfG) 3) Deutscher Wetterdienst                     contact: dietrich@bafg.de  </vt:lpstr>
      <vt:lpstr>Motivation</vt:lpstr>
      <vt:lpstr>IHP-IX is recommending different actions </vt:lpstr>
      <vt:lpstr>Outline</vt:lpstr>
      <vt:lpstr>Outline</vt:lpstr>
      <vt:lpstr>PowerPoint-Präsentation</vt:lpstr>
      <vt:lpstr>PowerPoint-Präsentation</vt:lpstr>
      <vt:lpstr>Global Terrestial Network – Hydrology   (GTN-H)</vt:lpstr>
      <vt:lpstr>GTN-H aims for curated water data</vt:lpstr>
      <vt:lpstr>Metadata (discoverability of data)</vt:lpstr>
      <vt:lpstr>Interoperability: bring the data together</vt:lpstr>
      <vt:lpstr>Transfer formats</vt:lpstr>
      <vt:lpstr>Outline</vt:lpstr>
      <vt:lpstr>More than 30 Years  Global Runoff Data Centre (GRDC)</vt:lpstr>
      <vt:lpstr>Global Coverage of GRDC Stations indicated by time series end Data available on request and free of charge when complying with data user policy</vt:lpstr>
      <vt:lpstr>PowerPoint-Präsentation</vt:lpstr>
      <vt:lpstr>PowerPoint-Präsentation</vt:lpstr>
      <vt:lpstr>GRDC and Standardisation</vt:lpstr>
      <vt:lpstr>WATERML 2.0 PART 1: TIME SERIES</vt:lpstr>
      <vt:lpstr>Outline</vt:lpstr>
      <vt:lpstr>The GEMS/Water Data Centre (GWDC) </vt:lpstr>
      <vt:lpstr>Freshwater Quality reported  from the Danube Catchment</vt:lpstr>
      <vt:lpstr>Findable – Standard-compliant metadata to enhance monitoring data discoverability</vt:lpstr>
      <vt:lpstr>Outline</vt:lpstr>
      <vt:lpstr>PowerPoint-Präsentation</vt:lpstr>
      <vt:lpstr>PowerPoint-Präsentation</vt:lpstr>
      <vt:lpstr>PowerPoint-Präsentation</vt:lpstr>
      <vt:lpstr>GPCC coverage </vt:lpstr>
      <vt:lpstr>Global Terrestial Network – Hydrology   (GTN-H)</vt:lpstr>
      <vt:lpstr>Outlook</vt:lpstr>
      <vt:lpstr>Outlook</vt:lpstr>
      <vt:lpstr>Take home messages  </vt:lpstr>
      <vt:lpstr>Take home messages  </vt:lpstr>
      <vt:lpstr>PowerPoint-Präsentation</vt:lpstr>
      <vt:lpstr>PowerPoint-Präsentation</vt:lpstr>
      <vt:lpstr>issues</vt:lpstr>
      <vt:lpstr>Data Access Brokering</vt:lpstr>
      <vt:lpstr>bringing our data together</vt:lpstr>
      <vt:lpstr>GEO data management principles</vt:lpstr>
      <vt:lpstr>Transfer formats</vt:lpstr>
      <vt:lpstr>Ontologies</vt:lpstr>
      <vt:lpstr>Examples</vt:lpstr>
    </vt:vector>
  </TitlesOfParts>
  <Company>Bundesanstalt für Gewässerkunde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spitzer</dc:creator>
  <cp:lastModifiedBy>Harald Koethe</cp:lastModifiedBy>
  <cp:revision>846</cp:revision>
  <cp:lastPrinted>2017-12-11T10:43:30Z</cp:lastPrinted>
  <dcterms:created xsi:type="dcterms:W3CDTF">2015-11-19T10:31:21Z</dcterms:created>
  <dcterms:modified xsi:type="dcterms:W3CDTF">2019-11-06T06:53:25Z</dcterms:modified>
</cp:coreProperties>
</file>