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96" r:id="rId3"/>
    <p:sldId id="298" r:id="rId4"/>
    <p:sldId id="297" r:id="rId5"/>
    <p:sldId id="299" r:id="rId6"/>
    <p:sldId id="304" r:id="rId7"/>
    <p:sldId id="309" r:id="rId8"/>
    <p:sldId id="300" r:id="rId9"/>
    <p:sldId id="302" r:id="rId10"/>
    <p:sldId id="301" r:id="rId11"/>
    <p:sldId id="305" r:id="rId12"/>
    <p:sldId id="295" r:id="rId13"/>
    <p:sldId id="306" r:id="rId14"/>
    <p:sldId id="308" r:id="rId15"/>
    <p:sldId id="307" r:id="rId16"/>
    <p:sldId id="266" r:id="rId17"/>
    <p:sldId id="263" r:id="rId18"/>
    <p:sldId id="264" r:id="rId19"/>
    <p:sldId id="293" r:id="rId20"/>
  </p:sldIdLst>
  <p:sldSz cx="9144000" cy="6858000" type="screen4x3"/>
  <p:notesSz cx="7004050" cy="92900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99CC"/>
    <a:srgbClr val="FF00FF"/>
    <a:srgbClr val="0066FF"/>
    <a:srgbClr val="99FF66"/>
    <a:srgbClr val="009900"/>
    <a:srgbClr val="00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68578" autoAdjust="0"/>
  </p:normalViewPr>
  <p:slideViewPr>
    <p:cSldViewPr>
      <p:cViewPr>
        <p:scale>
          <a:sx n="50" d="100"/>
          <a:sy n="50" d="100"/>
        </p:scale>
        <p:origin x="-1736" y="-2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24"/>
    </p:cViewPr>
  </p:sorterViewPr>
  <p:notesViewPr>
    <p:cSldViewPr>
      <p:cViewPr varScale="1">
        <p:scale>
          <a:sx n="82" d="100"/>
          <a:sy n="82" d="100"/>
        </p:scale>
        <p:origin x="-882" y="-72"/>
      </p:cViewPr>
      <p:guideLst>
        <p:guide orient="horz" pos="2926"/>
        <p:guide pos="220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t" anchorCtr="0" compatLnSpc="1">
            <a:prstTxWarp prst="textNoShape">
              <a:avLst/>
            </a:prstTxWarp>
          </a:bodyPr>
          <a:lstStyle>
            <a:lvl1pPr>
              <a:defRPr sz="120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967163" y="0"/>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79513" y="696913"/>
            <a:ext cx="4645025"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0088" y="4413250"/>
            <a:ext cx="5603875"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3325"/>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b" anchorCtr="0" compatLnSpc="1">
            <a:prstTxWarp prst="textNoShape">
              <a:avLst/>
            </a:prstTxWarp>
          </a:bodyPr>
          <a:lstStyle>
            <a:lvl1pPr>
              <a:defRPr sz="120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967163" y="8823325"/>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b" anchorCtr="0" compatLnSpc="1">
            <a:prstTxWarp prst="textNoShape">
              <a:avLst/>
            </a:prstTxWarp>
          </a:bodyPr>
          <a:lstStyle>
            <a:lvl1pPr algn="r">
              <a:defRPr sz="1200">
                <a:latin typeface="Arial" pitchFamily="34" charset="0"/>
              </a:defRPr>
            </a:lvl1pPr>
          </a:lstStyle>
          <a:p>
            <a:pPr>
              <a:defRPr/>
            </a:pPr>
            <a:fld id="{AE6F1041-2C20-416D-B94E-D188E611B141}" type="slidenum">
              <a:rPr lang="en-US"/>
              <a:pPr>
                <a:defRPr/>
              </a:pPr>
              <a:t>‹#›</a:t>
            </a:fld>
            <a:endParaRPr lang="en-US"/>
          </a:p>
        </p:txBody>
      </p:sp>
    </p:spTree>
    <p:extLst>
      <p:ext uri="{BB962C8B-B14F-4D97-AF65-F5344CB8AC3E}">
        <p14:creationId xmlns:p14="http://schemas.microsoft.com/office/powerpoint/2010/main" val="1950052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sk-SK" sz="1400" dirty="0" smtClean="0"/>
              <a:t>One of the basic problems of the flood hydrology was (and still is) the solution of the relationship between peak discharges of the flood waves and probability of their return period. The assessment of the design values along the Danube channel is more complicated due to application of different estimation methods of design values in particular countries downstream the Danube. Therefore it is necessary to commence the harmonization of the flood design values assessment methods. All methods of estimating floods with a very long return period are associated with great uncertainties. Determining of the specific value of the </a:t>
            </a:r>
            <a:r>
              <a:rPr lang="en-US" altLang="sk-SK" sz="1400" i="1" dirty="0" smtClean="0"/>
              <a:t>500</a:t>
            </a:r>
            <a:r>
              <a:rPr lang="en-US" altLang="sk-SK" sz="1400" dirty="0" smtClean="0"/>
              <a:t>- or </a:t>
            </a:r>
            <a:r>
              <a:rPr lang="en-US" altLang="sk-SK" sz="1400" i="1" dirty="0" smtClean="0"/>
              <a:t>1000</a:t>
            </a:r>
            <a:r>
              <a:rPr lang="en-US" altLang="sk-SK" sz="1400" dirty="0" smtClean="0"/>
              <a:t>-year floods for engineering practice is extremely complex. Nowadays hydrologists are required to determine not only the specific design value of the flood, but it is also necessary to specify confidence intervals in which the flow of a given </a:t>
            </a:r>
            <a:r>
              <a:rPr lang="en-US" altLang="sk-SK" sz="1400" i="1" dirty="0" smtClean="0"/>
              <a:t>100-, 500-</a:t>
            </a:r>
            <a:r>
              <a:rPr lang="en-US" altLang="sk-SK" sz="1400" dirty="0" smtClean="0"/>
              <a:t>, or </a:t>
            </a:r>
            <a:r>
              <a:rPr lang="en-US" altLang="sk-SK" sz="1400" i="1" dirty="0" smtClean="0"/>
              <a:t>1000</a:t>
            </a:r>
            <a:r>
              <a:rPr lang="en-US" altLang="sk-SK" sz="1400" dirty="0" smtClean="0"/>
              <a:t>-year flood may occur with probability, for example, 90%. </a:t>
            </a:r>
          </a:p>
          <a:p>
            <a:endParaRPr lang="en-GB" altLang="en-US" sz="1400" b="1" dirty="0" smtClean="0">
              <a:latin typeface="Arial" charset="0"/>
            </a:endParaRPr>
          </a:p>
        </p:txBody>
      </p:sp>
      <p:sp>
        <p:nvSpPr>
          <p:cNvPr id="41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87770DC-5863-4E69-88C9-039998767009}"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itchFamily="34" charset="0"/>
                <a:ea typeface="+mn-ea"/>
                <a:cs typeface="+mn-cs"/>
              </a:rPr>
              <a:t>The estimation of </a:t>
            </a:r>
            <a:r>
              <a:rPr lang="en-GB" sz="1200" i="1" kern="1200" dirty="0" smtClean="0">
                <a:solidFill>
                  <a:schemeClr val="tx1"/>
                </a:solidFill>
                <a:effectLst/>
                <a:latin typeface="Arial" pitchFamily="34" charset="0"/>
                <a:ea typeface="+mn-ea"/>
                <a:cs typeface="+mn-cs"/>
              </a:rPr>
              <a:t>T-</a:t>
            </a:r>
            <a:r>
              <a:rPr lang="en-GB" sz="1200" kern="1200" dirty="0" smtClean="0">
                <a:solidFill>
                  <a:schemeClr val="tx1"/>
                </a:solidFill>
                <a:effectLst/>
                <a:latin typeface="Arial" pitchFamily="34" charset="0"/>
                <a:ea typeface="+mn-ea"/>
                <a:cs typeface="+mn-cs"/>
              </a:rPr>
              <a:t>year discharges is never-ending process. Urbanization, channel regulation, flood protection construction and many other interventions, can change maximum discharges and negatively influence the application of frequency analysis. The future prediction of peak annual discharges is based on historical records. Land use changes and massive regulations of river beds can interrupt a </a:t>
            </a:r>
            <a:r>
              <a:rPr lang="en-GB" sz="1200" kern="1200" dirty="0" err="1" smtClean="0">
                <a:solidFill>
                  <a:schemeClr val="tx1"/>
                </a:solidFill>
                <a:effectLst/>
                <a:latin typeface="Arial" pitchFamily="34" charset="0"/>
                <a:ea typeface="+mn-ea"/>
                <a:cs typeface="+mn-cs"/>
              </a:rPr>
              <a:t>stationarity</a:t>
            </a:r>
            <a:r>
              <a:rPr lang="en-GB" sz="1200" kern="1200" dirty="0" smtClean="0">
                <a:solidFill>
                  <a:schemeClr val="tx1"/>
                </a:solidFill>
                <a:effectLst/>
                <a:latin typeface="Arial" pitchFamily="34" charset="0"/>
                <a:ea typeface="+mn-ea"/>
                <a:cs typeface="+mn-cs"/>
              </a:rPr>
              <a:t> of hydrological time series. Selected statistical variables (mean, median, skew, variation) have to be estimated appropriately from all the observing data. If anything will be changed in a catchment, it is necessary to recalculate distribution curves and define new </a:t>
            </a:r>
            <a:r>
              <a:rPr lang="en-GB" sz="1200" i="1" kern="1200" dirty="0" smtClean="0">
                <a:solidFill>
                  <a:schemeClr val="tx1"/>
                </a:solidFill>
                <a:effectLst/>
                <a:latin typeface="Arial" pitchFamily="34" charset="0"/>
                <a:ea typeface="+mn-ea"/>
                <a:cs typeface="+mn-cs"/>
              </a:rPr>
              <a:t>T-</a:t>
            </a:r>
            <a:r>
              <a:rPr lang="en-GB" sz="1200" kern="1200" dirty="0" smtClean="0">
                <a:solidFill>
                  <a:schemeClr val="tx1"/>
                </a:solidFill>
                <a:effectLst/>
                <a:latin typeface="Arial" pitchFamily="34" charset="0"/>
                <a:ea typeface="+mn-ea"/>
                <a:cs typeface="+mn-cs"/>
              </a:rPr>
              <a:t>year discharges in particular stations.</a:t>
            </a:r>
            <a:endParaRPr lang="sk-SK" dirty="0"/>
          </a:p>
        </p:txBody>
      </p:sp>
      <p:sp>
        <p:nvSpPr>
          <p:cNvPr id="4" name="Slide Number Placeholder 3"/>
          <p:cNvSpPr>
            <a:spLocks noGrp="1"/>
          </p:cNvSpPr>
          <p:nvPr>
            <p:ph type="sldNum" sz="quarter" idx="10"/>
          </p:nvPr>
        </p:nvSpPr>
        <p:spPr/>
        <p:txBody>
          <a:bodyPr/>
          <a:lstStyle/>
          <a:p>
            <a:pPr>
              <a:defRPr/>
            </a:pPr>
            <a:fld id="{AE6F1041-2C20-416D-B94E-D188E611B141}" type="slidenum">
              <a:rPr lang="en-US" smtClean="0"/>
              <a:pPr>
                <a:defRPr/>
              </a:pPr>
              <a:t>11</a:t>
            </a:fld>
            <a:endParaRPr lang="en-US"/>
          </a:p>
        </p:txBody>
      </p:sp>
    </p:spTree>
    <p:extLst>
      <p:ext uri="{BB962C8B-B14F-4D97-AF65-F5344CB8AC3E}">
        <p14:creationId xmlns:p14="http://schemas.microsoft.com/office/powerpoint/2010/main" val="4220722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p:spPr>
        <p:txBody>
          <a:bodyPr/>
          <a:lstStyle/>
          <a:p>
            <a:r>
              <a:rPr lang="en-GB" altLang="en-US" sz="1400" b="1" dirty="0" smtClean="0">
                <a:latin typeface="Arial" charset="0"/>
              </a:rPr>
              <a:t>L</a:t>
            </a:r>
            <a:endParaRPr lang="sk-SK" altLang="en-US" sz="1400" b="1" dirty="0" smtClean="0">
              <a:latin typeface="Arial" charset="0"/>
            </a:endParaRPr>
          </a:p>
          <a:p>
            <a:endParaRPr lang="sk-SK" altLang="en-US" sz="1400" b="1" dirty="0" smtClean="0">
              <a:latin typeface="Arial" charset="0"/>
            </a:endParaRPr>
          </a:p>
          <a:p>
            <a:r>
              <a:rPr lang="en-GB" altLang="en-US" sz="1400" b="1" dirty="0" err="1" smtClean="0">
                <a:latin typeface="Arial" charset="0"/>
              </a:rPr>
              <a:t>adies</a:t>
            </a:r>
            <a:r>
              <a:rPr lang="en-GB" altLang="en-US" sz="1400" b="1" dirty="0" smtClean="0">
                <a:latin typeface="Arial" charset="0"/>
              </a:rPr>
              <a:t> and gentleman</a:t>
            </a:r>
          </a:p>
          <a:p>
            <a:endParaRPr lang="en-GB" altLang="en-US" sz="1400" b="1" dirty="0" smtClean="0">
              <a:latin typeface="Arial" charset="0"/>
            </a:endParaRPr>
          </a:p>
          <a:p>
            <a:r>
              <a:rPr lang="sk-SK" altLang="en-US" sz="1400" b="1" dirty="0" smtClean="0">
                <a:latin typeface="Arial" charset="0"/>
              </a:rPr>
              <a:t>A</a:t>
            </a:r>
            <a:r>
              <a:rPr lang="en-GB" altLang="en-US" sz="1400" b="1" dirty="0" smtClean="0">
                <a:latin typeface="Arial" charset="0"/>
              </a:rPr>
              <a:t>s you can see, </a:t>
            </a:r>
            <a:r>
              <a:rPr lang="sk-SK" altLang="en-US" sz="1400" b="1" dirty="0" smtClean="0">
                <a:latin typeface="Arial" charset="0"/>
              </a:rPr>
              <a:t>t</a:t>
            </a:r>
            <a:r>
              <a:rPr lang="en-GB" altLang="en-US" sz="1400" b="1" dirty="0" smtClean="0">
                <a:latin typeface="Arial" charset="0"/>
              </a:rPr>
              <a:t>he title of my presentation</a:t>
            </a:r>
            <a:r>
              <a:rPr lang="sk-SK" altLang="en-US" sz="1400" b="1" dirty="0" smtClean="0">
                <a:latin typeface="Arial" charset="0"/>
              </a:rPr>
              <a:t> </a:t>
            </a:r>
            <a:r>
              <a:rPr lang="en-GB" altLang="en-US" sz="1400" b="1" dirty="0" smtClean="0">
                <a:latin typeface="Arial" charset="0"/>
              </a:rPr>
              <a:t>is: Comparison of the 1895 and 2006 Danube floods. </a:t>
            </a:r>
          </a:p>
          <a:p>
            <a:r>
              <a:rPr lang="en-GB" altLang="en-US" sz="1400" b="1" dirty="0" smtClean="0">
                <a:latin typeface="Arial" charset="0"/>
              </a:rPr>
              <a:t>The authors are:</a:t>
            </a:r>
          </a:p>
          <a:p>
            <a:r>
              <a:rPr lang="en-GB" altLang="en-US" sz="1400" b="1" dirty="0" err="1" smtClean="0">
                <a:latin typeface="Arial" charset="0"/>
              </a:rPr>
              <a:t>Dr.</a:t>
            </a:r>
            <a:r>
              <a:rPr lang="en-GB" altLang="en-US" sz="1400" b="1" dirty="0" smtClean="0">
                <a:latin typeface="Arial" charset="0"/>
              </a:rPr>
              <a:t> </a:t>
            </a:r>
            <a:r>
              <a:rPr lang="en-GB" altLang="en-US" sz="1400" b="1" dirty="0" err="1" smtClean="0">
                <a:latin typeface="Arial" charset="0"/>
              </a:rPr>
              <a:t>Melo</a:t>
            </a:r>
            <a:r>
              <a:rPr lang="en-GB" altLang="en-US" sz="1400" b="1" dirty="0" smtClean="0">
                <a:latin typeface="Arial" charset="0"/>
              </a:rPr>
              <a:t> and </a:t>
            </a:r>
            <a:r>
              <a:rPr lang="en-GB" altLang="en-US" sz="1400" b="1" dirty="0" err="1" smtClean="0">
                <a:latin typeface="Arial" charset="0"/>
              </a:rPr>
              <a:t>Dr.</a:t>
            </a:r>
            <a:r>
              <a:rPr lang="en-GB" altLang="en-US" sz="1400" b="1" dirty="0" smtClean="0">
                <a:latin typeface="Arial" charset="0"/>
              </a:rPr>
              <a:t> </a:t>
            </a:r>
            <a:r>
              <a:rPr lang="en-GB" altLang="en-US" sz="1400" b="1" dirty="0" err="1" smtClean="0">
                <a:latin typeface="Arial" charset="0"/>
              </a:rPr>
              <a:t>Pekar</a:t>
            </a:r>
            <a:r>
              <a:rPr lang="en-GB" altLang="en-US" sz="1400" b="1" dirty="0" smtClean="0">
                <a:latin typeface="Arial" charset="0"/>
              </a:rPr>
              <a:t> from:  Comenius University</a:t>
            </a:r>
          </a:p>
          <a:p>
            <a:r>
              <a:rPr lang="en-GB" altLang="en-US" sz="1400" b="1" dirty="0" err="1" smtClean="0">
                <a:latin typeface="Arial" charset="0"/>
              </a:rPr>
              <a:t>Dr.</a:t>
            </a:r>
            <a:r>
              <a:rPr lang="en-GB" altLang="en-US" sz="1400" b="1" dirty="0" smtClean="0">
                <a:latin typeface="Arial" charset="0"/>
              </a:rPr>
              <a:t> Miklanek and me from: IH SAS</a:t>
            </a:r>
          </a:p>
          <a:p>
            <a:r>
              <a:rPr lang="en-GB" altLang="en-US" sz="1400" b="1" dirty="0" err="1" smtClean="0">
                <a:latin typeface="Arial" charset="0"/>
              </a:rPr>
              <a:t>Dr.</a:t>
            </a:r>
            <a:r>
              <a:rPr lang="en-GB" altLang="en-US" sz="1400" b="1" dirty="0" smtClean="0">
                <a:latin typeface="Arial" charset="0"/>
              </a:rPr>
              <a:t> </a:t>
            </a:r>
            <a:r>
              <a:rPr lang="en-GB" altLang="en-US" sz="1400" b="1" dirty="0" err="1" smtClean="0">
                <a:latin typeface="Arial" charset="0"/>
              </a:rPr>
              <a:t>Melova</a:t>
            </a:r>
            <a:r>
              <a:rPr lang="en-GB" altLang="en-US" sz="1400" b="1" dirty="0" smtClean="0">
                <a:latin typeface="Arial" charset="0"/>
              </a:rPr>
              <a:t> from SHMI</a:t>
            </a:r>
          </a:p>
          <a:p>
            <a:r>
              <a:rPr lang="en-GB" altLang="en-US" sz="1400" b="1" dirty="0" smtClean="0">
                <a:latin typeface="Arial" charset="0"/>
              </a:rPr>
              <a:t>This </a:t>
            </a:r>
            <a:r>
              <a:rPr lang="sk-SK" altLang="en-US" sz="1400" b="1" dirty="0" err="1" smtClean="0">
                <a:latin typeface="Arial" charset="0"/>
              </a:rPr>
              <a:t>lecture</a:t>
            </a:r>
            <a:r>
              <a:rPr lang="sk-SK" altLang="en-US" sz="1400" b="1" dirty="0" smtClean="0">
                <a:latin typeface="Arial" charset="0"/>
              </a:rPr>
              <a:t> </a:t>
            </a:r>
            <a:r>
              <a:rPr lang="sk-SK" altLang="en-US" sz="1400" b="1" dirty="0" err="1" smtClean="0">
                <a:latin typeface="Arial" charset="0"/>
              </a:rPr>
              <a:t>follows</a:t>
            </a:r>
            <a:r>
              <a:rPr lang="sk-SK" altLang="en-US" sz="1400" b="1" dirty="0" smtClean="0">
                <a:latin typeface="Arial" charset="0"/>
              </a:rPr>
              <a:t>  the</a:t>
            </a:r>
            <a:r>
              <a:rPr lang="en-GB" altLang="en-US" sz="1400" b="1" dirty="0" smtClean="0">
                <a:latin typeface="Arial" charset="0"/>
              </a:rPr>
              <a:t> lecture</a:t>
            </a:r>
            <a:r>
              <a:rPr lang="sk-SK" altLang="en-US" sz="1400" b="1" dirty="0" smtClean="0">
                <a:latin typeface="Arial" charset="0"/>
              </a:rPr>
              <a:t>s</a:t>
            </a:r>
            <a:r>
              <a:rPr lang="en-GB" altLang="en-US" sz="1400" b="1" dirty="0" smtClean="0">
                <a:latin typeface="Arial" charset="0"/>
              </a:rPr>
              <a:t> of my colleague</a:t>
            </a:r>
            <a:r>
              <a:rPr lang="sk-SK" altLang="en-US" sz="1400" b="1" dirty="0" smtClean="0">
                <a:latin typeface="Arial" charset="0"/>
              </a:rPr>
              <a:t>s</a:t>
            </a:r>
          </a:p>
          <a:p>
            <a:r>
              <a:rPr lang="sk-SK" altLang="en-US" sz="1400" b="1" dirty="0" smtClean="0">
                <a:latin typeface="Arial" charset="0"/>
              </a:rPr>
              <a:t>Dr. Miklanek and</a:t>
            </a:r>
            <a:r>
              <a:rPr lang="en-GB" altLang="en-US" sz="1400" b="1" dirty="0" smtClean="0">
                <a:latin typeface="Arial" charset="0"/>
              </a:rPr>
              <a:t> Dr</a:t>
            </a:r>
            <a:r>
              <a:rPr lang="sk-SK" altLang="en-US" sz="1400" b="1" dirty="0" smtClean="0">
                <a:latin typeface="Arial" charset="0"/>
              </a:rPr>
              <a:t>.</a:t>
            </a:r>
            <a:r>
              <a:rPr lang="en-GB" altLang="en-US" sz="1400" b="1" dirty="0" smtClean="0">
                <a:latin typeface="Arial" charset="0"/>
              </a:rPr>
              <a:t> </a:t>
            </a:r>
            <a:r>
              <a:rPr lang="en-GB" altLang="en-US" sz="1400" b="1" dirty="0" err="1" smtClean="0">
                <a:latin typeface="Arial" charset="0"/>
              </a:rPr>
              <a:t>Halmová</a:t>
            </a:r>
            <a:r>
              <a:rPr lang="en-GB" altLang="en-US" sz="1400" b="1" dirty="0" smtClean="0">
                <a:latin typeface="Arial" charset="0"/>
              </a:rPr>
              <a:t>. </a:t>
            </a:r>
          </a:p>
          <a:p>
            <a:endParaRPr lang="en-GB" altLang="en-US" sz="1400" b="1" dirty="0" smtClean="0">
              <a:latin typeface="Arial" charset="0"/>
            </a:endParaRPr>
          </a:p>
        </p:txBody>
      </p:sp>
      <p:sp>
        <p:nvSpPr>
          <p:cNvPr id="41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87770DC-5863-4E69-88C9-039998767009}"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4002314" y="8812994"/>
            <a:ext cx="3001736" cy="45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A18CA8DB-6A30-4F76-81DF-170E0864FE9E}" type="slidenum">
              <a:rPr lang="en-US" altLang="sk-SK" sz="1200">
                <a:latin typeface="Times New Roman" pitchFamily="18" charset="0"/>
              </a:rPr>
              <a:pPr algn="r"/>
              <a:t>16</a:t>
            </a:fld>
            <a:endParaRPr lang="en-US" altLang="sk-SK" sz="120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cs-CZ" altLang="sk-SK"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4002314" y="8812994"/>
            <a:ext cx="3001736" cy="45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AB691172-31AB-441A-8BCB-1EBFBAA44BED}" type="slidenum">
              <a:rPr lang="en-US" altLang="sk-SK" sz="1200">
                <a:latin typeface="Times New Roman" pitchFamily="18" charset="0"/>
              </a:rPr>
              <a:pPr algn="r"/>
              <a:t>17</a:t>
            </a:fld>
            <a:endParaRPr lang="en-US" altLang="sk-SK" sz="120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cs-CZ" altLang="sk-SK"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4002314" y="8812994"/>
            <a:ext cx="3001736" cy="45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A60B0340-2422-4884-B5AE-AE106CF7600B}" type="slidenum">
              <a:rPr lang="en-US" altLang="sk-SK" sz="1200">
                <a:latin typeface="Times New Roman" pitchFamily="18" charset="0"/>
              </a:rPr>
              <a:pPr algn="r"/>
              <a:t>18</a:t>
            </a:fld>
            <a:endParaRPr lang="en-US" altLang="sk-SK" sz="120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cs-CZ" altLang="sk-S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sk-SK" sz="1200" dirty="0" smtClean="0"/>
              <a:t>The assessment of the design values </a:t>
            </a:r>
            <a:r>
              <a:rPr lang="en-US" altLang="sk-SK" sz="1200" i="1" dirty="0" err="1" smtClean="0"/>
              <a:t>Qmax</a:t>
            </a:r>
            <a:r>
              <a:rPr lang="en-US" altLang="sk-SK" sz="1200" dirty="0" smtClean="0"/>
              <a:t> can be done by several methods. In this study we have applied the statistical methods based on the assessment of the distribution function of measured time series of the maximum annual discharge. In order to apply regionalization methods for the estimation of the distribution function in this study we used only one distribution - the Pearson Type III distribution with logarithmic transformation of the data (LP3 distribution).</a:t>
            </a:r>
            <a:endParaRPr lang="sk-SK" dirty="0"/>
          </a:p>
        </p:txBody>
      </p:sp>
      <p:sp>
        <p:nvSpPr>
          <p:cNvPr id="4" name="Slide Number Placeholder 3"/>
          <p:cNvSpPr>
            <a:spLocks noGrp="1"/>
          </p:cNvSpPr>
          <p:nvPr>
            <p:ph type="sldNum" sz="quarter" idx="10"/>
          </p:nvPr>
        </p:nvSpPr>
        <p:spPr/>
        <p:txBody>
          <a:bodyPr/>
          <a:lstStyle/>
          <a:p>
            <a:pPr>
              <a:defRPr/>
            </a:pPr>
            <a:fld id="{AE6F1041-2C20-416D-B94E-D188E611B141}" type="slidenum">
              <a:rPr lang="en-US" smtClean="0"/>
              <a:pPr>
                <a:defRPr/>
              </a:pPr>
              <a:t>2</a:t>
            </a:fld>
            <a:endParaRPr lang="en-US"/>
          </a:p>
        </p:txBody>
      </p:sp>
    </p:spTree>
    <p:extLst>
      <p:ext uri="{BB962C8B-B14F-4D97-AF65-F5344CB8AC3E}">
        <p14:creationId xmlns:p14="http://schemas.microsoft.com/office/powerpoint/2010/main" val="111608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sk-SK" sz="1200" dirty="0" smtClean="0"/>
              <a:t>To estimate regional skew coefficient for the Danube River we use</a:t>
            </a:r>
            <a:r>
              <a:rPr lang="sk-SK" altLang="sk-SK" sz="1200" dirty="0" smtClean="0"/>
              <a:t>d</a:t>
            </a:r>
            <a:r>
              <a:rPr lang="en-US" altLang="sk-SK" sz="1200" dirty="0" smtClean="0"/>
              <a:t> 20 </a:t>
            </a:r>
            <a:r>
              <a:rPr lang="en-US" altLang="sk-SK" sz="1200" i="1" dirty="0" err="1" smtClean="0"/>
              <a:t>Qmax</a:t>
            </a:r>
            <a:r>
              <a:rPr lang="en-US" altLang="sk-SK" sz="1200" dirty="0" smtClean="0"/>
              <a:t> measured time series from water gauges along the Danube River from Germany to Ukraine. We firstly analyzed the occurrence of historic floods in several stations along the Danube River. Then we search relationship between the parameter of </a:t>
            </a:r>
            <a:r>
              <a:rPr lang="en-US" altLang="sk-SK" sz="1200" dirty="0" err="1" smtClean="0"/>
              <a:t>skewness</a:t>
            </a:r>
            <a:r>
              <a:rPr lang="en-US" altLang="sk-SK" sz="1200" dirty="0" smtClean="0"/>
              <a:t> of </a:t>
            </a:r>
            <a:r>
              <a:rPr lang="sk-SK" altLang="sk-SK" sz="1200" dirty="0" smtClean="0"/>
              <a:t>LP3</a:t>
            </a:r>
            <a:r>
              <a:rPr lang="en-US" altLang="sk-SK" sz="1200" dirty="0" smtClean="0"/>
              <a:t> distribution function and runoff depth, altitude, or basin area in all 20 water gauge. </a:t>
            </a:r>
            <a:r>
              <a:rPr lang="en-US" altLang="sk-SK" sz="1200" dirty="0" err="1" smtClean="0"/>
              <a:t>Skewness</a:t>
            </a:r>
            <a:r>
              <a:rPr lang="en-US" altLang="sk-SK" sz="1200" dirty="0" smtClean="0"/>
              <a:t> coefficients of the LP3 distribution in the stations along the Danube River vary between –0.4 and 0.86.</a:t>
            </a:r>
          </a:p>
          <a:p>
            <a:endParaRPr lang="sk-SK" dirty="0"/>
          </a:p>
        </p:txBody>
      </p:sp>
      <p:sp>
        <p:nvSpPr>
          <p:cNvPr id="4" name="Slide Number Placeholder 3"/>
          <p:cNvSpPr>
            <a:spLocks noGrp="1"/>
          </p:cNvSpPr>
          <p:nvPr>
            <p:ph type="sldNum" sz="quarter" idx="10"/>
          </p:nvPr>
        </p:nvSpPr>
        <p:spPr/>
        <p:txBody>
          <a:bodyPr/>
          <a:lstStyle/>
          <a:p>
            <a:pPr>
              <a:defRPr/>
            </a:pPr>
            <a:fld id="{AE6F1041-2C20-416D-B94E-D188E611B141}" type="slidenum">
              <a:rPr lang="en-US" smtClean="0"/>
              <a:pPr>
                <a:defRPr/>
              </a:pPr>
              <a:t>3</a:t>
            </a:fld>
            <a:endParaRPr lang="en-US"/>
          </a:p>
        </p:txBody>
      </p:sp>
    </p:spTree>
    <p:extLst>
      <p:ext uri="{BB962C8B-B14F-4D97-AF65-F5344CB8AC3E}">
        <p14:creationId xmlns:p14="http://schemas.microsoft.com/office/powerpoint/2010/main" val="163930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AE6F1041-2C20-416D-B94E-D188E611B141}" type="slidenum">
              <a:rPr lang="en-US" smtClean="0"/>
              <a:pPr>
                <a:defRPr/>
              </a:pPr>
              <a:t>4</a:t>
            </a:fld>
            <a:endParaRPr lang="en-US"/>
          </a:p>
        </p:txBody>
      </p:sp>
    </p:spTree>
    <p:extLst>
      <p:ext uri="{BB962C8B-B14F-4D97-AF65-F5344CB8AC3E}">
        <p14:creationId xmlns:p14="http://schemas.microsoft.com/office/powerpoint/2010/main" val="217158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67163" y="8823326"/>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04" tIns="46552" rIns="93104" bIns="4655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F8EF463-3520-4C27-A145-7E9683E0BC85}" type="slidenum">
              <a:rPr lang="en-US" altLang="en-US"/>
              <a:pPr algn="r" eaLnBrk="1" hangingPunct="1">
                <a:spcBef>
                  <a:spcPct val="0"/>
                </a:spcBef>
              </a:pPr>
              <a:t>6</a:t>
            </a:fld>
            <a:endParaRPr lang="en-US" altLang="en-US"/>
          </a:p>
        </p:txBody>
      </p:sp>
      <p:sp>
        <p:nvSpPr>
          <p:cNvPr id="54275" name="Rectangle 7"/>
          <p:cNvSpPr txBox="1">
            <a:spLocks noGrp="1" noChangeArrowheads="1"/>
          </p:cNvSpPr>
          <p:nvPr/>
        </p:nvSpPr>
        <p:spPr bwMode="auto">
          <a:xfrm>
            <a:off x="3968750" y="8824914"/>
            <a:ext cx="3035300"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04" tIns="46552" rIns="93104" bIns="46552"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pPr>
            <a:fld id="{10477A34-E6C5-44B7-BAF0-E3E2D8AD4952}" type="slidenum">
              <a:rPr lang="en-US" altLang="en-US">
                <a:latin typeface="Times New Roman" pitchFamily="18" charset="0"/>
              </a:rPr>
              <a:pPr algn="r">
                <a:spcBef>
                  <a:spcPct val="0"/>
                </a:spcBef>
              </a:pPr>
              <a:t>6</a:t>
            </a:fld>
            <a:endParaRPr lang="en-US" altLang="en-US">
              <a:latin typeface="Times New Roman" pitchFamily="18"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xfrm>
            <a:off x="933450" y="4413250"/>
            <a:ext cx="5137150" cy="4179888"/>
          </a:xfrm>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sk-SK" dirty="0" smtClean="0"/>
              <a:t>The inclusion of the historical floods to calculation procedure has increased the skew coefficient </a:t>
            </a:r>
            <a:r>
              <a:rPr lang="en-US" altLang="sk-SK" i="1" dirty="0" smtClean="0"/>
              <a:t>G</a:t>
            </a:r>
            <a:r>
              <a:rPr lang="en-US" altLang="sk-SK" dirty="0" smtClean="0"/>
              <a:t> to </a:t>
            </a:r>
            <a:r>
              <a:rPr lang="en-US" altLang="sk-SK" i="1" dirty="0" err="1" smtClean="0"/>
              <a:t>Gh</a:t>
            </a:r>
            <a:r>
              <a:rPr lang="en-US" altLang="sk-SK" dirty="0" smtClean="0"/>
              <a:t> by 0.2 in average. Historic coefficients of </a:t>
            </a:r>
            <a:r>
              <a:rPr lang="en-US" altLang="sk-SK" dirty="0" err="1" smtClean="0"/>
              <a:t>skewness</a:t>
            </a:r>
            <a:r>
              <a:rPr lang="en-US" altLang="sk-SK" dirty="0" smtClean="0"/>
              <a:t> (</a:t>
            </a:r>
            <a:r>
              <a:rPr lang="en-US" altLang="sk-SK" i="1" dirty="0" err="1" smtClean="0"/>
              <a:t>Gh</a:t>
            </a:r>
            <a:r>
              <a:rPr lang="en-US" altLang="sk-SK" dirty="0" smtClean="0"/>
              <a:t>) of the LP3 distribution curves are in a range from –0.404 to 0.861 along the Danube River.</a:t>
            </a:r>
          </a:p>
          <a:p>
            <a:endParaRPr lang="sk-SK" alt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sk-SK" dirty="0" smtClean="0"/>
              <a:t>In the first step, we estimated the LP3 distribution function parameters (mean Q, standard deviation S, and station </a:t>
            </a:r>
            <a:r>
              <a:rPr lang="en-US" altLang="sk-SK" dirty="0" err="1" smtClean="0"/>
              <a:t>skewness</a:t>
            </a:r>
            <a:r>
              <a:rPr lang="en-US" altLang="sk-SK" dirty="0" smtClean="0"/>
              <a:t> coefficient G), for each of the stations separately and computed </a:t>
            </a:r>
            <a:r>
              <a:rPr lang="en-US" altLang="sk-SK" dirty="0" err="1" smtClean="0"/>
              <a:t>Qmax</a:t>
            </a:r>
            <a:r>
              <a:rPr lang="en-US" altLang="sk-SK" dirty="0" smtClean="0"/>
              <a:t> design values</a:t>
            </a:r>
            <a:r>
              <a:rPr lang="sk-SK" altLang="sk-SK" dirty="0" smtClean="0"/>
              <a:t> </a:t>
            </a:r>
            <a:r>
              <a:rPr lang="en-US" altLang="sk-SK" dirty="0" smtClean="0"/>
              <a:t>In the case of gauges with historic floods, we added historic floods into the measured </a:t>
            </a:r>
            <a:r>
              <a:rPr lang="en-US" altLang="sk-SK" dirty="0" err="1" smtClean="0"/>
              <a:t>Qmax</a:t>
            </a:r>
            <a:r>
              <a:rPr lang="en-US" altLang="sk-SK" dirty="0" smtClean="0"/>
              <a:t> series, and recalculated the parameters of the LP3 distribution curves for individual stations having included the historic floods. </a:t>
            </a:r>
          </a:p>
          <a:p>
            <a:endParaRPr lang="sk-SK" dirty="0" smtClean="0"/>
          </a:p>
          <a:p>
            <a:endParaRPr lang="sk-SK" dirty="0"/>
          </a:p>
        </p:txBody>
      </p:sp>
      <p:sp>
        <p:nvSpPr>
          <p:cNvPr id="4" name="Slide Number Placeholder 3"/>
          <p:cNvSpPr>
            <a:spLocks noGrp="1"/>
          </p:cNvSpPr>
          <p:nvPr>
            <p:ph type="sldNum" sz="quarter" idx="10"/>
          </p:nvPr>
        </p:nvSpPr>
        <p:spPr/>
        <p:txBody>
          <a:bodyPr/>
          <a:lstStyle/>
          <a:p>
            <a:pPr>
              <a:defRPr/>
            </a:pPr>
            <a:fld id="{AE6F1041-2C20-416D-B94E-D188E611B141}" type="slidenum">
              <a:rPr lang="en-US" smtClean="0"/>
              <a:pPr>
                <a:defRPr/>
              </a:pPr>
              <a:t>7</a:t>
            </a:fld>
            <a:endParaRPr lang="en-US"/>
          </a:p>
        </p:txBody>
      </p:sp>
    </p:spTree>
    <p:extLst>
      <p:ext uri="{BB962C8B-B14F-4D97-AF65-F5344CB8AC3E}">
        <p14:creationId xmlns:p14="http://schemas.microsoft.com/office/powerpoint/2010/main" val="11745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sk-SK" sz="1200" dirty="0" smtClean="0"/>
              <a:t>Several hydrological characteristics were </a:t>
            </a:r>
            <a:r>
              <a:rPr lang="en-US" altLang="sk-SK" sz="1200" dirty="0" err="1" smtClean="0"/>
              <a:t>analysed</a:t>
            </a:r>
            <a:r>
              <a:rPr lang="en-US" altLang="sk-SK" sz="1200" dirty="0" smtClean="0"/>
              <a:t> along the Danube River. Fig. </a:t>
            </a:r>
            <a:r>
              <a:rPr lang="sk-SK" altLang="sk-SK" sz="1200" dirty="0" smtClean="0"/>
              <a:t>4a</a:t>
            </a:r>
            <a:r>
              <a:rPr lang="en-US" altLang="sk-SK" sz="1200" dirty="0" smtClean="0"/>
              <a:t> shows how QT design values change along the Danube. The coefficients k=QT/</a:t>
            </a:r>
            <a:r>
              <a:rPr lang="en-US" altLang="sk-SK" sz="1200" dirty="0" err="1" smtClean="0"/>
              <a:t>Qa</a:t>
            </a:r>
            <a:r>
              <a:rPr lang="en-US" altLang="sk-SK" sz="1200" dirty="0" smtClean="0"/>
              <a:t>, (</a:t>
            </a:r>
            <a:r>
              <a:rPr lang="en-US" altLang="sk-SK" sz="1200" dirty="0" err="1" smtClean="0"/>
              <a:t>Qa</a:t>
            </a:r>
            <a:r>
              <a:rPr lang="en-US" altLang="sk-SK" sz="1200" dirty="0" smtClean="0"/>
              <a:t> is long term mean discharge) are presented in Fig. </a:t>
            </a:r>
            <a:r>
              <a:rPr lang="sk-SK" altLang="sk-SK" sz="1200" dirty="0" smtClean="0"/>
              <a:t>4</a:t>
            </a:r>
            <a:r>
              <a:rPr lang="en-US" altLang="sk-SK" sz="1200" dirty="0" smtClean="0"/>
              <a:t>b. The 1000-year discharge is 16-times higher than the mean annual discharge at station Berg, while its is only 7-times higher at station Bratislava, and only 3-times higher at station Reni</a:t>
            </a:r>
            <a:endParaRPr lang="sk-SK" altLang="sk-SK" sz="1200" dirty="0" smtClean="0"/>
          </a:p>
          <a:p>
            <a:endParaRPr lang="sk-SK" dirty="0"/>
          </a:p>
        </p:txBody>
      </p:sp>
      <p:sp>
        <p:nvSpPr>
          <p:cNvPr id="4" name="Slide Number Placeholder 3"/>
          <p:cNvSpPr>
            <a:spLocks noGrp="1"/>
          </p:cNvSpPr>
          <p:nvPr>
            <p:ph type="sldNum" sz="quarter" idx="10"/>
          </p:nvPr>
        </p:nvSpPr>
        <p:spPr/>
        <p:txBody>
          <a:bodyPr/>
          <a:lstStyle/>
          <a:p>
            <a:pPr>
              <a:defRPr/>
            </a:pPr>
            <a:fld id="{AE6F1041-2C20-416D-B94E-D188E611B141}" type="slidenum">
              <a:rPr lang="en-US" smtClean="0"/>
              <a:pPr>
                <a:defRPr/>
              </a:pPr>
              <a:t>8</a:t>
            </a:fld>
            <a:endParaRPr lang="en-US"/>
          </a:p>
        </p:txBody>
      </p:sp>
    </p:spTree>
    <p:extLst>
      <p:ext uri="{BB962C8B-B14F-4D97-AF65-F5344CB8AC3E}">
        <p14:creationId xmlns:p14="http://schemas.microsoft.com/office/powerpoint/2010/main" val="1382471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k-SK" altLang="sk-SK" sz="1200" dirty="0" smtClean="0"/>
              <a:t>B</a:t>
            </a:r>
            <a:r>
              <a:rPr lang="en-US" altLang="sk-SK" sz="1200" dirty="0" err="1" smtClean="0"/>
              <a:t>oth</a:t>
            </a:r>
            <a:r>
              <a:rPr lang="en-US" altLang="sk-SK" sz="1200" dirty="0" smtClean="0"/>
              <a:t>, the skew coefficients </a:t>
            </a:r>
            <a:r>
              <a:rPr lang="en-US" altLang="sk-SK" sz="1200" i="1" dirty="0" smtClean="0"/>
              <a:t>G</a:t>
            </a:r>
            <a:r>
              <a:rPr lang="en-US" altLang="sk-SK" sz="1200" dirty="0" smtClean="0"/>
              <a:t> and </a:t>
            </a:r>
            <a:r>
              <a:rPr lang="en-US" altLang="sk-SK" sz="1200" i="1" dirty="0" err="1" smtClean="0"/>
              <a:t>Gh</a:t>
            </a:r>
            <a:r>
              <a:rPr lang="en-US" altLang="sk-SK" sz="1200" dirty="0" smtClean="0"/>
              <a:t> , and long term runoff depth at the </a:t>
            </a:r>
            <a:r>
              <a:rPr lang="en-US" altLang="sk-SK" sz="1200" dirty="0" err="1" smtClean="0"/>
              <a:t>analysed</a:t>
            </a:r>
            <a:r>
              <a:rPr lang="en-US" altLang="sk-SK" sz="1200" dirty="0" smtClean="0"/>
              <a:t> stations have the similar course along the Danube. </a:t>
            </a:r>
            <a:endParaRPr lang="sk-SK" altLang="sk-SK" sz="1200" dirty="0" smtClean="0"/>
          </a:p>
          <a:p>
            <a:pPr algn="just"/>
            <a:endParaRPr lang="sk-SK" altLang="sk-SK" sz="1200" dirty="0" smtClean="0"/>
          </a:p>
          <a:p>
            <a:endParaRPr lang="sk-SK" dirty="0"/>
          </a:p>
        </p:txBody>
      </p:sp>
      <p:sp>
        <p:nvSpPr>
          <p:cNvPr id="4" name="Slide Number Placeholder 3"/>
          <p:cNvSpPr>
            <a:spLocks noGrp="1"/>
          </p:cNvSpPr>
          <p:nvPr>
            <p:ph type="sldNum" sz="quarter" idx="10"/>
          </p:nvPr>
        </p:nvSpPr>
        <p:spPr/>
        <p:txBody>
          <a:bodyPr/>
          <a:lstStyle/>
          <a:p>
            <a:pPr>
              <a:defRPr/>
            </a:pPr>
            <a:fld id="{AE6F1041-2C20-416D-B94E-D188E611B141}" type="slidenum">
              <a:rPr lang="en-US" smtClean="0"/>
              <a:pPr>
                <a:defRPr/>
              </a:pPr>
              <a:t>9</a:t>
            </a:fld>
            <a:endParaRPr lang="en-US"/>
          </a:p>
        </p:txBody>
      </p:sp>
    </p:spTree>
    <p:extLst>
      <p:ext uri="{BB962C8B-B14F-4D97-AF65-F5344CB8AC3E}">
        <p14:creationId xmlns:p14="http://schemas.microsoft.com/office/powerpoint/2010/main" val="2199109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sk-SK" sz="1200" dirty="0" smtClean="0"/>
              <a:t>The following two best fitted relationships between the historical skew coefficient </a:t>
            </a:r>
            <a:r>
              <a:rPr lang="en-US" altLang="sk-SK" sz="1200" i="1" dirty="0" err="1" smtClean="0"/>
              <a:t>Gh</a:t>
            </a:r>
            <a:r>
              <a:rPr lang="en-US" altLang="sk-SK" sz="1200" dirty="0" smtClean="0"/>
              <a:t> and the runoff depth at the station were estimated</a:t>
            </a:r>
            <a:r>
              <a:rPr lang="sk-SK" altLang="sk-SK" sz="1200" dirty="0" smtClean="0"/>
              <a:t> (Fig. 5)</a:t>
            </a:r>
            <a:r>
              <a:rPr lang="en-US" altLang="sk-SK" sz="1200" dirty="0" smtClean="0"/>
              <a:t>:</a:t>
            </a:r>
            <a:endParaRPr lang="sk-SK" altLang="sk-SK" sz="1200" dirty="0" smtClean="0"/>
          </a:p>
          <a:p>
            <a:pPr algn="just"/>
            <a:endParaRPr lang="sk-SK" altLang="sk-SK" sz="1200" dirty="0" smtClean="0"/>
          </a:p>
          <a:p>
            <a:r>
              <a:rPr lang="en-GB" sz="1200" dirty="0" smtClean="0"/>
              <a:t>We propose to use the regional skew </a:t>
            </a:r>
            <a:r>
              <a:rPr lang="en-GB" sz="1200" i="1" dirty="0" smtClean="0"/>
              <a:t>G</a:t>
            </a:r>
            <a:r>
              <a:rPr lang="en-GB" sz="1200" i="1" baseline="-25000" dirty="0" smtClean="0"/>
              <a:t>r</a:t>
            </a:r>
            <a:r>
              <a:rPr lang="en-GB" sz="1200" dirty="0" smtClean="0"/>
              <a:t> coefficient calculated according to the simple linear relationship for estimations of the </a:t>
            </a:r>
            <a:r>
              <a:rPr lang="en-GB" sz="1200" i="1" dirty="0" smtClean="0"/>
              <a:t>T-</a:t>
            </a:r>
            <a:r>
              <a:rPr lang="en-GB" sz="1200" dirty="0" smtClean="0"/>
              <a:t>year discharges at gauges on the Danube River.</a:t>
            </a:r>
            <a:endParaRPr lang="sk-SK" sz="1200" dirty="0" smtClean="0"/>
          </a:p>
          <a:p>
            <a:endParaRPr lang="sk-SK" dirty="0"/>
          </a:p>
        </p:txBody>
      </p:sp>
      <p:sp>
        <p:nvSpPr>
          <p:cNvPr id="4" name="Slide Number Placeholder 3"/>
          <p:cNvSpPr>
            <a:spLocks noGrp="1"/>
          </p:cNvSpPr>
          <p:nvPr>
            <p:ph type="sldNum" sz="quarter" idx="10"/>
          </p:nvPr>
        </p:nvSpPr>
        <p:spPr/>
        <p:txBody>
          <a:bodyPr/>
          <a:lstStyle/>
          <a:p>
            <a:pPr>
              <a:defRPr/>
            </a:pPr>
            <a:fld id="{AE6F1041-2C20-416D-B94E-D188E611B141}" type="slidenum">
              <a:rPr lang="en-US" smtClean="0"/>
              <a:pPr>
                <a:defRPr/>
              </a:pPr>
              <a:t>10</a:t>
            </a:fld>
            <a:endParaRPr lang="en-US"/>
          </a:p>
        </p:txBody>
      </p:sp>
    </p:spTree>
    <p:extLst>
      <p:ext uri="{BB962C8B-B14F-4D97-AF65-F5344CB8AC3E}">
        <p14:creationId xmlns:p14="http://schemas.microsoft.com/office/powerpoint/2010/main" val="17360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sk-SK"/>
              <a:t>Seminár ÚH SAV</a:t>
            </a:r>
            <a:endParaRPr lang="en-US"/>
          </a:p>
        </p:txBody>
      </p:sp>
    </p:spTree>
    <p:extLst>
      <p:ext uri="{BB962C8B-B14F-4D97-AF65-F5344CB8AC3E}">
        <p14:creationId xmlns:p14="http://schemas.microsoft.com/office/powerpoint/2010/main" val="3607739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sk-SK"/>
              <a:t>Seminár ÚH SAV</a:t>
            </a:r>
            <a:endParaRPr lang="en-US"/>
          </a:p>
        </p:txBody>
      </p:sp>
    </p:spTree>
    <p:extLst>
      <p:ext uri="{BB962C8B-B14F-4D97-AF65-F5344CB8AC3E}">
        <p14:creationId xmlns:p14="http://schemas.microsoft.com/office/powerpoint/2010/main" val="41494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5888"/>
            <a:ext cx="2058988" cy="6010275"/>
          </a:xfrm>
        </p:spPr>
        <p:txBody>
          <a:bodyPr vert="eaVert"/>
          <a:lstStyle/>
          <a:p>
            <a:r>
              <a:rPr lang="en-US" smtClean="0"/>
              <a:t>Click to edit Master title style</a:t>
            </a:r>
            <a:endParaRPr lang="sk-SK"/>
          </a:p>
        </p:txBody>
      </p:sp>
      <p:sp>
        <p:nvSpPr>
          <p:cNvPr id="3" name="Vertical Text Placeholder 2"/>
          <p:cNvSpPr>
            <a:spLocks noGrp="1"/>
          </p:cNvSpPr>
          <p:nvPr>
            <p:ph type="body" orient="vert" idx="1"/>
          </p:nvPr>
        </p:nvSpPr>
        <p:spPr>
          <a:xfrm>
            <a:off x="457200" y="115888"/>
            <a:ext cx="6029325"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sk-SK"/>
              <a:t>Seminár ÚH SAV</a:t>
            </a:r>
            <a:endParaRPr lang="en-US"/>
          </a:p>
        </p:txBody>
      </p:sp>
    </p:spTree>
    <p:extLst>
      <p:ext uri="{BB962C8B-B14F-4D97-AF65-F5344CB8AC3E}">
        <p14:creationId xmlns:p14="http://schemas.microsoft.com/office/powerpoint/2010/main" val="348020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sk-SK"/>
              <a:t>Seminár ÚH SAV</a:t>
            </a:r>
            <a:endParaRPr lang="en-US"/>
          </a:p>
        </p:txBody>
      </p:sp>
    </p:spTree>
    <p:extLst>
      <p:ext uri="{BB962C8B-B14F-4D97-AF65-F5344CB8AC3E}">
        <p14:creationId xmlns:p14="http://schemas.microsoft.com/office/powerpoint/2010/main" val="641087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sk-SK"/>
              <a:t>Seminár ÚH SAV</a:t>
            </a:r>
            <a:endParaRPr lang="en-US"/>
          </a:p>
        </p:txBody>
      </p:sp>
    </p:spTree>
    <p:extLst>
      <p:ext uri="{BB962C8B-B14F-4D97-AF65-F5344CB8AC3E}">
        <p14:creationId xmlns:p14="http://schemas.microsoft.com/office/powerpoint/2010/main" val="215345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sk-SK"/>
              <a:t>Seminár ÚH SAV</a:t>
            </a:r>
            <a:endParaRPr lang="en-US"/>
          </a:p>
        </p:txBody>
      </p:sp>
    </p:spTree>
    <p:extLst>
      <p:ext uri="{BB962C8B-B14F-4D97-AF65-F5344CB8AC3E}">
        <p14:creationId xmlns:p14="http://schemas.microsoft.com/office/powerpoint/2010/main" val="3380500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r>
              <a:rPr lang="sk-SK"/>
              <a:t>Seminár ÚH SAV</a:t>
            </a:r>
            <a:endParaRPr lang="en-US"/>
          </a:p>
        </p:txBody>
      </p:sp>
    </p:spTree>
    <p:extLst>
      <p:ext uri="{BB962C8B-B14F-4D97-AF65-F5344CB8AC3E}">
        <p14:creationId xmlns:p14="http://schemas.microsoft.com/office/powerpoint/2010/main" val="459989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sk-SK"/>
              <a:t>Seminár ÚH SAV</a:t>
            </a:r>
            <a:endParaRPr lang="en-US"/>
          </a:p>
        </p:txBody>
      </p:sp>
    </p:spTree>
    <p:extLst>
      <p:ext uri="{BB962C8B-B14F-4D97-AF65-F5344CB8AC3E}">
        <p14:creationId xmlns:p14="http://schemas.microsoft.com/office/powerpoint/2010/main" val="389674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r>
              <a:rPr lang="sk-SK"/>
              <a:t>Seminár ÚH SAV</a:t>
            </a:r>
            <a:endParaRPr lang="en-US"/>
          </a:p>
        </p:txBody>
      </p:sp>
    </p:spTree>
    <p:extLst>
      <p:ext uri="{BB962C8B-B14F-4D97-AF65-F5344CB8AC3E}">
        <p14:creationId xmlns:p14="http://schemas.microsoft.com/office/powerpoint/2010/main" val="4155942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sk-SK"/>
              <a:t>Seminár ÚH SAV</a:t>
            </a:r>
            <a:endParaRPr lang="en-US"/>
          </a:p>
        </p:txBody>
      </p:sp>
    </p:spTree>
    <p:extLst>
      <p:ext uri="{BB962C8B-B14F-4D97-AF65-F5344CB8AC3E}">
        <p14:creationId xmlns:p14="http://schemas.microsoft.com/office/powerpoint/2010/main" val="122162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sk-SK"/>
              <a:t>Seminár ÚH SAV</a:t>
            </a:r>
            <a:endParaRPr lang="en-US"/>
          </a:p>
        </p:txBody>
      </p:sp>
    </p:spTree>
    <p:extLst>
      <p:ext uri="{BB962C8B-B14F-4D97-AF65-F5344CB8AC3E}">
        <p14:creationId xmlns:p14="http://schemas.microsoft.com/office/powerpoint/2010/main" val="223940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0" y="0"/>
            <a:ext cx="9144000" cy="908050"/>
          </a:xfrm>
          <a:prstGeom prst="rect">
            <a:avLst/>
          </a:prstGeom>
          <a:gradFill rotWithShape="1">
            <a:gsLst>
              <a:gs pos="0">
                <a:schemeClr val="bg1"/>
              </a:gs>
              <a:gs pos="50000">
                <a:srgbClr val="00FF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sk-SK">
              <a:latin typeface="Arial" pitchFamily="34" charset="0"/>
            </a:endParaRPr>
          </a:p>
        </p:txBody>
      </p:sp>
      <p:sp>
        <p:nvSpPr>
          <p:cNvPr id="1026" name="Rectangle 2"/>
          <p:cNvSpPr>
            <a:spLocks noGrp="1" noChangeArrowheads="1"/>
          </p:cNvSpPr>
          <p:nvPr>
            <p:ph type="title"/>
          </p:nvPr>
        </p:nvSpPr>
        <p:spPr bwMode="auto">
          <a:xfrm>
            <a:off x="2700338" y="115888"/>
            <a:ext cx="5997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453188"/>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FFFF"/>
                </a:solidFill>
                <a:latin typeface="Arial" pitchFamily="34" charset="0"/>
              </a:defRPr>
            </a:lvl1pPr>
          </a:lstStyle>
          <a:p>
            <a:pPr>
              <a:defRPr/>
            </a:pPr>
            <a:r>
              <a:rPr lang="sk-SK"/>
              <a:t>Seminár ÚH SAV</a:t>
            </a:r>
            <a:endParaRPr lang="en-US"/>
          </a:p>
        </p:txBody>
      </p:sp>
      <p:pic>
        <p:nvPicPr>
          <p:cNvPr id="1031" name="Picture 8" descr="logo-uhsav1-rg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50" y="28575"/>
            <a:ext cx="24479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3600" b="1">
          <a:solidFill>
            <a:srgbClr val="0099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009900"/>
          </a:solidFill>
          <a:effectLst>
            <a:outerShdw blurRad="38100" dist="38100" dir="2700000" algn="tl">
              <a:srgbClr val="C0C0C0"/>
            </a:outerShdw>
          </a:effectLst>
          <a:latin typeface="Arial" pitchFamily="34" charset="0"/>
        </a:defRPr>
      </a:lvl2pPr>
      <a:lvl3pPr algn="ctr" rtl="0" eaLnBrk="0" fontAlgn="base" hangingPunct="0">
        <a:spcBef>
          <a:spcPct val="0"/>
        </a:spcBef>
        <a:spcAft>
          <a:spcPct val="0"/>
        </a:spcAft>
        <a:defRPr sz="3600" b="1">
          <a:solidFill>
            <a:srgbClr val="009900"/>
          </a:solidFill>
          <a:effectLst>
            <a:outerShdw blurRad="38100" dist="38100" dir="2700000" algn="tl">
              <a:srgbClr val="C0C0C0"/>
            </a:outerShdw>
          </a:effectLst>
          <a:latin typeface="Arial" pitchFamily="34" charset="0"/>
        </a:defRPr>
      </a:lvl3pPr>
      <a:lvl4pPr algn="ctr" rtl="0" eaLnBrk="0" fontAlgn="base" hangingPunct="0">
        <a:spcBef>
          <a:spcPct val="0"/>
        </a:spcBef>
        <a:spcAft>
          <a:spcPct val="0"/>
        </a:spcAft>
        <a:defRPr sz="3600" b="1">
          <a:solidFill>
            <a:srgbClr val="009900"/>
          </a:solidFill>
          <a:effectLst>
            <a:outerShdw blurRad="38100" dist="38100" dir="2700000" algn="tl">
              <a:srgbClr val="C0C0C0"/>
            </a:outerShdw>
          </a:effectLst>
          <a:latin typeface="Arial" pitchFamily="34" charset="0"/>
        </a:defRPr>
      </a:lvl4pPr>
      <a:lvl5pPr algn="ctr" rtl="0" eaLnBrk="0" fontAlgn="base" hangingPunct="0">
        <a:spcBef>
          <a:spcPct val="0"/>
        </a:spcBef>
        <a:spcAft>
          <a:spcPct val="0"/>
        </a:spcAft>
        <a:defRPr sz="3600" b="1">
          <a:solidFill>
            <a:srgbClr val="009900"/>
          </a:solidFill>
          <a:effectLst>
            <a:outerShdw blurRad="38100" dist="38100" dir="2700000" algn="tl">
              <a:srgbClr val="C0C0C0"/>
            </a:outerShdw>
          </a:effectLst>
          <a:latin typeface="Arial" pitchFamily="34" charset="0"/>
        </a:defRPr>
      </a:lvl5pPr>
      <a:lvl6pPr marL="457200" algn="ctr" rtl="0" fontAlgn="base">
        <a:spcBef>
          <a:spcPct val="0"/>
        </a:spcBef>
        <a:spcAft>
          <a:spcPct val="0"/>
        </a:spcAft>
        <a:defRPr sz="3600" b="1">
          <a:solidFill>
            <a:srgbClr val="009900"/>
          </a:solidFill>
          <a:effectLst>
            <a:outerShdw blurRad="38100" dist="38100" dir="2700000" algn="tl">
              <a:srgbClr val="C0C0C0"/>
            </a:outerShdw>
          </a:effectLst>
          <a:latin typeface="Arial" pitchFamily="34" charset="0"/>
        </a:defRPr>
      </a:lvl6pPr>
      <a:lvl7pPr marL="914400" algn="ctr" rtl="0" fontAlgn="base">
        <a:spcBef>
          <a:spcPct val="0"/>
        </a:spcBef>
        <a:spcAft>
          <a:spcPct val="0"/>
        </a:spcAft>
        <a:defRPr sz="3600" b="1">
          <a:solidFill>
            <a:srgbClr val="009900"/>
          </a:solidFill>
          <a:effectLst>
            <a:outerShdw blurRad="38100" dist="38100" dir="2700000" algn="tl">
              <a:srgbClr val="C0C0C0"/>
            </a:outerShdw>
          </a:effectLst>
          <a:latin typeface="Arial" pitchFamily="34" charset="0"/>
        </a:defRPr>
      </a:lvl7pPr>
      <a:lvl8pPr marL="1371600" algn="ctr" rtl="0" fontAlgn="base">
        <a:spcBef>
          <a:spcPct val="0"/>
        </a:spcBef>
        <a:spcAft>
          <a:spcPct val="0"/>
        </a:spcAft>
        <a:defRPr sz="3600" b="1">
          <a:solidFill>
            <a:srgbClr val="009900"/>
          </a:solidFill>
          <a:effectLst>
            <a:outerShdw blurRad="38100" dist="38100" dir="2700000" algn="tl">
              <a:srgbClr val="C0C0C0"/>
            </a:outerShdw>
          </a:effectLst>
          <a:latin typeface="Arial" pitchFamily="34" charset="0"/>
        </a:defRPr>
      </a:lvl8pPr>
      <a:lvl9pPr marL="1828800" algn="ctr" rtl="0" fontAlgn="base">
        <a:spcBef>
          <a:spcPct val="0"/>
        </a:spcBef>
        <a:spcAft>
          <a:spcPct val="0"/>
        </a:spcAft>
        <a:defRPr sz="3600" b="1">
          <a:solidFill>
            <a:srgbClr val="009900"/>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buChar char="•"/>
        <a:defRPr sz="2800">
          <a:solidFill>
            <a:srgbClr val="009900"/>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400">
          <a:solidFill>
            <a:srgbClr val="0000CC"/>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4294967295"/>
          </p:nvPr>
        </p:nvSpPr>
        <p:spPr bwMode="auto">
          <a:xfrm>
            <a:off x="323528" y="6597352"/>
            <a:ext cx="8656960" cy="21674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800">
                <a:solidFill>
                  <a:srgbClr val="009900"/>
                </a:solidFill>
                <a:latin typeface="Arial" charset="0"/>
              </a:defRPr>
            </a:lvl1pPr>
            <a:lvl2pPr marL="742950" indent="-285750" eaLnBrk="0" hangingPunct="0">
              <a:spcBef>
                <a:spcPct val="20000"/>
              </a:spcBef>
              <a:buChar char="–"/>
              <a:defRPr sz="2400">
                <a:solidFill>
                  <a:srgbClr val="0000CC"/>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sk-SK" altLang="en-US" sz="1000" dirty="0" smtClean="0">
                <a:solidFill>
                  <a:srgbClr val="0099CC"/>
                </a:solidFill>
              </a:rPr>
              <a:t> XXVIII. DANUBE CONFERENCE 2019, Kyiv, Ukraine, 6-8 November 2019</a:t>
            </a:r>
            <a:endParaRPr lang="en-US" altLang="en-US" sz="1000" dirty="0">
              <a:solidFill>
                <a:srgbClr val="0099CC"/>
              </a:solidFill>
            </a:endParaRPr>
          </a:p>
        </p:txBody>
      </p:sp>
      <p:sp>
        <p:nvSpPr>
          <p:cNvPr id="2" name="Rectangle 2"/>
          <p:cNvSpPr>
            <a:spLocks noGrp="1" noChangeArrowheads="1"/>
          </p:cNvSpPr>
          <p:nvPr>
            <p:ph type="ctrTitle"/>
          </p:nvPr>
        </p:nvSpPr>
        <p:spPr>
          <a:xfrm>
            <a:off x="0" y="908720"/>
            <a:ext cx="9001125" cy="2232843"/>
          </a:xfrm>
        </p:spPr>
        <p:txBody>
          <a:bodyPr/>
          <a:lstStyle/>
          <a:p>
            <a:pPr eaLnBrk="1" hangingPunct="1">
              <a:defRPr/>
            </a:pPr>
            <a:r>
              <a:rPr lang="en-US" sz="2800" cap="all" dirty="0">
                <a:solidFill>
                  <a:srgbClr val="00B050"/>
                </a:solidFill>
              </a:rPr>
              <a:t>ASSESSMENT HARMONIZATION PROBLEMS</a:t>
            </a:r>
            <a:r>
              <a:rPr lang="sk-SK" sz="2800" cap="all" dirty="0">
                <a:solidFill>
                  <a:srgbClr val="00B050"/>
                </a:solidFill>
              </a:rPr>
              <a:t> </a:t>
            </a:r>
            <a:r>
              <a:rPr lang="sk-SK" sz="2800" cap="all" dirty="0" smtClean="0">
                <a:solidFill>
                  <a:srgbClr val="00B050"/>
                </a:solidFill>
              </a:rPr>
              <a:t/>
            </a:r>
            <a:br>
              <a:rPr lang="sk-SK" sz="2800" cap="all" dirty="0" smtClean="0">
                <a:solidFill>
                  <a:srgbClr val="00B050"/>
                </a:solidFill>
              </a:rPr>
            </a:br>
            <a:r>
              <a:rPr lang="en-US" sz="2800" cap="all" dirty="0" smtClean="0">
                <a:solidFill>
                  <a:srgbClr val="00B050"/>
                </a:solidFill>
              </a:rPr>
              <a:t>OF </a:t>
            </a:r>
            <a:r>
              <a:rPr lang="en-US" sz="2800" cap="all" dirty="0">
                <a:solidFill>
                  <a:srgbClr val="00B050"/>
                </a:solidFill>
              </a:rPr>
              <a:t>THE </a:t>
            </a:r>
            <a:r>
              <a:rPr lang="en-US" sz="2800" cap="all" dirty="0" smtClean="0">
                <a:solidFill>
                  <a:srgbClr val="00B050"/>
                </a:solidFill>
              </a:rPr>
              <a:t>LONG </a:t>
            </a:r>
            <a:r>
              <a:rPr lang="en-US" sz="2800" cap="all" dirty="0">
                <a:solidFill>
                  <a:srgbClr val="00B050"/>
                </a:solidFill>
              </a:rPr>
              <a:t>RETURN PERIOD FLOODS </a:t>
            </a:r>
            <a:r>
              <a:rPr lang="sk-SK" sz="2800" cap="all" dirty="0" smtClean="0">
                <a:solidFill>
                  <a:srgbClr val="00B050"/>
                </a:solidFill>
              </a:rPr>
              <a:t/>
            </a:r>
            <a:br>
              <a:rPr lang="sk-SK" sz="2800" cap="all" dirty="0" smtClean="0">
                <a:solidFill>
                  <a:srgbClr val="00B050"/>
                </a:solidFill>
              </a:rPr>
            </a:br>
            <a:r>
              <a:rPr lang="en-US" sz="2800" cap="all" dirty="0" smtClean="0">
                <a:solidFill>
                  <a:srgbClr val="00B050"/>
                </a:solidFill>
              </a:rPr>
              <a:t>ON </a:t>
            </a:r>
            <a:r>
              <a:rPr lang="en-US" sz="2800" cap="all" dirty="0">
                <a:solidFill>
                  <a:srgbClr val="00B050"/>
                </a:solidFill>
              </a:rPr>
              <a:t>THE DANUBE RIVER</a:t>
            </a:r>
            <a:r>
              <a:rPr lang="en-GB" dirty="0" smtClean="0">
                <a:solidFill>
                  <a:srgbClr val="000099"/>
                </a:solidFill>
              </a:rPr>
              <a:t/>
            </a:r>
            <a:br>
              <a:rPr lang="en-GB" dirty="0" smtClean="0">
                <a:solidFill>
                  <a:srgbClr val="000099"/>
                </a:solidFill>
              </a:rPr>
            </a:br>
            <a:r>
              <a:rPr lang="en-GB" sz="1600" dirty="0" err="1">
                <a:solidFill>
                  <a:srgbClr val="0070C0"/>
                </a:solidFill>
              </a:rPr>
              <a:t>Pavla</a:t>
            </a:r>
            <a:r>
              <a:rPr lang="en-GB" sz="1600" dirty="0">
                <a:solidFill>
                  <a:srgbClr val="0070C0"/>
                </a:solidFill>
              </a:rPr>
              <a:t> </a:t>
            </a:r>
            <a:r>
              <a:rPr lang="en-GB" sz="1600" dirty="0" err="1" smtClean="0">
                <a:solidFill>
                  <a:srgbClr val="0070C0"/>
                </a:solidFill>
              </a:rPr>
              <a:t>Pekárová</a:t>
            </a:r>
            <a:r>
              <a:rPr lang="en-GB" sz="1600" dirty="0" smtClean="0">
                <a:solidFill>
                  <a:srgbClr val="0070C0"/>
                </a:solidFill>
              </a:rPr>
              <a:t>, </a:t>
            </a:r>
            <a:r>
              <a:rPr lang="en-GB" sz="1600" dirty="0" err="1">
                <a:solidFill>
                  <a:srgbClr val="0070C0"/>
                </a:solidFill>
              </a:rPr>
              <a:t>Pavol</a:t>
            </a:r>
            <a:r>
              <a:rPr lang="en-GB" sz="1600" dirty="0">
                <a:solidFill>
                  <a:srgbClr val="0070C0"/>
                </a:solidFill>
              </a:rPr>
              <a:t> </a:t>
            </a:r>
            <a:r>
              <a:rPr lang="en-GB" sz="1600" dirty="0" err="1" smtClean="0">
                <a:solidFill>
                  <a:srgbClr val="0070C0"/>
                </a:solidFill>
              </a:rPr>
              <a:t>Miklánek</a:t>
            </a:r>
            <a:r>
              <a:rPr lang="en-GB" sz="1600" dirty="0" smtClean="0">
                <a:solidFill>
                  <a:srgbClr val="0070C0"/>
                </a:solidFill>
              </a:rPr>
              <a:t>, </a:t>
            </a:r>
            <a:r>
              <a:rPr lang="en-GB" sz="1600" dirty="0" err="1">
                <a:solidFill>
                  <a:srgbClr val="0070C0"/>
                </a:solidFill>
              </a:rPr>
              <a:t>Veronika</a:t>
            </a:r>
            <a:r>
              <a:rPr lang="en-GB" sz="1600" dirty="0">
                <a:solidFill>
                  <a:srgbClr val="0070C0"/>
                </a:solidFill>
              </a:rPr>
              <a:t> </a:t>
            </a:r>
            <a:r>
              <a:rPr lang="en-GB" sz="1600" dirty="0" err="1">
                <a:solidFill>
                  <a:srgbClr val="0070C0"/>
                </a:solidFill>
              </a:rPr>
              <a:t>Bačová</a:t>
            </a:r>
            <a:r>
              <a:rPr lang="en-GB" sz="1600" dirty="0">
                <a:solidFill>
                  <a:srgbClr val="0070C0"/>
                </a:solidFill>
              </a:rPr>
              <a:t> </a:t>
            </a:r>
            <a:r>
              <a:rPr lang="en-GB" sz="1600" dirty="0" err="1" smtClean="0">
                <a:solidFill>
                  <a:srgbClr val="0070C0"/>
                </a:solidFill>
              </a:rPr>
              <a:t>Mitková</a:t>
            </a:r>
            <a:r>
              <a:rPr lang="en-GB" sz="1600" dirty="0" smtClean="0">
                <a:solidFill>
                  <a:srgbClr val="0070C0"/>
                </a:solidFill>
              </a:rPr>
              <a:t>, Marcel </a:t>
            </a:r>
            <a:r>
              <a:rPr lang="en-GB" sz="1600" dirty="0" err="1" smtClean="0">
                <a:solidFill>
                  <a:srgbClr val="0070C0"/>
                </a:solidFill>
              </a:rPr>
              <a:t>Garaj</a:t>
            </a:r>
            <a:r>
              <a:rPr lang="en-GB" sz="1600" dirty="0" smtClean="0">
                <a:solidFill>
                  <a:srgbClr val="0070C0"/>
                </a:solidFill>
              </a:rPr>
              <a:t>, </a:t>
            </a:r>
            <a:r>
              <a:rPr lang="en-GB" sz="1600" dirty="0" err="1">
                <a:solidFill>
                  <a:srgbClr val="0070C0"/>
                </a:solidFill>
              </a:rPr>
              <a:t>Ján</a:t>
            </a:r>
            <a:r>
              <a:rPr lang="en-GB" sz="1600" dirty="0">
                <a:solidFill>
                  <a:srgbClr val="0070C0"/>
                </a:solidFill>
              </a:rPr>
              <a:t> </a:t>
            </a:r>
            <a:r>
              <a:rPr lang="en-GB" sz="1600" dirty="0" err="1" smtClean="0">
                <a:solidFill>
                  <a:srgbClr val="0070C0"/>
                </a:solidFill>
              </a:rPr>
              <a:t>Pekár</a:t>
            </a:r>
            <a:r>
              <a:rPr lang="sk-SK" sz="1600" dirty="0" smtClean="0">
                <a:solidFill>
                  <a:srgbClr val="0070C0"/>
                </a:solidFill>
              </a:rPr>
              <a:t/>
            </a:r>
            <a:br>
              <a:rPr lang="sk-SK" sz="1600" dirty="0" smtClean="0">
                <a:solidFill>
                  <a:srgbClr val="0070C0"/>
                </a:solidFill>
              </a:rPr>
            </a:br>
            <a:r>
              <a:rPr lang="en-GB" sz="1600" dirty="0" smtClean="0">
                <a:solidFill>
                  <a:srgbClr val="0070C0"/>
                </a:solidFill>
              </a:rPr>
              <a:t> </a:t>
            </a:r>
            <a:r>
              <a:rPr lang="en-GB" sz="1600" dirty="0">
                <a:solidFill>
                  <a:srgbClr val="0070C0"/>
                </a:solidFill>
              </a:rPr>
              <a:t>Slovak Academy of Sciences,  Institute of Hydrology,  Bratislava; </a:t>
            </a:r>
            <a:r>
              <a:rPr lang="sk-SK" sz="1600" dirty="0" smtClean="0">
                <a:solidFill>
                  <a:srgbClr val="0070C0"/>
                </a:solidFill>
              </a:rPr>
              <a:t/>
            </a:r>
            <a:br>
              <a:rPr lang="sk-SK" sz="1600" dirty="0" smtClean="0">
                <a:solidFill>
                  <a:srgbClr val="0070C0"/>
                </a:solidFill>
              </a:rPr>
            </a:br>
            <a:r>
              <a:rPr lang="en-GB" sz="1600" dirty="0" smtClean="0">
                <a:solidFill>
                  <a:srgbClr val="0070C0"/>
                </a:solidFill>
              </a:rPr>
              <a:t>Comenius </a:t>
            </a:r>
            <a:r>
              <a:rPr lang="en-GB" sz="1600" dirty="0">
                <a:solidFill>
                  <a:srgbClr val="0070C0"/>
                </a:solidFill>
              </a:rPr>
              <a:t>University in Bratislava, Faculty of Mathematics, Physics, and Informatics</a:t>
            </a:r>
            <a:br>
              <a:rPr lang="en-GB" sz="1600" dirty="0">
                <a:solidFill>
                  <a:srgbClr val="0070C0"/>
                </a:solidFill>
              </a:rPr>
            </a:br>
            <a:endParaRPr lang="en-GB" sz="1600" dirty="0" smtClean="0">
              <a:solidFill>
                <a:srgbClr val="0070C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l="1782"/>
          <a:stretch>
            <a:fillRect/>
          </a:stretch>
        </p:blipFill>
        <p:spPr bwMode="auto">
          <a:xfrm>
            <a:off x="1475656" y="2996952"/>
            <a:ext cx="6192688" cy="3456384"/>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r>
              <a:rPr lang="en-US" dirty="0" err="1" smtClean="0"/>
              <a:t>Gh</a:t>
            </a:r>
            <a:r>
              <a:rPr lang="en-US" dirty="0" smtClean="0"/>
              <a:t> </a:t>
            </a:r>
            <a:r>
              <a:rPr lang="en-US" dirty="0"/>
              <a:t>= 0.977*</a:t>
            </a:r>
            <a:r>
              <a:rPr lang="en-US" dirty="0" err="1"/>
              <a:t>ln</a:t>
            </a:r>
            <a:r>
              <a:rPr lang="en-US" dirty="0"/>
              <a:t>(R) – 5.595	</a:t>
            </a:r>
            <a:r>
              <a:rPr lang="sk-SK" dirty="0" smtClean="0"/>
              <a:t>         </a:t>
            </a:r>
            <a:r>
              <a:rPr lang="en-US" dirty="0" smtClean="0"/>
              <a:t>r² </a:t>
            </a:r>
            <a:r>
              <a:rPr lang="en-US" dirty="0"/>
              <a:t>= 0.786;</a:t>
            </a:r>
          </a:p>
          <a:p>
            <a:r>
              <a:rPr lang="en-US" dirty="0"/>
              <a:t> </a:t>
            </a:r>
          </a:p>
          <a:p>
            <a:r>
              <a:rPr lang="en-US" dirty="0" err="1"/>
              <a:t>Gh</a:t>
            </a:r>
            <a:r>
              <a:rPr lang="en-US" dirty="0"/>
              <a:t> = 0.00234*R – 0.719		</a:t>
            </a:r>
            <a:r>
              <a:rPr lang="en-US" dirty="0" smtClean="0"/>
              <a:t>r² </a:t>
            </a:r>
            <a:r>
              <a:rPr lang="en-US" dirty="0"/>
              <a:t>= 0.779;</a:t>
            </a:r>
          </a:p>
          <a:p>
            <a:r>
              <a:rPr lang="en-US" dirty="0"/>
              <a:t> </a:t>
            </a:r>
          </a:p>
          <a:p>
            <a:r>
              <a:rPr lang="en-US" dirty="0"/>
              <a:t>where: 	R – long-term average annual runoff depth in mm (from 240 mm to 640 mm).</a:t>
            </a:r>
          </a:p>
        </p:txBody>
      </p:sp>
    </p:spTree>
    <p:extLst>
      <p:ext uri="{BB962C8B-B14F-4D97-AF65-F5344CB8AC3E}">
        <p14:creationId xmlns:p14="http://schemas.microsoft.com/office/powerpoint/2010/main" val="3814186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196753"/>
            <a:ext cx="7920880" cy="3800996"/>
          </a:xfrm>
          <a:prstGeom prst="rect">
            <a:avLst/>
          </a:prstGeom>
          <a:noFill/>
          <a:ln>
            <a:noFill/>
          </a:ln>
        </p:spPr>
      </p:pic>
      <p:sp>
        <p:nvSpPr>
          <p:cNvPr id="5" name="Rectangle 4"/>
          <p:cNvSpPr/>
          <p:nvPr/>
        </p:nvSpPr>
        <p:spPr>
          <a:xfrm>
            <a:off x="971600" y="5301208"/>
            <a:ext cx="7128792" cy="830997"/>
          </a:xfrm>
          <a:prstGeom prst="rect">
            <a:avLst/>
          </a:prstGeom>
        </p:spPr>
        <p:txBody>
          <a:bodyPr wrap="square">
            <a:spAutoFit/>
          </a:bodyPr>
          <a:lstStyle/>
          <a:p>
            <a:pPr algn="ctr"/>
            <a:r>
              <a:rPr lang="en-US" sz="2400" dirty="0"/>
              <a:t>Dependence of regional skew coefficient Gr </a:t>
            </a:r>
            <a:r>
              <a:rPr lang="sk-SK" sz="2400" dirty="0" smtClean="0"/>
              <a:t/>
            </a:r>
            <a:br>
              <a:rPr lang="sk-SK" sz="2400" dirty="0" smtClean="0"/>
            </a:br>
            <a:r>
              <a:rPr lang="en-US" sz="2400" dirty="0" smtClean="0"/>
              <a:t>on </a:t>
            </a:r>
            <a:r>
              <a:rPr lang="en-US" sz="2400" dirty="0"/>
              <a:t>the runoff depth R, Danube </a:t>
            </a:r>
            <a:r>
              <a:rPr lang="en-US" sz="2400" dirty="0" smtClean="0"/>
              <a:t>River</a:t>
            </a:r>
            <a:endParaRPr lang="sk-SK" sz="2400" dirty="0"/>
          </a:p>
        </p:txBody>
      </p:sp>
    </p:spTree>
    <p:extLst>
      <p:ext uri="{BB962C8B-B14F-4D97-AF65-F5344CB8AC3E}">
        <p14:creationId xmlns:p14="http://schemas.microsoft.com/office/powerpoint/2010/main" val="1520936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4294967295"/>
          </p:nvPr>
        </p:nvSpPr>
        <p:spPr bwMode="auto">
          <a:xfrm>
            <a:off x="323528" y="6597352"/>
            <a:ext cx="8656960" cy="21674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800">
                <a:solidFill>
                  <a:srgbClr val="009900"/>
                </a:solidFill>
                <a:latin typeface="Arial" charset="0"/>
              </a:defRPr>
            </a:lvl1pPr>
            <a:lvl2pPr marL="742950" indent="-285750" eaLnBrk="0" hangingPunct="0">
              <a:spcBef>
                <a:spcPct val="20000"/>
              </a:spcBef>
              <a:buChar char="–"/>
              <a:defRPr sz="2400">
                <a:solidFill>
                  <a:srgbClr val="0000CC"/>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sk-SK" altLang="en-US" sz="1000" dirty="0" smtClean="0">
                <a:solidFill>
                  <a:srgbClr val="0099CC"/>
                </a:solidFill>
              </a:rPr>
              <a:t> XXVIII. DANUBE CONFERENCE 2019, Kyiv, Ukraine, 6-8 November 2019</a:t>
            </a:r>
            <a:endParaRPr lang="en-US" altLang="en-US" sz="1000" dirty="0">
              <a:solidFill>
                <a:srgbClr val="0099CC"/>
              </a:solidFill>
            </a:endParaRPr>
          </a:p>
        </p:txBody>
      </p:sp>
      <p:sp>
        <p:nvSpPr>
          <p:cNvPr id="2" name="Rectangle 2"/>
          <p:cNvSpPr>
            <a:spLocks noGrp="1" noChangeArrowheads="1"/>
          </p:cNvSpPr>
          <p:nvPr>
            <p:ph type="ctrTitle"/>
          </p:nvPr>
        </p:nvSpPr>
        <p:spPr>
          <a:xfrm>
            <a:off x="13340" y="908720"/>
            <a:ext cx="9001125" cy="1728787"/>
          </a:xfrm>
        </p:spPr>
        <p:txBody>
          <a:bodyPr/>
          <a:lstStyle/>
          <a:p>
            <a:pPr eaLnBrk="1" hangingPunct="1">
              <a:defRPr/>
            </a:pPr>
            <a:r>
              <a:rPr lang="en-US" dirty="0">
                <a:solidFill>
                  <a:srgbClr val="000099"/>
                </a:solidFill>
              </a:rPr>
              <a:t>FLOOD REGIME OF RIVERS </a:t>
            </a:r>
            <a:r>
              <a:rPr lang="sk-SK" dirty="0" smtClean="0">
                <a:solidFill>
                  <a:srgbClr val="000099"/>
                </a:solidFill>
              </a:rPr>
              <a:t/>
            </a:r>
            <a:br>
              <a:rPr lang="sk-SK" dirty="0" smtClean="0">
                <a:solidFill>
                  <a:srgbClr val="000099"/>
                </a:solidFill>
              </a:rPr>
            </a:br>
            <a:r>
              <a:rPr lang="en-US" dirty="0" smtClean="0">
                <a:solidFill>
                  <a:srgbClr val="000099"/>
                </a:solidFill>
              </a:rPr>
              <a:t>IN </a:t>
            </a:r>
            <a:r>
              <a:rPr lang="en-US" dirty="0">
                <a:solidFill>
                  <a:srgbClr val="000099"/>
                </a:solidFill>
              </a:rPr>
              <a:t>THE DANUBE RIVER BASIN</a:t>
            </a:r>
            <a:r>
              <a:rPr lang="en-GB" dirty="0" smtClean="0">
                <a:solidFill>
                  <a:srgbClr val="000099"/>
                </a:solidFill>
              </a:rPr>
              <a:t/>
            </a:r>
            <a:br>
              <a:rPr lang="en-GB" dirty="0" smtClean="0">
                <a:solidFill>
                  <a:srgbClr val="000099"/>
                </a:solidFill>
              </a:rPr>
            </a:br>
            <a:r>
              <a:rPr lang="en-GB" sz="1600" dirty="0" err="1">
                <a:solidFill>
                  <a:srgbClr val="0070C0"/>
                </a:solidFill>
              </a:rPr>
              <a:t>Pavol</a:t>
            </a:r>
            <a:r>
              <a:rPr lang="en-GB" sz="1600" dirty="0">
                <a:solidFill>
                  <a:srgbClr val="0070C0"/>
                </a:solidFill>
              </a:rPr>
              <a:t> </a:t>
            </a:r>
            <a:r>
              <a:rPr lang="en-GB" sz="1600" dirty="0" err="1" smtClean="0">
                <a:solidFill>
                  <a:srgbClr val="0070C0"/>
                </a:solidFill>
              </a:rPr>
              <a:t>Miklánek</a:t>
            </a:r>
            <a:r>
              <a:rPr lang="sk-SK" sz="1600" dirty="0" smtClean="0">
                <a:solidFill>
                  <a:srgbClr val="0070C0"/>
                </a:solidFill>
              </a:rPr>
              <a:t>, </a:t>
            </a:r>
            <a:r>
              <a:rPr lang="en-GB" sz="1600" dirty="0" err="1" smtClean="0">
                <a:solidFill>
                  <a:srgbClr val="0070C0"/>
                </a:solidFill>
              </a:rPr>
              <a:t>Pavla</a:t>
            </a:r>
            <a:r>
              <a:rPr lang="en-GB" sz="1600" dirty="0" smtClean="0">
                <a:solidFill>
                  <a:srgbClr val="0070C0"/>
                </a:solidFill>
              </a:rPr>
              <a:t> </a:t>
            </a:r>
            <a:r>
              <a:rPr lang="en-GB" sz="1600" dirty="0" err="1" smtClean="0">
                <a:solidFill>
                  <a:srgbClr val="0070C0"/>
                </a:solidFill>
              </a:rPr>
              <a:t>Pekárová</a:t>
            </a:r>
            <a:r>
              <a:rPr lang="en-GB" sz="1600" dirty="0" smtClean="0">
                <a:solidFill>
                  <a:srgbClr val="0070C0"/>
                </a:solidFill>
              </a:rPr>
              <a:t>, </a:t>
            </a:r>
            <a:r>
              <a:rPr lang="en-GB" sz="1600" dirty="0" err="1" smtClean="0">
                <a:solidFill>
                  <a:srgbClr val="0070C0"/>
                </a:solidFill>
              </a:rPr>
              <a:t>Ján</a:t>
            </a:r>
            <a:r>
              <a:rPr lang="en-GB" sz="1600" dirty="0" smtClean="0">
                <a:solidFill>
                  <a:srgbClr val="0070C0"/>
                </a:solidFill>
              </a:rPr>
              <a:t> </a:t>
            </a:r>
            <a:r>
              <a:rPr lang="en-GB" sz="1600" dirty="0" err="1" smtClean="0">
                <a:solidFill>
                  <a:srgbClr val="0070C0"/>
                </a:solidFill>
              </a:rPr>
              <a:t>Pekár</a:t>
            </a:r>
            <a:endParaRPr lang="en-GB" sz="1600" dirty="0" smtClean="0">
              <a:solidFill>
                <a:srgbClr val="0070C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l="1782"/>
          <a:stretch>
            <a:fillRect/>
          </a:stretch>
        </p:blipFill>
        <p:spPr bwMode="auto">
          <a:xfrm>
            <a:off x="1187624" y="2636912"/>
            <a:ext cx="6192688" cy="3456384"/>
          </a:xfrm>
          <a:prstGeom prst="rect">
            <a:avLst/>
          </a:prstGeom>
          <a:noFill/>
          <a:ln>
            <a:noFill/>
          </a:ln>
        </p:spPr>
      </p:pic>
    </p:spTree>
    <p:extLst>
      <p:ext uri="{BB962C8B-B14F-4D97-AF65-F5344CB8AC3E}">
        <p14:creationId xmlns:p14="http://schemas.microsoft.com/office/powerpoint/2010/main" val="3655881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r>
              <a:rPr lang="en-GB" b="1" cap="all" dirty="0" smtClean="0">
                <a:effectLst/>
              </a:rPr>
              <a:t>1</a:t>
            </a:r>
            <a:r>
              <a:rPr lang="en-GB" b="1" cap="all" dirty="0">
                <a:effectLst/>
              </a:rPr>
              <a:t>	AVERAGE DAILY DISCHARGE AND ANNUAL PEAK DISCHARGE SERIES COLLECTION</a:t>
            </a:r>
            <a:endParaRPr lang="sk-SK" b="1" cap="all" dirty="0">
              <a:effectLst/>
            </a:endParaRPr>
          </a:p>
          <a:p>
            <a:r>
              <a:rPr lang="en-GB" b="1" cap="all" dirty="0">
                <a:effectLst/>
              </a:rPr>
              <a:t>2	HISTORY AND DOWNSTREAM PROPAGATION OF THE DANUBE </a:t>
            </a:r>
            <a:r>
              <a:rPr lang="en-GB" b="1" cap="all" dirty="0" smtClean="0">
                <a:effectLst/>
              </a:rPr>
              <a:t>FLOODS</a:t>
            </a:r>
            <a:endParaRPr lang="sk-SK" b="1" cap="all" dirty="0">
              <a:effectLst/>
            </a:endParaRPr>
          </a:p>
          <a:p>
            <a:r>
              <a:rPr lang="en-GB" b="1" cap="all" dirty="0">
                <a:effectLst/>
              </a:rPr>
              <a:t>3	ANALYSIS OF HOMOGENEITY OF ANNUAL TIME SERIES</a:t>
            </a:r>
            <a:endParaRPr lang="sk-SK" b="1" cap="all" dirty="0">
              <a:effectLst/>
            </a:endParaRPr>
          </a:p>
          <a:p>
            <a:r>
              <a:rPr lang="en-GB" b="1" cap="all" dirty="0">
                <a:effectLst/>
              </a:rPr>
              <a:t>4	ANALYSIS OF CYCLICITY AND LONG-TERM TRENDS OF ANNUAL SERIES, AND QMAX </a:t>
            </a:r>
            <a:r>
              <a:rPr lang="en-GB" b="1" cap="all" dirty="0" smtClean="0">
                <a:effectLst/>
              </a:rPr>
              <a:t>SERIES</a:t>
            </a:r>
            <a:endParaRPr lang="sk-SK" b="1" cap="all" dirty="0">
              <a:effectLst/>
            </a:endParaRPr>
          </a:p>
        </p:txBody>
      </p:sp>
    </p:spTree>
    <p:extLst>
      <p:ext uri="{BB962C8B-B14F-4D97-AF65-F5344CB8AC3E}">
        <p14:creationId xmlns:p14="http://schemas.microsoft.com/office/powerpoint/2010/main" val="3438674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r>
              <a:rPr lang="en-GB" b="1" cap="all" dirty="0" smtClean="0">
                <a:effectLst/>
              </a:rPr>
              <a:t>5</a:t>
            </a:r>
            <a:r>
              <a:rPr lang="en-GB" b="1" cap="all" dirty="0">
                <a:effectLst/>
              </a:rPr>
              <a:t>	ANALYSIS OF THE INTRA-ANNUAL REGIME OF FLOOD FLOW AND ITS CHANGES IN THE DANUBE BASIN</a:t>
            </a:r>
            <a:endParaRPr lang="sk-SK" b="1" cap="all" dirty="0">
              <a:effectLst/>
            </a:endParaRPr>
          </a:p>
          <a:p>
            <a:r>
              <a:rPr lang="en-GB" b="1" cap="all" dirty="0">
                <a:effectLst/>
              </a:rPr>
              <a:t>6	STATISTICAL ANALYSIS OF EXTREME DISCHARGES</a:t>
            </a:r>
            <a:endParaRPr lang="sk-SK" b="1" cap="all" dirty="0">
              <a:effectLst/>
            </a:endParaRPr>
          </a:p>
          <a:p>
            <a:r>
              <a:rPr lang="en-GB" b="1" cap="all" dirty="0">
                <a:effectLst/>
              </a:rPr>
              <a:t>7	COINCIDENCE OF THE FLOOD FLOW OF THE DANUBE RIVER AND ITS MAIN TRIBUTARIES</a:t>
            </a:r>
            <a:endParaRPr lang="sk-SK" b="1" cap="all" dirty="0">
              <a:effectLst/>
            </a:endParaRPr>
          </a:p>
          <a:p>
            <a:endParaRPr lang="sk-SK" dirty="0"/>
          </a:p>
        </p:txBody>
      </p:sp>
    </p:spTree>
    <p:extLst>
      <p:ext uri="{BB962C8B-B14F-4D97-AF65-F5344CB8AC3E}">
        <p14:creationId xmlns:p14="http://schemas.microsoft.com/office/powerpoint/2010/main" val="147103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r>
              <a:rPr lang="en-GB" b="1" cap="all" dirty="0" smtClean="0">
                <a:effectLst/>
              </a:rPr>
              <a:t>8</a:t>
            </a:r>
            <a:r>
              <a:rPr lang="en-GB" b="1" cap="all" dirty="0">
                <a:effectLst/>
              </a:rPr>
              <a:t>	THEORETICAL DESIGN HYDROGRAPHS  AT THE HYDROLOGICAL GAUGING STATIONS ALONG THE DANUBE RIVER</a:t>
            </a:r>
            <a:endParaRPr lang="sk-SK" b="1" cap="all" dirty="0">
              <a:effectLst/>
            </a:endParaRPr>
          </a:p>
          <a:p>
            <a:r>
              <a:rPr lang="en-GB" b="1" cap="all" dirty="0">
                <a:effectLst/>
              </a:rPr>
              <a:t>9	REGIONALIZATION OF FLOOD REGIMES ACCORDING TO FLOOD MAGNITUDES AND OTHER HYDROLOGICAL CHARACTERISTICS THROUGH APPLICATION OF THE MULTIVARIATE COPULA FUNCTIONS</a:t>
            </a:r>
            <a:endParaRPr lang="sk-SK" b="1" cap="all" dirty="0">
              <a:effectLst/>
            </a:endParaRPr>
          </a:p>
          <a:p>
            <a:endParaRPr lang="sk-SK" dirty="0"/>
          </a:p>
        </p:txBody>
      </p:sp>
    </p:spTree>
    <p:extLst>
      <p:ext uri="{BB962C8B-B14F-4D97-AF65-F5344CB8AC3E}">
        <p14:creationId xmlns:p14="http://schemas.microsoft.com/office/powerpoint/2010/main" val="340954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txBox="1">
            <a:spLocks/>
          </p:cNvSpPr>
          <p:nvPr/>
        </p:nvSpPr>
        <p:spPr bwMode="auto">
          <a:xfrm>
            <a:off x="323528" y="6597352"/>
            <a:ext cx="8656960" cy="21674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20000"/>
              </a:spcBef>
              <a:spcAft>
                <a:spcPct val="0"/>
              </a:spcAft>
              <a:buChar char="•"/>
              <a:defRPr sz="2800" kern="1200">
                <a:solidFill>
                  <a:srgbClr val="009900"/>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rgbClr val="0000CC"/>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algn="r" eaLnBrk="1" hangingPunct="1">
              <a:spcBef>
                <a:spcPct val="0"/>
              </a:spcBef>
              <a:buFontTx/>
              <a:buNone/>
            </a:pPr>
            <a:r>
              <a:rPr lang="sk-SK" altLang="en-US" sz="1000" smtClean="0">
                <a:solidFill>
                  <a:srgbClr val="0099CC"/>
                </a:solidFill>
              </a:rPr>
              <a:t> XXVII. DANUBE CONFERENCE 2017, Golden Sands, Bulgaria, 26-28 September 2017</a:t>
            </a:r>
            <a:endParaRPr lang="en-US" altLang="en-US" sz="1000" dirty="0">
              <a:solidFill>
                <a:srgbClr val="0099CC"/>
              </a:solidFill>
            </a:endParaRPr>
          </a:p>
        </p:txBody>
      </p:sp>
      <p:sp>
        <p:nvSpPr>
          <p:cNvPr id="8" name="Rectangle 2"/>
          <p:cNvSpPr>
            <a:spLocks noGrp="1" noChangeArrowheads="1"/>
          </p:cNvSpPr>
          <p:nvPr>
            <p:ph type="ctrTitle" idx="4294967295"/>
          </p:nvPr>
        </p:nvSpPr>
        <p:spPr>
          <a:xfrm>
            <a:off x="1115616" y="260648"/>
            <a:ext cx="7772400" cy="936625"/>
          </a:xfrm>
        </p:spPr>
        <p:txBody>
          <a:bodyPr/>
          <a:lstStyle/>
          <a:p>
            <a:pPr algn="r" eaLnBrk="1" hangingPunct="1"/>
            <a:r>
              <a:rPr kumimoji="1" lang="en-US" altLang="sk-SK" sz="2800" b="1" dirty="0" smtClean="0">
                <a:solidFill>
                  <a:srgbClr val="0070C0"/>
                </a:solidFill>
                <a:cs typeface="Arial" charset="0"/>
              </a:rPr>
              <a:t>Danube </a:t>
            </a:r>
            <a:r>
              <a:rPr kumimoji="1" lang="sk-SK" altLang="sk-SK" sz="2800" b="1" dirty="0" err="1" smtClean="0">
                <a:solidFill>
                  <a:srgbClr val="0070C0"/>
                </a:solidFill>
                <a:cs typeface="Arial" charset="0"/>
              </a:rPr>
              <a:t>Tributaries</a:t>
            </a:r>
            <a:r>
              <a:rPr kumimoji="1" lang="sk-SK" altLang="sk-SK" sz="2800" b="1" dirty="0" smtClean="0">
                <a:solidFill>
                  <a:srgbClr val="0070C0"/>
                </a:solidFill>
                <a:cs typeface="Arial" charset="0"/>
              </a:rPr>
              <a:t> </a:t>
            </a:r>
            <a:r>
              <a:rPr kumimoji="1" lang="en-US" altLang="sk-SK" sz="2800" b="1" dirty="0" smtClean="0">
                <a:solidFill>
                  <a:srgbClr val="0070C0"/>
                </a:solidFill>
                <a:cs typeface="Arial" charset="0"/>
              </a:rPr>
              <a:t>Data</a:t>
            </a:r>
            <a:r>
              <a:rPr kumimoji="1" lang="sk-SK" altLang="sk-SK" sz="2800" b="1" dirty="0" smtClean="0">
                <a:solidFill>
                  <a:srgbClr val="0070C0"/>
                </a:solidFill>
                <a:cs typeface="Arial" charset="0"/>
              </a:rPr>
              <a:t/>
            </a:r>
            <a:br>
              <a:rPr kumimoji="1" lang="sk-SK" altLang="sk-SK" sz="2800" b="1" dirty="0" smtClean="0">
                <a:solidFill>
                  <a:srgbClr val="0070C0"/>
                </a:solidFill>
                <a:cs typeface="Arial" charset="0"/>
              </a:rPr>
            </a:br>
            <a:r>
              <a:rPr kumimoji="1" lang="sk-SK" altLang="sk-SK" sz="2800" dirty="0" smtClean="0">
                <a:solidFill>
                  <a:srgbClr val="0070C0"/>
                </a:solidFill>
                <a:cs typeface="Arial" charset="0"/>
              </a:rPr>
              <a:t>60 </a:t>
            </a:r>
            <a:r>
              <a:rPr kumimoji="1" lang="sk-SK" altLang="sk-SK" sz="2800" dirty="0" err="1" smtClean="0">
                <a:solidFill>
                  <a:srgbClr val="0070C0"/>
                </a:solidFill>
                <a:cs typeface="Arial" charset="0"/>
              </a:rPr>
              <a:t>stations</a:t>
            </a:r>
            <a:r>
              <a:rPr kumimoji="1" lang="en-US" altLang="sk-SK" sz="2800" b="1" dirty="0" smtClean="0">
                <a:solidFill>
                  <a:srgbClr val="0070C0"/>
                </a:solidFill>
                <a:cs typeface="Arial" charset="0"/>
              </a:rPr>
              <a:t/>
            </a:r>
            <a:br>
              <a:rPr kumimoji="1" lang="en-US" altLang="sk-SK" sz="2800" b="1" dirty="0" smtClean="0">
                <a:solidFill>
                  <a:srgbClr val="0070C0"/>
                </a:solidFill>
                <a:cs typeface="Arial" charset="0"/>
              </a:rPr>
            </a:br>
            <a:endParaRPr kumimoji="1" lang="en-US" altLang="sk-SK" sz="2800" b="1" dirty="0" smtClean="0">
              <a:solidFill>
                <a:srgbClr val="0070C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224" y="967070"/>
            <a:ext cx="7956376" cy="5630282"/>
          </a:xfrm>
          <a:prstGeom prst="rect">
            <a:avLst/>
          </a:prstGeom>
        </p:spPr>
      </p:pic>
    </p:spTree>
    <p:extLst>
      <p:ext uri="{BB962C8B-B14F-4D97-AF65-F5344CB8AC3E}">
        <p14:creationId xmlns:p14="http://schemas.microsoft.com/office/powerpoint/2010/main" val="921090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ChangeArrowheads="1"/>
          </p:cNvSpPr>
          <p:nvPr/>
        </p:nvSpPr>
        <p:spPr bwMode="auto">
          <a:xfrm>
            <a:off x="0" y="-781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k-SK"/>
          </a:p>
        </p:txBody>
      </p:sp>
      <p:pic>
        <p:nvPicPr>
          <p:cNvPr id="870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08720"/>
            <a:ext cx="3644900" cy="5327650"/>
          </a:xfrm>
          <a:prstGeom prst="rect">
            <a:avLst/>
          </a:prstGeom>
          <a:noFill/>
          <a:extLst>
            <a:ext uri="{909E8E84-426E-40DD-AFC4-6F175D3DCCD1}">
              <a14:hiddenFill xmlns:a14="http://schemas.microsoft.com/office/drawing/2010/main">
                <a:solidFill>
                  <a:srgbClr val="FFFFFF"/>
                </a:solidFill>
              </a14:hiddenFill>
            </a:ext>
          </a:extLst>
        </p:spPr>
      </p:pic>
      <p:sp>
        <p:nvSpPr>
          <p:cNvPr id="87047" name="Rectangle 7"/>
          <p:cNvSpPr>
            <a:spLocks noChangeArrowheads="1"/>
          </p:cNvSpPr>
          <p:nvPr/>
        </p:nvSpPr>
        <p:spPr bwMode="auto">
          <a:xfrm>
            <a:off x="0" y="-695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k-SK"/>
          </a:p>
        </p:txBody>
      </p:sp>
      <p:pic>
        <p:nvPicPr>
          <p:cNvPr id="8704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908720"/>
            <a:ext cx="3773487" cy="5400675"/>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txBox="1">
            <a:spLocks/>
          </p:cNvSpPr>
          <p:nvPr/>
        </p:nvSpPr>
        <p:spPr bwMode="auto">
          <a:xfrm>
            <a:off x="323528" y="6597352"/>
            <a:ext cx="8656960" cy="21674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20000"/>
              </a:spcBef>
              <a:spcAft>
                <a:spcPct val="0"/>
              </a:spcAft>
              <a:buChar char="•"/>
              <a:defRPr sz="2800" kern="1200">
                <a:solidFill>
                  <a:srgbClr val="009900"/>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rgbClr val="0000CC"/>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algn="r" eaLnBrk="1" hangingPunct="1">
              <a:spcBef>
                <a:spcPct val="0"/>
              </a:spcBef>
              <a:buFontTx/>
              <a:buNone/>
            </a:pPr>
            <a:r>
              <a:rPr lang="sk-SK" altLang="en-US" sz="1000" smtClean="0">
                <a:solidFill>
                  <a:srgbClr val="0099CC"/>
                </a:solidFill>
              </a:rPr>
              <a:t> XXVII. DANUBE CONFERENCE 2017, Golden Sands, Bulgaria, 26-28 September 2017</a:t>
            </a:r>
            <a:endParaRPr lang="en-US" altLang="en-US" sz="1000" dirty="0">
              <a:solidFill>
                <a:srgbClr val="0099CC"/>
              </a:solidFill>
            </a:endParaRPr>
          </a:p>
        </p:txBody>
      </p:sp>
      <p:sp>
        <p:nvSpPr>
          <p:cNvPr id="8" name="Rectangle 2"/>
          <p:cNvSpPr>
            <a:spLocks noGrp="1" noChangeArrowheads="1"/>
          </p:cNvSpPr>
          <p:nvPr>
            <p:ph type="ctrTitle" idx="4294967295"/>
          </p:nvPr>
        </p:nvSpPr>
        <p:spPr>
          <a:xfrm>
            <a:off x="2627784" y="44625"/>
            <a:ext cx="6408712" cy="792088"/>
          </a:xfrm>
        </p:spPr>
        <p:txBody>
          <a:bodyPr/>
          <a:lstStyle/>
          <a:p>
            <a:pPr algn="r" eaLnBrk="1" hangingPunct="1"/>
            <a:r>
              <a:rPr kumimoji="1" lang="en-US" altLang="sk-SK" sz="2400" dirty="0">
                <a:solidFill>
                  <a:srgbClr val="0070C0"/>
                </a:solidFill>
                <a:cs typeface="Arial" charset="0"/>
              </a:rPr>
              <a:t>O1: Average daily discharge and </a:t>
            </a:r>
            <a:r>
              <a:rPr kumimoji="1" lang="sk-SK" altLang="sk-SK" sz="2400" dirty="0" smtClean="0">
                <a:solidFill>
                  <a:srgbClr val="0070C0"/>
                </a:solidFill>
                <a:cs typeface="Arial" charset="0"/>
              </a:rPr>
              <a:t/>
            </a:r>
            <a:br>
              <a:rPr kumimoji="1" lang="sk-SK" altLang="sk-SK" sz="2400" dirty="0" smtClean="0">
                <a:solidFill>
                  <a:srgbClr val="0070C0"/>
                </a:solidFill>
                <a:cs typeface="Arial" charset="0"/>
              </a:rPr>
            </a:br>
            <a:r>
              <a:rPr kumimoji="1" lang="en-US" altLang="sk-SK" sz="2400" dirty="0" smtClean="0">
                <a:solidFill>
                  <a:srgbClr val="0070C0"/>
                </a:solidFill>
                <a:cs typeface="Arial" charset="0"/>
              </a:rPr>
              <a:t>annual </a:t>
            </a:r>
            <a:r>
              <a:rPr kumimoji="1" lang="en-US" altLang="sk-SK" sz="2400" dirty="0">
                <a:solidFill>
                  <a:srgbClr val="0070C0"/>
                </a:solidFill>
                <a:cs typeface="Arial" charset="0"/>
              </a:rPr>
              <a:t>peak discharge series collection </a:t>
            </a:r>
            <a:endParaRPr kumimoji="1" lang="en-US" altLang="sk-SK" sz="2400" b="1" dirty="0" smtClean="0">
              <a:solidFill>
                <a:srgbClr val="0070C0"/>
              </a:solidFill>
            </a:endParaRPr>
          </a:p>
        </p:txBody>
      </p:sp>
    </p:spTree>
    <p:extLst>
      <p:ext uri="{BB962C8B-B14F-4D97-AF65-F5344CB8AC3E}">
        <p14:creationId xmlns:p14="http://schemas.microsoft.com/office/powerpoint/2010/main" val="361296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0" y="-781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k-SK"/>
          </a:p>
        </p:txBody>
      </p:sp>
      <p:sp>
        <p:nvSpPr>
          <p:cNvPr id="89093" name="Rectangle 5"/>
          <p:cNvSpPr>
            <a:spLocks noChangeArrowheads="1"/>
          </p:cNvSpPr>
          <p:nvPr/>
        </p:nvSpPr>
        <p:spPr bwMode="auto">
          <a:xfrm>
            <a:off x="0" y="-695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k-SK"/>
          </a:p>
        </p:txBody>
      </p:sp>
      <p:sp>
        <p:nvSpPr>
          <p:cNvPr id="89096" name="Rectangle 8"/>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k-SK"/>
          </a:p>
        </p:txBody>
      </p:sp>
      <p:pic>
        <p:nvPicPr>
          <p:cNvPr id="8909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641" y="968689"/>
            <a:ext cx="3806825" cy="5473700"/>
          </a:xfrm>
          <a:prstGeom prst="rect">
            <a:avLst/>
          </a:prstGeom>
          <a:noFill/>
          <a:extLst>
            <a:ext uri="{909E8E84-426E-40DD-AFC4-6F175D3DCCD1}">
              <a14:hiddenFill xmlns:a14="http://schemas.microsoft.com/office/drawing/2010/main">
                <a:solidFill>
                  <a:srgbClr val="FFFFFF"/>
                </a:solidFill>
              </a14:hiddenFill>
            </a:ext>
          </a:extLst>
        </p:spPr>
      </p:pic>
      <p:sp>
        <p:nvSpPr>
          <p:cNvPr id="89098" name="Rectangle 10"/>
          <p:cNvSpPr>
            <a:spLocks noChangeArrowheads="1"/>
          </p:cNvSpPr>
          <p:nvPr/>
        </p:nvSpPr>
        <p:spPr bwMode="auto">
          <a:xfrm>
            <a:off x="0" y="-65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k-SK"/>
          </a:p>
        </p:txBody>
      </p:sp>
      <p:pic>
        <p:nvPicPr>
          <p:cNvPr id="8909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932970"/>
            <a:ext cx="3910013" cy="5545138"/>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txBox="1">
            <a:spLocks/>
          </p:cNvSpPr>
          <p:nvPr/>
        </p:nvSpPr>
        <p:spPr bwMode="auto">
          <a:xfrm>
            <a:off x="323528" y="6597352"/>
            <a:ext cx="8656960" cy="21674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20000"/>
              </a:spcBef>
              <a:spcAft>
                <a:spcPct val="0"/>
              </a:spcAft>
              <a:buChar char="•"/>
              <a:defRPr sz="2800" kern="1200">
                <a:solidFill>
                  <a:srgbClr val="009900"/>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rgbClr val="0000CC"/>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algn="r" eaLnBrk="1" hangingPunct="1">
              <a:spcBef>
                <a:spcPct val="0"/>
              </a:spcBef>
              <a:buFontTx/>
              <a:buNone/>
            </a:pPr>
            <a:r>
              <a:rPr lang="sk-SK" altLang="en-US" sz="1000" smtClean="0">
                <a:solidFill>
                  <a:srgbClr val="0099CC"/>
                </a:solidFill>
              </a:rPr>
              <a:t> XXVII. DANUBE CONFERENCE 2017, Golden Sands, Bulgaria, 26-28 September 2017</a:t>
            </a:r>
            <a:endParaRPr lang="en-US" altLang="en-US" sz="1000" dirty="0">
              <a:solidFill>
                <a:srgbClr val="0099CC"/>
              </a:solidFill>
            </a:endParaRPr>
          </a:p>
        </p:txBody>
      </p:sp>
      <p:sp>
        <p:nvSpPr>
          <p:cNvPr id="10" name="Rectangle 2"/>
          <p:cNvSpPr>
            <a:spLocks noGrp="1" noChangeArrowheads="1"/>
          </p:cNvSpPr>
          <p:nvPr>
            <p:ph type="ctrTitle" idx="4294967295"/>
          </p:nvPr>
        </p:nvSpPr>
        <p:spPr>
          <a:xfrm>
            <a:off x="2627784" y="44625"/>
            <a:ext cx="6408712" cy="792088"/>
          </a:xfrm>
        </p:spPr>
        <p:txBody>
          <a:bodyPr/>
          <a:lstStyle/>
          <a:p>
            <a:pPr algn="r" eaLnBrk="1" hangingPunct="1"/>
            <a:r>
              <a:rPr kumimoji="1" lang="en-US" altLang="sk-SK" sz="2400" dirty="0">
                <a:solidFill>
                  <a:srgbClr val="0070C0"/>
                </a:solidFill>
                <a:cs typeface="Arial" charset="0"/>
              </a:rPr>
              <a:t>O1: Average daily discharge and </a:t>
            </a:r>
            <a:r>
              <a:rPr kumimoji="1" lang="sk-SK" altLang="sk-SK" sz="2400" dirty="0" smtClean="0">
                <a:solidFill>
                  <a:srgbClr val="0070C0"/>
                </a:solidFill>
                <a:cs typeface="Arial" charset="0"/>
              </a:rPr>
              <a:t/>
            </a:r>
            <a:br>
              <a:rPr kumimoji="1" lang="sk-SK" altLang="sk-SK" sz="2400" dirty="0" smtClean="0">
                <a:solidFill>
                  <a:srgbClr val="0070C0"/>
                </a:solidFill>
                <a:cs typeface="Arial" charset="0"/>
              </a:rPr>
            </a:br>
            <a:r>
              <a:rPr kumimoji="1" lang="en-US" altLang="sk-SK" sz="2400" dirty="0" smtClean="0">
                <a:solidFill>
                  <a:srgbClr val="0070C0"/>
                </a:solidFill>
                <a:cs typeface="Arial" charset="0"/>
              </a:rPr>
              <a:t>annual </a:t>
            </a:r>
            <a:r>
              <a:rPr kumimoji="1" lang="en-US" altLang="sk-SK" sz="2400" dirty="0">
                <a:solidFill>
                  <a:srgbClr val="0070C0"/>
                </a:solidFill>
                <a:cs typeface="Arial" charset="0"/>
              </a:rPr>
              <a:t>peak discharge series collection </a:t>
            </a:r>
            <a:endParaRPr kumimoji="1" lang="en-US" altLang="sk-SK" sz="2400" b="1" dirty="0" smtClean="0">
              <a:solidFill>
                <a:srgbClr val="0070C0"/>
              </a:solidFill>
            </a:endParaRPr>
          </a:p>
        </p:txBody>
      </p:sp>
    </p:spTree>
    <p:extLst>
      <p:ext uri="{BB962C8B-B14F-4D97-AF65-F5344CB8AC3E}">
        <p14:creationId xmlns:p14="http://schemas.microsoft.com/office/powerpoint/2010/main" val="2577406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extLst>
      <p:ext uri="{BB962C8B-B14F-4D97-AF65-F5344CB8AC3E}">
        <p14:creationId xmlns:p14="http://schemas.microsoft.com/office/powerpoint/2010/main" val="614314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Motivation</a:t>
            </a:r>
            <a:endParaRPr lang="sk-SK" dirty="0"/>
          </a:p>
        </p:txBody>
      </p:sp>
      <p:sp>
        <p:nvSpPr>
          <p:cNvPr id="3" name="Content Placeholder 2"/>
          <p:cNvSpPr>
            <a:spLocks noGrp="1"/>
          </p:cNvSpPr>
          <p:nvPr>
            <p:ph idx="1"/>
          </p:nvPr>
        </p:nvSpPr>
        <p:spPr>
          <a:xfrm>
            <a:off x="467544" y="1268760"/>
            <a:ext cx="8229600" cy="4853136"/>
          </a:xfrm>
        </p:spPr>
        <p:txBody>
          <a:bodyPr/>
          <a:lstStyle/>
          <a:p>
            <a:r>
              <a:rPr lang="en-GB" dirty="0" smtClean="0">
                <a:effectLst/>
              </a:rPr>
              <a:t>to </a:t>
            </a:r>
            <a:r>
              <a:rPr lang="en-GB" dirty="0">
                <a:effectLst/>
              </a:rPr>
              <a:t>propose unified methodology to estimate the design values of flood discharges in stations along the Danube </a:t>
            </a:r>
            <a:r>
              <a:rPr lang="en-GB" dirty="0" smtClean="0">
                <a:effectLst/>
              </a:rPr>
              <a:t>River</a:t>
            </a:r>
            <a:endParaRPr lang="sk-SK" dirty="0" smtClean="0">
              <a:effectLst/>
            </a:endParaRPr>
          </a:p>
          <a:p>
            <a:r>
              <a:rPr lang="sk-SK" dirty="0" smtClean="0">
                <a:effectLst/>
              </a:rPr>
              <a:t>to </a:t>
            </a:r>
            <a:r>
              <a:rPr lang="en-GB" dirty="0" smtClean="0">
                <a:effectLst/>
              </a:rPr>
              <a:t>present </a:t>
            </a:r>
            <a:r>
              <a:rPr lang="en-GB" dirty="0">
                <a:effectLst/>
              </a:rPr>
              <a:t>the results of the estimation of the </a:t>
            </a:r>
            <a:r>
              <a:rPr lang="en-GB" i="1" dirty="0" err="1">
                <a:effectLst/>
              </a:rPr>
              <a:t>Q</a:t>
            </a:r>
            <a:r>
              <a:rPr lang="en-GB" i="1" baseline="-25000" dirty="0" err="1">
                <a:effectLst/>
              </a:rPr>
              <a:t>max</a:t>
            </a:r>
            <a:r>
              <a:rPr lang="en-GB" dirty="0">
                <a:effectLst/>
              </a:rPr>
              <a:t> discharge series distribution function using log Pearson Type III distribution (LP3) with inclusion of the historical floods into data </a:t>
            </a:r>
            <a:r>
              <a:rPr lang="en-GB" dirty="0" smtClean="0">
                <a:effectLst/>
              </a:rPr>
              <a:t>series</a:t>
            </a:r>
            <a:endParaRPr lang="sk-SK" dirty="0" smtClean="0">
              <a:effectLst/>
            </a:endParaRPr>
          </a:p>
          <a:p>
            <a:r>
              <a:rPr lang="en-GB" dirty="0" smtClean="0">
                <a:effectLst/>
              </a:rPr>
              <a:t>estimation </a:t>
            </a:r>
            <a:r>
              <a:rPr lang="en-GB" dirty="0">
                <a:effectLst/>
              </a:rPr>
              <a:t>of the relationship between the skew coefficient of the </a:t>
            </a:r>
            <a:r>
              <a:rPr lang="sk-SK" dirty="0" smtClean="0">
                <a:effectLst/>
              </a:rPr>
              <a:t>LP3</a:t>
            </a:r>
            <a:r>
              <a:rPr lang="en-GB" dirty="0" smtClean="0">
                <a:effectLst/>
              </a:rPr>
              <a:t> </a:t>
            </a:r>
            <a:r>
              <a:rPr lang="en-GB" dirty="0">
                <a:effectLst/>
              </a:rPr>
              <a:t>III distribution function and runoff depth </a:t>
            </a:r>
            <a:r>
              <a:rPr lang="sk-SK" dirty="0" smtClean="0">
                <a:effectLst/>
              </a:rPr>
              <a:t>i</a:t>
            </a:r>
            <a:r>
              <a:rPr lang="en-GB" dirty="0" smtClean="0">
                <a:effectLst/>
              </a:rPr>
              <a:t>n </a:t>
            </a:r>
            <a:r>
              <a:rPr lang="en-GB" dirty="0">
                <a:effectLst/>
              </a:rPr>
              <a:t>20 </a:t>
            </a:r>
            <a:r>
              <a:rPr lang="en-GB" dirty="0" smtClean="0">
                <a:effectLst/>
              </a:rPr>
              <a:t>gauges </a:t>
            </a:r>
            <a:r>
              <a:rPr lang="en-GB" dirty="0">
                <a:effectLst/>
              </a:rPr>
              <a:t>along the Danube River.</a:t>
            </a:r>
            <a:endParaRPr lang="sk-SK" dirty="0">
              <a:effectLst/>
            </a:endParaRPr>
          </a:p>
          <a:p>
            <a:endParaRPr lang="sk-SK" dirty="0"/>
          </a:p>
        </p:txBody>
      </p:sp>
    </p:spTree>
    <p:extLst>
      <p:ext uri="{BB962C8B-B14F-4D97-AF65-F5344CB8AC3E}">
        <p14:creationId xmlns:p14="http://schemas.microsoft.com/office/powerpoint/2010/main" val="919105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Data</a:t>
            </a:r>
            <a:endParaRPr lang="sk-SK" dirty="0"/>
          </a:p>
        </p:txBody>
      </p:sp>
      <p:pic>
        <p:nvPicPr>
          <p:cNvPr id="4" name="Content Placeholder 3"/>
          <p:cNvPicPr>
            <a:picLocks noGrp="1"/>
          </p:cNvPicPr>
          <p:nvPr>
            <p:ph idx="1"/>
          </p:nvPr>
        </p:nvPicPr>
        <p:blipFill>
          <a:blip r:embed="rId3"/>
          <a:srcRect/>
          <a:stretch>
            <a:fillRect/>
          </a:stretch>
        </p:blipFill>
        <p:spPr>
          <a:xfrm>
            <a:off x="1385569" y="1412776"/>
            <a:ext cx="6930847" cy="4334949"/>
          </a:xfrm>
          <a:prstGeom prst="rect">
            <a:avLst/>
          </a:prstGeom>
          <a:noFill/>
          <a:ln>
            <a:noFill/>
            <a:prstDash/>
          </a:ln>
        </p:spPr>
      </p:pic>
    </p:spTree>
    <p:extLst>
      <p:ext uri="{BB962C8B-B14F-4D97-AF65-F5344CB8AC3E}">
        <p14:creationId xmlns:p14="http://schemas.microsoft.com/office/powerpoint/2010/main" val="1283114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Data</a:t>
            </a:r>
            <a:endParaRPr lang="sk-SK" dirty="0"/>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980728"/>
            <a:ext cx="8465679" cy="514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016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556792"/>
            <a:ext cx="7992888" cy="3168352"/>
          </a:xfrm>
          <a:prstGeom prst="rect">
            <a:avLst/>
          </a:prstGeom>
          <a:noFill/>
          <a:ln>
            <a:noFill/>
          </a:ln>
        </p:spPr>
      </p:pic>
      <p:sp>
        <p:nvSpPr>
          <p:cNvPr id="5" name="Rectangle 4"/>
          <p:cNvSpPr/>
          <p:nvPr/>
        </p:nvSpPr>
        <p:spPr>
          <a:xfrm>
            <a:off x="683568" y="4653136"/>
            <a:ext cx="7632847" cy="1200329"/>
          </a:xfrm>
          <a:prstGeom prst="rect">
            <a:avLst/>
          </a:prstGeom>
        </p:spPr>
        <p:txBody>
          <a:bodyPr wrap="square">
            <a:spAutoFit/>
          </a:bodyPr>
          <a:lstStyle/>
          <a:p>
            <a:pPr algn="ctr" eaLnBrk="1" hangingPunct="1"/>
            <a:r>
              <a:rPr lang="sk-SK" altLang="sk-SK" b="1" dirty="0"/>
              <a:t> </a:t>
            </a:r>
            <a:r>
              <a:rPr lang="en-US" altLang="sk-SK" b="1" dirty="0"/>
              <a:t>Historical Danube River floods in river section </a:t>
            </a:r>
            <a:r>
              <a:rPr lang="en-US" altLang="sk-SK" b="1" dirty="0" err="1"/>
              <a:t>Devín</a:t>
            </a:r>
            <a:r>
              <a:rPr lang="en-US" altLang="sk-SK" b="1" dirty="0"/>
              <a:t>–Bratislava since 1500 up to 1876 </a:t>
            </a:r>
            <a:r>
              <a:rPr lang="sk-SK" altLang="sk-SK" b="1" dirty="0"/>
              <a:t/>
            </a:r>
            <a:br>
              <a:rPr lang="sk-SK" altLang="sk-SK" b="1" dirty="0"/>
            </a:br>
            <a:r>
              <a:rPr lang="en-US" altLang="sk-SK" b="1" dirty="0"/>
              <a:t>(red columns - summer floods, blue columns - winter floods); </a:t>
            </a:r>
            <a:r>
              <a:rPr lang="sk-SK" altLang="sk-SK" b="1" dirty="0" smtClean="0"/>
              <a:t/>
            </a:r>
            <a:br>
              <a:rPr lang="sk-SK" altLang="sk-SK" b="1" dirty="0" smtClean="0"/>
            </a:br>
            <a:r>
              <a:rPr lang="en-US" altLang="sk-SK" b="1" dirty="0" smtClean="0"/>
              <a:t>since </a:t>
            </a:r>
            <a:r>
              <a:rPr lang="en-US" altLang="sk-SK" b="1" dirty="0"/>
              <a:t>1876- the observed annual peaks </a:t>
            </a:r>
            <a:r>
              <a:rPr lang="en-US" altLang="sk-SK" b="1" i="1" dirty="0" err="1"/>
              <a:t>Qmax</a:t>
            </a:r>
            <a:r>
              <a:rPr lang="en-US" altLang="sk-SK" b="1" dirty="0"/>
              <a:t> at </a:t>
            </a:r>
            <a:r>
              <a:rPr lang="en-US" altLang="sk-SK" b="1" dirty="0" smtClean="0"/>
              <a:t>Bratislava</a:t>
            </a:r>
            <a:r>
              <a:rPr lang="sk-SK" altLang="sk-SK" b="1" dirty="0" smtClean="0"/>
              <a:t> gauge</a:t>
            </a:r>
            <a:r>
              <a:rPr lang="en-US" altLang="sk-SK" b="1" dirty="0" smtClean="0"/>
              <a:t> </a:t>
            </a:r>
            <a:endParaRPr lang="en-US" altLang="sk-SK" b="1" dirty="0"/>
          </a:p>
        </p:txBody>
      </p:sp>
    </p:spTree>
    <p:extLst>
      <p:ext uri="{BB962C8B-B14F-4D97-AF65-F5344CB8AC3E}">
        <p14:creationId xmlns:p14="http://schemas.microsoft.com/office/powerpoint/2010/main" val="2881942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383" y="151253"/>
            <a:ext cx="5927465" cy="638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90" name="Rectangle 14"/>
          <p:cNvSpPr>
            <a:spLocks noChangeArrowheads="1"/>
          </p:cNvSpPr>
          <p:nvPr/>
        </p:nvSpPr>
        <p:spPr bwMode="auto">
          <a:xfrm>
            <a:off x="3276600" y="115888"/>
            <a:ext cx="5759450"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a:defRPr/>
            </a:pPr>
            <a:endParaRPr lang="sk-SK" sz="2800" b="1" dirty="0">
              <a:solidFill>
                <a:srgbClr val="0099CC"/>
              </a:solidFill>
              <a:effectLst>
                <a:outerShdw blurRad="38100" dist="38100" dir="2700000" algn="tl">
                  <a:srgbClr val="C0C0C0"/>
                </a:outerShdw>
              </a:effectLst>
              <a:latin typeface="Arial" pitchFamily="34" charset="0"/>
            </a:endParaRPr>
          </a:p>
        </p:txBody>
      </p:sp>
      <p:sp>
        <p:nvSpPr>
          <p:cNvPr id="24580" name="Rectangle 4"/>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009900"/>
                </a:solidFill>
                <a:latin typeface="Arial" charset="0"/>
              </a:defRPr>
            </a:lvl1pPr>
            <a:lvl2pPr marL="742950" indent="-285750" eaLnBrk="0" hangingPunct="0">
              <a:spcBef>
                <a:spcPct val="20000"/>
              </a:spcBef>
              <a:buChar char="–"/>
              <a:defRPr sz="2400">
                <a:solidFill>
                  <a:srgbClr val="0000CC"/>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sv-SE" altLang="en-US" sz="1000">
                <a:solidFill>
                  <a:schemeClr val="tx1"/>
                </a:solidFill>
                <a:cs typeface="Times New Roman" pitchFamily="18" charset="0"/>
              </a:rPr>
              <a:t>       </a:t>
            </a:r>
            <a:endParaRPr lang="sv-SE" altLang="en-US" sz="1800">
              <a:solidFill>
                <a:schemeClr val="tx1"/>
              </a:solidFill>
            </a:endParaRPr>
          </a:p>
        </p:txBody>
      </p:sp>
      <p:sp>
        <p:nvSpPr>
          <p:cNvPr id="2458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009900"/>
                </a:solidFill>
                <a:latin typeface="Arial" charset="0"/>
              </a:defRPr>
            </a:lvl1pPr>
            <a:lvl2pPr marL="742950" indent="-285750" eaLnBrk="0" hangingPunct="0">
              <a:spcBef>
                <a:spcPct val="20000"/>
              </a:spcBef>
              <a:buChar char="–"/>
              <a:defRPr sz="2400">
                <a:solidFill>
                  <a:srgbClr val="0000CC"/>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24585" name="Rectangle 3"/>
          <p:cNvSpPr>
            <a:spLocks noChangeArrowheads="1"/>
          </p:cNvSpPr>
          <p:nvPr/>
        </p:nvSpPr>
        <p:spPr bwMode="auto">
          <a:xfrm>
            <a:off x="0" y="-142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009900"/>
                </a:solidFill>
                <a:latin typeface="Arial" charset="0"/>
              </a:defRPr>
            </a:lvl1pPr>
            <a:lvl2pPr marL="742950" indent="-285750" eaLnBrk="0" hangingPunct="0">
              <a:spcBef>
                <a:spcPct val="20000"/>
              </a:spcBef>
              <a:buChar char="–"/>
              <a:defRPr sz="2400">
                <a:solidFill>
                  <a:srgbClr val="0000CC"/>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24586" name="Rectangle 4"/>
          <p:cNvSpPr>
            <a:spLocks noChangeArrowheads="1"/>
          </p:cNvSpPr>
          <p:nvPr/>
        </p:nvSpPr>
        <p:spPr bwMode="auto">
          <a:xfrm>
            <a:off x="0" y="1743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009900"/>
                </a:solidFill>
                <a:latin typeface="Arial" charset="0"/>
              </a:defRPr>
            </a:lvl1pPr>
            <a:lvl2pPr marL="742950" indent="-285750" eaLnBrk="0" hangingPunct="0">
              <a:spcBef>
                <a:spcPct val="20000"/>
              </a:spcBef>
              <a:buChar char="–"/>
              <a:defRPr sz="2400">
                <a:solidFill>
                  <a:srgbClr val="0000CC"/>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chemeClr val="tx1"/>
              </a:solidFill>
            </a:endParaRPr>
          </a:p>
        </p:txBody>
      </p:sp>
      <p:pic>
        <p:nvPicPr>
          <p:cNvPr id="13" name="Picture 12"/>
          <p:cNvPicPr/>
          <p:nvPr/>
        </p:nvPicPr>
        <p:blipFill>
          <a:blip r:embed="rId4"/>
          <a:stretch>
            <a:fillRect/>
          </a:stretch>
        </p:blipFill>
        <p:spPr>
          <a:xfrm>
            <a:off x="3281189" y="151253"/>
            <a:ext cx="5761355" cy="6554470"/>
          </a:xfrm>
          <a:prstGeom prst="rect">
            <a:avLst/>
          </a:prstGeom>
        </p:spPr>
      </p:pic>
      <p:sp>
        <p:nvSpPr>
          <p:cNvPr id="2" name="Rectangle 1"/>
          <p:cNvSpPr/>
          <p:nvPr/>
        </p:nvSpPr>
        <p:spPr>
          <a:xfrm>
            <a:off x="179512" y="1104036"/>
            <a:ext cx="2520280" cy="3416320"/>
          </a:xfrm>
          <a:prstGeom prst="rect">
            <a:avLst/>
          </a:prstGeom>
        </p:spPr>
        <p:txBody>
          <a:bodyPr wrap="square">
            <a:spAutoFit/>
          </a:bodyPr>
          <a:lstStyle/>
          <a:p>
            <a:r>
              <a:rPr lang="en-US" altLang="en-US" dirty="0">
                <a:solidFill>
                  <a:srgbClr val="0070C0"/>
                </a:solidFill>
                <a:cs typeface="Times New Roman" pitchFamily="18" charset="0"/>
              </a:rPr>
              <a:t>Empirical and theoretical exceedance probability curves of the Danube yearly maximum discharges at </a:t>
            </a:r>
            <a:r>
              <a:rPr lang="en-US" altLang="en-US" dirty="0" smtClean="0">
                <a:solidFill>
                  <a:srgbClr val="0070C0"/>
                </a:solidFill>
                <a:cs typeface="Times New Roman" pitchFamily="18" charset="0"/>
              </a:rPr>
              <a:t>Bratislava. </a:t>
            </a:r>
            <a:r>
              <a:rPr lang="en-US" altLang="en-US" dirty="0">
                <a:solidFill>
                  <a:srgbClr val="0070C0"/>
                </a:solidFill>
                <a:cs typeface="Times New Roman" pitchFamily="18" charset="0"/>
              </a:rPr>
              <a:t>q(5) and q(95) are the probability confidence limits, the log- Pearson type III. probability distribution</a:t>
            </a:r>
            <a:r>
              <a:rPr lang="sk-SK" altLang="en-US" dirty="0">
                <a:solidFill>
                  <a:srgbClr val="0070C0"/>
                </a:solidFill>
              </a:rPr>
              <a:t> </a:t>
            </a:r>
          </a:p>
        </p:txBody>
      </p:sp>
    </p:spTree>
    <p:extLst>
      <p:ext uri="{BB962C8B-B14F-4D97-AF65-F5344CB8AC3E}">
        <p14:creationId xmlns:p14="http://schemas.microsoft.com/office/powerpoint/2010/main" val="872131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507288" cy="4525963"/>
              </a:xfrm>
            </p:spPr>
            <p:txBody>
              <a:bodyPr/>
              <a:lstStyle/>
              <a:p>
                <a:r>
                  <a:rPr lang="en-GB" dirty="0" smtClean="0">
                    <a:effectLst/>
                  </a:rPr>
                  <a:t>log-Pearson type III distribution</a:t>
                </a:r>
                <a:r>
                  <a:rPr lang="sk-SK" dirty="0" smtClean="0">
                    <a:effectLst/>
                  </a:rPr>
                  <a:t> has 3 parameters which are related according to</a:t>
                </a:r>
                <a:r>
                  <a:rPr lang="en-GB" dirty="0" smtClean="0">
                    <a:effectLst/>
                  </a:rPr>
                  <a:t> </a:t>
                </a:r>
                <a:r>
                  <a:rPr lang="en-GB" dirty="0">
                    <a:effectLst/>
                  </a:rPr>
                  <a:t>following equation:</a:t>
                </a:r>
                <a:endParaRPr lang="sk-SK" dirty="0">
                  <a:effectLst/>
                </a:endParaRPr>
              </a:p>
              <a:p>
                <a:pPr algn="ctr"/>
                <a:endParaRPr lang="sk-SK" dirty="0" smtClean="0">
                  <a:effectLst/>
                </a:endParaRPr>
              </a:p>
              <a:p>
                <a:pPr algn="ctr"/>
                <a:r>
                  <a:rPr lang="en-GB" dirty="0">
                    <a:effectLst/>
                  </a:rPr>
                  <a:t> </a:t>
                </a:r>
                <a14:m>
                  <m:oMath xmlns:m="http://schemas.openxmlformats.org/officeDocument/2006/math">
                    <m:r>
                      <a:rPr lang="en-GB" i="1">
                        <a:effectLst/>
                        <a:latin typeface="Cambria Math"/>
                      </a:rPr>
                      <m:t>𝑙𝑜𝑔𝑄</m:t>
                    </m:r>
                    <m:r>
                      <a:rPr lang="en-GB" i="1">
                        <a:effectLst/>
                        <a:latin typeface="Cambria Math"/>
                      </a:rPr>
                      <m:t>= </m:t>
                    </m:r>
                    <m:acc>
                      <m:accPr>
                        <m:chr m:val="̅"/>
                        <m:ctrlPr>
                          <a:rPr lang="sk-SK" i="1">
                            <a:effectLst/>
                            <a:latin typeface="Cambria Math"/>
                          </a:rPr>
                        </m:ctrlPr>
                      </m:accPr>
                      <m:e>
                        <m:r>
                          <a:rPr lang="en-GB" i="1">
                            <a:effectLst/>
                            <a:latin typeface="Cambria Math"/>
                          </a:rPr>
                          <m:t>𝑋</m:t>
                        </m:r>
                      </m:e>
                    </m:acc>
                    <m:r>
                      <a:rPr lang="en-GB" i="1">
                        <a:effectLst/>
                        <a:latin typeface="Cambria Math"/>
                      </a:rPr>
                      <m:t>+</m:t>
                    </m:r>
                    <m:r>
                      <a:rPr lang="sk-SK" b="0" i="1" smtClean="0">
                        <a:effectLst/>
                        <a:latin typeface="Cambria Math"/>
                      </a:rPr>
                      <m:t>𝐺</m:t>
                    </m:r>
                    <m:r>
                      <a:rPr lang="en-GB" i="1">
                        <a:effectLst/>
                        <a:latin typeface="Cambria Math"/>
                      </a:rPr>
                      <m:t>𝑆</m:t>
                    </m:r>
                  </m:oMath>
                </a14:m>
                <a:r>
                  <a:rPr lang="en-GB" dirty="0">
                    <a:effectLst/>
                  </a:rPr>
                  <a:t>		</a:t>
                </a:r>
                <a:endParaRPr lang="sk-SK" dirty="0">
                  <a:effectLst/>
                </a:endParaRPr>
              </a:p>
              <a:p>
                <a:r>
                  <a:rPr lang="en-GB" dirty="0">
                    <a:effectLst/>
                  </a:rPr>
                  <a:t> </a:t>
                </a:r>
                <a:r>
                  <a:rPr lang="en-GB" dirty="0" smtClean="0">
                    <a:effectLst/>
                  </a:rPr>
                  <a:t>where</a:t>
                </a:r>
                <a:r>
                  <a:rPr lang="en-GB" dirty="0">
                    <a:effectLst/>
                  </a:rPr>
                  <a:t>: </a:t>
                </a:r>
                <a:endParaRPr lang="sk-SK" dirty="0">
                  <a:effectLst/>
                </a:endParaRPr>
              </a:p>
              <a:p>
                <a14:m>
                  <m:oMath xmlns:m="http://schemas.openxmlformats.org/officeDocument/2006/math">
                    <m:acc>
                      <m:accPr>
                        <m:chr m:val="̅"/>
                        <m:ctrlPr>
                          <a:rPr lang="sk-SK" i="1">
                            <a:effectLst/>
                            <a:latin typeface="Cambria Math"/>
                          </a:rPr>
                        </m:ctrlPr>
                      </m:accPr>
                      <m:e>
                        <m:r>
                          <a:rPr lang="en-GB" i="1">
                            <a:effectLst/>
                            <a:latin typeface="Cambria Math"/>
                          </a:rPr>
                          <m:t>𝑋</m:t>
                        </m:r>
                      </m:e>
                    </m:acc>
                  </m:oMath>
                </a14:m>
                <a:r>
                  <a:rPr lang="en-GB" dirty="0">
                    <a:effectLst/>
                  </a:rPr>
                  <a:t> is the mean, </a:t>
                </a:r>
                <a:endParaRPr lang="sk-SK" dirty="0">
                  <a:effectLst/>
                </a:endParaRPr>
              </a:p>
              <a:p>
                <a:r>
                  <a:rPr lang="en-GB" i="1" dirty="0">
                    <a:effectLst/>
                  </a:rPr>
                  <a:t>S</a:t>
                </a:r>
                <a:r>
                  <a:rPr lang="en-GB" dirty="0">
                    <a:effectLst/>
                  </a:rPr>
                  <a:t> is the standard deviation, and </a:t>
                </a:r>
                <a:endParaRPr lang="sk-SK" dirty="0">
                  <a:effectLst/>
                </a:endParaRPr>
              </a:p>
              <a:p>
                <a:r>
                  <a:rPr lang="sk-SK" i="1" dirty="0" smtClean="0">
                    <a:effectLst/>
                  </a:rPr>
                  <a:t>G</a:t>
                </a:r>
                <a:r>
                  <a:rPr lang="en-US" dirty="0" smtClean="0">
                    <a:effectLst/>
                  </a:rPr>
                  <a:t> </a:t>
                </a:r>
                <a:r>
                  <a:rPr lang="en-US" dirty="0">
                    <a:effectLst/>
                  </a:rPr>
                  <a:t>is a factor of the skew coefficient at selected </a:t>
                </a:r>
                <a:r>
                  <a:rPr lang="en-US" dirty="0" err="1">
                    <a:effectLst/>
                  </a:rPr>
                  <a:t>exceedance</a:t>
                </a:r>
                <a:r>
                  <a:rPr lang="en-US" dirty="0">
                    <a:effectLst/>
                  </a:rPr>
                  <a:t> probability</a:t>
                </a:r>
                <a:endParaRPr lang="sk-SK"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507288" cy="4525963"/>
              </a:xfrm>
              <a:blipFill rotWithShape="1">
                <a:blip r:embed="rId3"/>
                <a:stretch>
                  <a:fillRect l="-1218" t="-1348" r="-215" b="-1887"/>
                </a:stretch>
              </a:blipFill>
            </p:spPr>
            <p:txBody>
              <a:bodyPr/>
              <a:lstStyle/>
              <a:p>
                <a:r>
                  <a:rPr lang="sk-SK">
                    <a:noFill/>
                  </a:rPr>
                  <a:t> </a:t>
                </a:r>
              </a:p>
            </p:txBody>
          </p:sp>
        </mc:Fallback>
      </mc:AlternateContent>
    </p:spTree>
    <p:extLst>
      <p:ext uri="{BB962C8B-B14F-4D97-AF65-F5344CB8AC3E}">
        <p14:creationId xmlns:p14="http://schemas.microsoft.com/office/powerpoint/2010/main" val="1938543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pic>
        <p:nvPicPr>
          <p:cNvPr id="6" name="Picture 1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628800"/>
            <a:ext cx="8229600" cy="34975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71600" y="5230941"/>
            <a:ext cx="7560840" cy="830997"/>
          </a:xfrm>
          <a:prstGeom prst="rect">
            <a:avLst/>
          </a:prstGeom>
        </p:spPr>
        <p:txBody>
          <a:bodyPr wrap="square">
            <a:spAutoFit/>
          </a:bodyPr>
          <a:lstStyle/>
          <a:p>
            <a:r>
              <a:rPr lang="en-US" sz="2400" dirty="0"/>
              <a:t>T-year design discharges (left); coefficient k (right) </a:t>
            </a:r>
            <a:r>
              <a:rPr lang="sk-SK" sz="2400" dirty="0" smtClean="0"/>
              <a:t/>
            </a:r>
            <a:br>
              <a:rPr lang="sk-SK" sz="2400" dirty="0" smtClean="0"/>
            </a:br>
            <a:r>
              <a:rPr lang="en-US" sz="2400" dirty="0" smtClean="0"/>
              <a:t>at </a:t>
            </a:r>
            <a:r>
              <a:rPr lang="en-US" sz="2400" dirty="0"/>
              <a:t>stations along the Danube River</a:t>
            </a:r>
            <a:endParaRPr lang="sk-SK" sz="2400" dirty="0"/>
          </a:p>
        </p:txBody>
      </p:sp>
    </p:spTree>
    <p:extLst>
      <p:ext uri="{BB962C8B-B14F-4D97-AF65-F5344CB8AC3E}">
        <p14:creationId xmlns:p14="http://schemas.microsoft.com/office/powerpoint/2010/main" val="174442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r>
              <a:rPr lang="en-US" dirty="0" smtClean="0"/>
              <a:t>Both </a:t>
            </a:r>
            <a:r>
              <a:rPr lang="en-US" dirty="0"/>
              <a:t>skew coefficients G and </a:t>
            </a:r>
            <a:r>
              <a:rPr lang="en-US" dirty="0" err="1"/>
              <a:t>Gh</a:t>
            </a:r>
            <a:r>
              <a:rPr lang="en-US" dirty="0"/>
              <a:t> , and long term runoff depth at the </a:t>
            </a:r>
            <a:r>
              <a:rPr lang="en-US" dirty="0" err="1"/>
              <a:t>analysed</a:t>
            </a:r>
            <a:r>
              <a:rPr lang="en-US" dirty="0"/>
              <a:t> stations have the similar course along the </a:t>
            </a:r>
            <a:r>
              <a:rPr lang="en-US" dirty="0" smtClean="0"/>
              <a:t>Danube</a:t>
            </a:r>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068960"/>
            <a:ext cx="8214877"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754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5689</TotalTime>
  <Words>1105</Words>
  <Application>Microsoft Office PowerPoint</Application>
  <PresentationFormat>On-screen Show (4:3)</PresentationFormat>
  <Paragraphs>80</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ASSESSMENT HARMONIZATION PROBLEMS  OF THE LONG RETURN PERIOD FLOODS  ON THE DANUBE RIVER Pavla Pekárová, Pavol Miklánek, Veronika Bačová Mitková, Marcel Garaj, Ján Pekár  Slovak Academy of Sciences,  Institute of Hydrology,  Bratislava;  Comenius University in Bratislava, Faculty of Mathematics, Physics, and Informatics </vt:lpstr>
      <vt:lpstr>Motivation</vt:lpstr>
      <vt:lpstr>Data</vt:lpstr>
      <vt:lpstr>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FLOOD REGIME OF RIVERS  IN THE DANUBE RIVER BASIN Pavol Miklánek, Pavla Pekárová, Ján Pekár</vt:lpstr>
      <vt:lpstr>PowerPoint Presentation</vt:lpstr>
      <vt:lpstr>PowerPoint Presentation</vt:lpstr>
      <vt:lpstr>PowerPoint Presentation</vt:lpstr>
      <vt:lpstr>Danube Tributaries Data 60 stations </vt:lpstr>
      <vt:lpstr>O1: Average daily discharge and  annual peak discharge series collection </vt:lpstr>
      <vt:lpstr>O1: Average daily discharge and  annual peak discharge series collection </vt:lpstr>
      <vt:lpstr>PowerPoint Presentation</vt:lpstr>
    </vt:vector>
  </TitlesOfParts>
  <Company>Pekar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dc:creator>
  <cp:lastModifiedBy>Palom</cp:lastModifiedBy>
  <cp:revision>519</cp:revision>
  <cp:lastPrinted>2014-09-20T19:01:09Z</cp:lastPrinted>
  <dcterms:created xsi:type="dcterms:W3CDTF">2012-09-01T17:26:44Z</dcterms:created>
  <dcterms:modified xsi:type="dcterms:W3CDTF">2019-11-07T07:41:15Z</dcterms:modified>
</cp:coreProperties>
</file>