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0" r:id="rId4"/>
    <p:sldId id="260" r:id="rId5"/>
    <p:sldId id="261" r:id="rId6"/>
    <p:sldId id="259" r:id="rId7"/>
    <p:sldId id="262" r:id="rId8"/>
    <p:sldId id="265" r:id="rId9"/>
    <p:sldId id="264" r:id="rId10"/>
    <p:sldId id="263" r:id="rId11"/>
    <p:sldId id="267" r:id="rId12"/>
    <p:sldId id="266" r:id="rId13"/>
    <p:sldId id="268" r:id="rId14"/>
    <p:sldId id="269" r:id="rId15"/>
    <p:sldId id="270" r:id="rId16"/>
    <p:sldId id="274" r:id="rId17"/>
    <p:sldId id="271" r:id="rId18"/>
    <p:sldId id="273" r:id="rId19"/>
    <p:sldId id="275" r:id="rId20"/>
    <p:sldId id="277" r:id="rId21"/>
    <p:sldId id="278" r:id="rId22"/>
    <p:sldId id="281" r:id="rId23"/>
    <p:sldId id="282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4" autoAdjust="0"/>
    <p:restoredTop sz="93825" autoAdjust="0"/>
  </p:normalViewPr>
  <p:slideViewPr>
    <p:cSldViewPr snapToGrid="0">
      <p:cViewPr>
        <p:scale>
          <a:sx n="57" d="100"/>
          <a:sy n="57" d="100"/>
        </p:scale>
        <p:origin x="-114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560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89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3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29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802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73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93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86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143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634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44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30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0"/>
            <a:ext cx="10058400" cy="225418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INVESTIGATION OF INTERMITTENT RIVERS IN BULGARIA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971" y="6454738"/>
            <a:ext cx="10058400" cy="4032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Meteorology and </a:t>
            </a:r>
            <a:r>
              <a:rPr lang="en-GB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Hydrology, </a:t>
            </a:r>
            <a:r>
              <a:rPr lang="en-GB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endParaRPr lang="bg-B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2190826"/>
            <a:ext cx="5277102" cy="39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36" y="2254185"/>
            <a:ext cx="5268687" cy="3951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8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3415" y="0"/>
            <a:ext cx="5904414" cy="613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characteristics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35" y="477184"/>
            <a:ext cx="6009364" cy="6078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6348549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bg-BG" sz="2800" b="1" i="1" dirty="0" smtClean="0">
              <a:solidFill>
                <a:srgbClr val="231F2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GB" sz="28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 the total number of days with zero-flow,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ƒ</a:t>
            </a:r>
            <a:r>
              <a:rPr lang="en-GB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 the fraction of zero-flow years which is the number of years with zero-flow divided by the total number of years,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</a:t>
            </a:r>
            <a:r>
              <a:rPr lang="en-GB" sz="2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 the mean annual number of zero-flow days which is the total number of zero-flow days divided by the number of years,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maximum number days zero-flows in the one year for the period, 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minimum  number days zero-flows in the one year for the period,  </a:t>
            </a:r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mean </a:t>
            </a:r>
            <a:r>
              <a:rPr lang="en-GB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mean number days zero-flows in the one year for the period, </a:t>
            </a:r>
            <a:r>
              <a:rPr lang="en-GB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Cv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-coefficient of variation of the days with zero-flow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bg-BG" sz="2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28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-2232"/>
            <a:ext cx="1088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bg-BG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  <a:endParaRPr kumimoji="0" lang="bg-BG" altLang="bg-BG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672" y="375857"/>
            <a:ext cx="11131061" cy="5724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 of both field surveys and statistical processing of the hydrological historical time series at the monitoring stations, 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major </a:t>
            </a:r>
            <a:r>
              <a:rPr lang="en-US" sz="3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regions presented on the country map below, </a:t>
            </a:r>
            <a:r>
              <a:rPr lang="en-US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with drying rivers meeting the aforementioned </a:t>
            </a:r>
            <a:r>
              <a:rPr lang="en-US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criteria: </a:t>
            </a: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region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bg-BG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Rhodopi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Sakar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 – region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Black Sea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region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parts of the catchment area of the Struma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region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>
              <a:buFont typeface="Courier New" panose="02070309020205020404" pitchFamily="49" charset="0"/>
              <a:buChar char="o"/>
            </a:pPr>
            <a:endParaRPr lang="bg-B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0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3" y="232756"/>
            <a:ext cx="6732156" cy="4854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793" y="5170516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Regions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rivers in Bulgaria </a:t>
            </a:r>
            <a:endParaRPr lang="bg-BG" sz="2800" dirty="0"/>
          </a:p>
        </p:txBody>
      </p:sp>
    </p:spTree>
    <p:extLst>
      <p:ext uri="{BB962C8B-B14F-4D97-AF65-F5344CB8AC3E}">
        <p14:creationId xmlns="" xmlns:p14="http://schemas.microsoft.com/office/powerpoint/2010/main" val="15158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440632"/>
            <a:ext cx="7993063" cy="5943234"/>
          </a:xfrm>
        </p:spPr>
        <p:txBody>
          <a:bodyPr>
            <a:normAutofit fontScale="55000" lnSpcReduction="20000"/>
          </a:bodyPr>
          <a:lstStyle/>
          <a:p>
            <a:r>
              <a:rPr lang="en-US" sz="4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4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sinking rivers region [1</a:t>
            </a:r>
            <a:r>
              <a:rPr lang="en-US" sz="4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/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rivers flow into the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Plateau and parts of the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Ludogorie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in wide or canyon-shaped river valleys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area is characterized by a small outflow coefficient of rainfall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of the lowest determined on the territory of Bulgaria – only 2%.</a:t>
            </a:r>
            <a:endParaRPr lang="en-US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is characterized by negligible surface runoff and very large karst groundwater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resources.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rainfall and karst character of the area limits the surface runoff after prolonged heavy rainfall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rivers is the absence of a true estuary, submersion and groundwater feeding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truncated or unformed shallow river beds.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rivers are dry, with mainly ground feeding and most often large catchments with an altitude of less than 300 m.</a:t>
            </a:r>
            <a:endParaRPr lang="bg-BG" sz="4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3074" name="Picture 10" descr="Description: senkovez-sm golyama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40" y="3316858"/>
            <a:ext cx="4040115" cy="291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Description: kanagiol-sm ven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40" y="240410"/>
            <a:ext cx="4040115" cy="29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1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41904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bg-BG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 Black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 region [2]</a:t>
            </a:r>
            <a:endParaRPr lang="bg-BG" sz="3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7" y="-1"/>
            <a:ext cx="3854848" cy="28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6" y="3093081"/>
            <a:ext cx="3843853" cy="28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52553"/>
            <a:ext cx="8348147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rivers in the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Black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form their runoff under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the Mediterranean climate but with specific features of the Black Sea 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Black Sea climatic influence and the lack of significant ground feeding are the main factors for the seasonal drying up of the rivers in the region.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 Black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is characterized by low water content with low runoff (11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for the region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diversity in the annual runoff distribution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strongly influenced by the nature of rainfall and their distribution over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lang="bg-BG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1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07577"/>
            <a:ext cx="862563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Rodopi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Sakar Mountains region [3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bg-BG" sz="32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05668"/>
            <a:ext cx="8625632" cy="67864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river type for this region are the sub-Mediterranean small and medium-sized rivers, characteristic of all tributaries of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flowing into the section from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Kardzhali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Reservoir to the Greek border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tributaries of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Varbitsa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Krumovitsa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Rivers are the special and very typical case of the sub-Mediterranean mountain rivers, characterized by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outflow concentration, formation of extreme high waves and severe shallow water afterward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Figure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Mediterranean climate, the lack of significant aquifers and the natural drainage of the terrain are the main factors for the observed seasonal dryness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rivers and their torrential character.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31" y="623372"/>
            <a:ext cx="3566369" cy="32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631" y="3914341"/>
            <a:ext cx="3566369" cy="34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53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78169" y="19079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00" y="2069276"/>
            <a:ext cx="21117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93" y="93611"/>
            <a:ext cx="8408895" cy="56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ABF8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1036" y="57108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Hydrograph</a:t>
            </a:r>
            <a:r>
              <a:rPr lang="bg-BG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Varbitza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river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Mediterranean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impact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mountain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area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Eastern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Rodopi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Sakar -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Region 3</a:t>
            </a:r>
            <a:endParaRPr lang="bg-BG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568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20264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Struma watershed region [4]</a:t>
            </a:r>
            <a:endParaRPr lang="bg-BG" sz="32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3245"/>
            <a:ext cx="8059783" cy="615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 influence on runoff formation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Continental-Mediterranean climatic region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covers the middle reaches of the Struma River where drying,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small left and right tributaries have been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catchment areas are composed mainly of silicate (magma and metamorphic) rocks: southern Bulgarian granites, gneisses, shales, rhyolites, etc.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mentioned rock formations, there are no conditions for the formation of significant resources from groundwater type in the cracks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Generally areas with the distribution of these rock formations are estimated to be poorly waterlogged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Mediterranean climate, the lack of significant aquifers and the natural drainage of the terrain are the main factors for the observed seasonal drying up of these rivers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torrential nature of some of them, such as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39" y="456490"/>
            <a:ext cx="3878161" cy="290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38" y="3474954"/>
            <a:ext cx="3878161" cy="33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58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42" y="89430"/>
            <a:ext cx="10058400" cy="858129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>
                <a:solidFill>
                  <a:schemeClr val="tx1"/>
                </a:solidFill>
              </a:rPr>
              <a:t>results and discussion</a:t>
            </a: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069144"/>
            <a:ext cx="11350869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reasons for the drying up of the rivers in the four identified regions have different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genesis: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regions located in the eastern part of the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Rhodopi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Mountains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catchment area of the Struma river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exposed to the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Mediterranean climate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is reflected in hot and dry summers with little rainfall and prolonged drought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 Black Sea region and the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Strandja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Mountain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there is a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mixed influence of the Mediterranean climate and the specific influence of the Black Sea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characterized by wet winters and autumns and drier spring and summer. </a:t>
            </a:r>
            <a:endParaRPr lang="bg-BG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genesis of the drying up of the rivers in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Dobrogea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quite different. The main reason is the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geological structure of the area and the sinking of the rivers in quaternary alluvial and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diluvial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deposits in the karst region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 acute continental climate with prolonged summer droughts is another important factor.</a:t>
            </a:r>
            <a:endParaRPr lang="bg-BG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4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81" y="39288"/>
            <a:ext cx="11878235" cy="873982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HYDROGRAPHS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</a:rPr>
              <a:t>COMPARISON</a:t>
            </a: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407" y="913270"/>
            <a:ext cx="109112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g-BG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hydrographs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flow duration curves demonstrate the very different flow regime and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interannual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distribution in the different geographical region.</a:t>
            </a:r>
            <a:endParaRPr lang="bg-BG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8407" y="2593729"/>
            <a:ext cx="152403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43" y="1722911"/>
            <a:ext cx="4128383" cy="273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6250" y="4530931"/>
            <a:ext cx="4114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drographs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Fakiiska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River at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–(1981-2017)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Southern Black </a:t>
            </a:r>
            <a:r>
              <a:rPr lang="bg-B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sea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region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-2</a:t>
            </a:r>
            <a:endParaRPr lang="bg-BG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0197" y="26915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" y="1717966"/>
            <a:ext cx="3900769" cy="27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4545" y="4530931"/>
            <a:ext cx="3978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drographs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Sencovez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River–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(1981-2017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Dobrudja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sinking rivers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region - 1</a:t>
            </a:r>
            <a:endParaRPr lang="bg-BG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99240" y="1971303"/>
            <a:ext cx="131315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26" y="1713921"/>
            <a:ext cx="3695465" cy="273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18274" y="4530931"/>
            <a:ext cx="3575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drographs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Bistriza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River–(1981-2017)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Struma watershed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region - 4</a:t>
            </a:r>
            <a:endParaRPr lang="bg-BG" b="1" dirty="0"/>
          </a:p>
        </p:txBody>
      </p:sp>
      <p:sp>
        <p:nvSpPr>
          <p:cNvPr id="11" name="Rectangle 10"/>
          <p:cNvSpPr/>
          <p:nvPr/>
        </p:nvSpPr>
        <p:spPr>
          <a:xfrm>
            <a:off x="515390" y="5454261"/>
            <a:ext cx="11321934" cy="12926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annual hydrographs  - 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highest proportion of zero flows 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endParaRPr lang="bg-BG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median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interquartile ranges between Q25 and Q75 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2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 shaded 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pPr algn="just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- in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bg-BG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0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408407"/>
            <a:ext cx="10058400" cy="7884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RIVERS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521572" y="1840677"/>
            <a:ext cx="11404816" cy="43249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flows could be defined according to their surface hydrologic stream duration as either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perennial or temporary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Normally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perennial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streams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streams</a:t>
            </a:r>
            <a:r>
              <a:rPr lang="bg-B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Temporary streams are classified as intermittent or ephemeral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streams</a:t>
            </a:r>
            <a:r>
              <a:rPr lang="bg-BG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periods as result of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snowmelt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eventually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bg-BG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348" y="6347840"/>
            <a:ext cx="640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National Institute of Meteorology and Hydrology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5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32" y="-122155"/>
            <a:ext cx="11878235" cy="8739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 DURATION CURVES</a:t>
            </a:r>
            <a:r>
              <a:rPr lang="bg-BG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bg-B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255" y="751827"/>
            <a:ext cx="109112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bg-BG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hydrographs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flow duration curves demonstrate the very different flow regime and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interannual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distribution in the different geographical region.</a:t>
            </a:r>
            <a:endParaRPr lang="bg-BG" sz="2400" dirty="0"/>
          </a:p>
        </p:txBody>
      </p:sp>
      <p:sp>
        <p:nvSpPr>
          <p:cNvPr id="5" name="Rectangle 4"/>
          <p:cNvSpPr/>
          <p:nvPr/>
        </p:nvSpPr>
        <p:spPr>
          <a:xfrm>
            <a:off x="4164786" y="4121971"/>
            <a:ext cx="4114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duration curves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Fakiiska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River at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Fakia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–(1981-2017)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Southern Black </a:t>
            </a:r>
            <a:r>
              <a:rPr lang="bg-B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sea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region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-2</a:t>
            </a:r>
            <a:endParaRPr lang="bg-BG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0197" y="26915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233081" y="4121971"/>
            <a:ext cx="3978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duration curves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Sencovez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(1981-2017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Dobrudja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sinking rivers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 - 1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99240" y="1971303"/>
            <a:ext cx="131315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8501354" y="4121971"/>
            <a:ext cx="3575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duration curves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Bistriza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River–(1981-2017)</a:t>
            </a:r>
            <a:endParaRPr lang="bg-BG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Struma watershed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region - 4</a:t>
            </a:r>
            <a:endParaRPr lang="bg-BG" b="1" dirty="0"/>
          </a:p>
        </p:txBody>
      </p:sp>
      <p:sp>
        <p:nvSpPr>
          <p:cNvPr id="11" name="Rectangle 10"/>
          <p:cNvSpPr/>
          <p:nvPr/>
        </p:nvSpPr>
        <p:spPr>
          <a:xfrm>
            <a:off x="315884" y="5042118"/>
            <a:ext cx="11876116" cy="12464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annual 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flow duration curves 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with highest proportion of zero flows - 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endParaRPr lang="bg-BG"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median in interquartile ranges between Q25 and Q75 - in </a:t>
            </a:r>
            <a:r>
              <a:rPr lang="en-US" sz="25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 shaded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median flow - in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bg-BG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3081" y="1928149"/>
            <a:ext cx="139895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1" y="1521075"/>
            <a:ext cx="3894050" cy="250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94075" y="1928147"/>
            <a:ext cx="141407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75" y="1521073"/>
            <a:ext cx="3778557" cy="250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872632" y="1928146"/>
            <a:ext cx="154414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31" y="1521072"/>
            <a:ext cx="4113023" cy="250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01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65" y="155974"/>
            <a:ext cx="10058400" cy="917943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>
                <a:solidFill>
                  <a:schemeClr val="tx1"/>
                </a:solidFill>
              </a:rPr>
              <a:t>conclusions</a:t>
            </a: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0565" y="1073917"/>
            <a:ext cx="10058400" cy="497418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study reflects some of the results of the investigation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spatial distribution, the genesis of drying up and the regime of the rivers with zero-flow days in Bulgaria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time, regions with dried beds are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and mapped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territory of the Bulgaria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pioneering investigation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country may be a good basis for future exploration of drying rivers. 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69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90" y="0"/>
            <a:ext cx="7986168" cy="105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82" y="1059420"/>
            <a:ext cx="8345384" cy="567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084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49" y="153397"/>
            <a:ext cx="10687427" cy="621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1713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79" y="286603"/>
            <a:ext cx="59305707" cy="4095927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86036" y="5256884"/>
            <a:ext cx="4605964" cy="110799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6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bg-BG" sz="6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2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5330"/>
            <a:ext cx="113385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tributaries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larger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rivers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significant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role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dynamics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materials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energy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watershed</a:t>
            </a:r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s.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Intermittent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streams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poorly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represented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existing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river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monitoring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programs</a:t>
            </a:r>
            <a:r>
              <a:rPr lang="bg-BG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 Bulgaria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very seldom are objects of regular monitoring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bg-BG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the whole territory of Bulgaria the authors identify four main types of intermittent streams as: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intermittent flows as result of Mediterranean climatic impact located in the southern part of the country;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sinking intermittent flows as result of specific geological and soil characteristics,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intermittent flows in large karst and loess areas and finally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sinking flows in alluvium depositions mainly along the large mainstreams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</a:endParaRPr>
          </a:p>
          <a:p>
            <a:pPr algn="just"/>
            <a:endParaRPr lang="bg-BG" sz="3200" dirty="0"/>
          </a:p>
        </p:txBody>
      </p:sp>
    </p:spTree>
    <p:extLst>
      <p:ext uri="{BB962C8B-B14F-4D97-AF65-F5344CB8AC3E}">
        <p14:creationId xmlns="" xmlns:p14="http://schemas.microsoft.com/office/powerpoint/2010/main" val="9827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45733"/>
            <a:ext cx="11534503" cy="435912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streams have a hydrologic flow regime with very specific characteristics that place them as interact between land and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drying river is a basis for further understanding of 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ecohydrological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of the river basins and is a strong indicator of climate changes in the regions.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9257" y="6396335"/>
            <a:ext cx="640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National Institute of Meteorology and Hydrology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3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7013" y="620713"/>
            <a:ext cx="11377553" cy="542448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intermittent rivers have always been underestimated, including in Bulgaria. Currently the increased European interest is expressed in a special European project called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Action Ca 15113 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Science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Intermittent Rivers &amp; Ephemeral Streams (SMIRES)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participation of National Institute of Meteorology and Hydrology, Bulgaria seeking to summarize our knowledge of these rivers including from hydrological point of view.</a:t>
            </a:r>
            <a:endParaRPr lang="bg-BG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9257" y="6396335"/>
            <a:ext cx="640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</a:rPr>
              <a:t>National Institute of Meteorology and Hydrology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 IN BULGARIA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696"/>
            <a:ext cx="12192000" cy="57092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river runoff on the territory of Bulgaria is formed under the influence of 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climatic zones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temperate continental; transitional-continental; continental-Mediterranean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as well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orohydrographic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geological and hydrogeological characteristics of the catchments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investigation has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objectives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characterizing 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distribution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drying rivers on the territory of Bulgaria;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of 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of drying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types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3)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occurrence and duration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phenomenon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years.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3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13" y="138073"/>
            <a:ext cx="10058400" cy="11241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Hydrological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database </a:t>
            </a:r>
            <a:endParaRPr lang="bg-BG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72" y="1820138"/>
            <a:ext cx="6201562" cy="43847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304800" y="1737360"/>
            <a:ext cx="5142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survey is based on historical time series of the daily flows from the State hydrometric network on the territory of the country - 216 gauging stations (200 among them active at present and 16 temporally closed the last years)</a:t>
            </a:r>
            <a:endParaRPr lang="bg-BG" sz="3200" dirty="0"/>
          </a:p>
        </p:txBody>
      </p:sp>
    </p:spTree>
    <p:extLst>
      <p:ext uri="{BB962C8B-B14F-4D97-AF65-F5344CB8AC3E}">
        <p14:creationId xmlns="" xmlns:p14="http://schemas.microsoft.com/office/powerpoint/2010/main" val="2944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7985" y="-222371"/>
            <a:ext cx="10058400" cy="11239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PROCESSING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83492"/>
            <a:ext cx="11704320" cy="51344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referent period of investigation covers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years from 1981 to 2017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accepted period includes a low-water phase registered on the territory of the country - 1981-2000 and a phase with a trend of increasing flows 2001-2017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selection of drying rivers were adopted by the Working Group 1 (Hydrology) of project “Science and Management of Intermittent Rivers &amp; Ephemeral Streams” (SMIRES)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endPara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processing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hydrological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time series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with registered zero-flow has been carried out for the whole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 investigation.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1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258" y="0"/>
            <a:ext cx="10058400" cy="797741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INTERMITTENT RIVERS </a:t>
            </a:r>
            <a:endParaRPr lang="bg-BG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797741"/>
            <a:ext cx="12192000" cy="56562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at least one event with discharge lower or equal to one liter per second for daily data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for weekly data seven consecutive days (i.e. one record) with this discharge value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for monthly – one month; the minimum time series length is 10 years, with less than 5% of missing days. </a:t>
            </a:r>
            <a:endParaRPr lang="bg-BG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gauging stations with registered zero-flow days is 42 (among them: 38 stations with numerous registered zero-flow days in the studied period and 4 with accidently registered zero-flow days) – Table 1</a:t>
            </a:r>
            <a:endParaRPr lang="bg-B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6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1902</Words>
  <Application>Microsoft Office PowerPoint</Application>
  <PresentationFormat>Custom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MONITORING AND INVESTIGATION OF INTERMITTENT RIVERS IN BULGARIA</vt:lpstr>
      <vt:lpstr>INTERMITTENT RIVERS</vt:lpstr>
      <vt:lpstr>Slide 3</vt:lpstr>
      <vt:lpstr>Slide 4</vt:lpstr>
      <vt:lpstr>Slide 5</vt:lpstr>
      <vt:lpstr>INTERMITTENT RIVERS IN BULGARIA</vt:lpstr>
      <vt:lpstr>Hydrological network and database </vt:lpstr>
      <vt:lpstr>STATISTICAL PROCESSING</vt:lpstr>
      <vt:lpstr>CRITERIA FOR INTERMITTENT RIVERS </vt:lpstr>
      <vt:lpstr>Statistical characteristics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results and discussion</vt:lpstr>
      <vt:lpstr>HYDROGRAPHS - COMPARISON</vt:lpstr>
      <vt:lpstr>FLOW DURATION CURVES - COMPARISON</vt:lpstr>
      <vt:lpstr>conclusions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AND INVESTIGATION OF INTERMITTENT RIVERS IN BULGARIA</dc:title>
  <dc:creator>Windows User</dc:creator>
  <cp:lastModifiedBy>user</cp:lastModifiedBy>
  <cp:revision>114</cp:revision>
  <dcterms:created xsi:type="dcterms:W3CDTF">2019-10-10T06:54:05Z</dcterms:created>
  <dcterms:modified xsi:type="dcterms:W3CDTF">2019-11-03T16:15:06Z</dcterms:modified>
</cp:coreProperties>
</file>