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9" r:id="rId1"/>
  </p:sldMasterIdLst>
  <p:notesMasterIdLst>
    <p:notesMasterId r:id="rId13"/>
  </p:notesMasterIdLst>
  <p:sldIdLst>
    <p:sldId id="256" r:id="rId2"/>
    <p:sldId id="258" r:id="rId3"/>
    <p:sldId id="259" r:id="rId4"/>
    <p:sldId id="267" r:id="rId5"/>
    <p:sldId id="260" r:id="rId6"/>
    <p:sldId id="261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9A997-BC19-4F93-A951-B2F6AD16FB0F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41C3-0047-4207-B22B-F713F8B39A6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2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141C3-0047-4207-B22B-F713F8B39A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5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141C3-0047-4207-B22B-F713F8B39A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1364-4162-4492-9AD5-C163DA44BC5C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52C3-262D-4382-8267-5165C9A6405E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4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BC6A-FCF2-410C-BC17-3DAC52139D9F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6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974B-371E-4709-A935-357EF32757E1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7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4013-7385-4E30-8B82-CD6421159886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BAF9-9E73-4B09-82B4-D0E5DD5F5E05}" type="datetime1">
              <a:rPr lang="ru-RU" smtClean="0"/>
              <a:t>07.11.2019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347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7238-4152-482F-B011-8D6202F53D8D}" type="datetime1">
              <a:rPr lang="ru-RU" smtClean="0"/>
              <a:t>07.11.2019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917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0A7A-3DBE-4FC7-9DE1-8D2EB0B250E3}" type="datetime1">
              <a:rPr lang="ru-RU" smtClean="0"/>
              <a:t>07.11.2019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3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F444-7E6B-4FBF-AF1C-ED7A107D979E}" type="datetime1">
              <a:rPr lang="ru-RU" smtClean="0"/>
              <a:t>07.11.2019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7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421-D7D3-4195-8867-B640D2002B1E}" type="datetime1">
              <a:rPr lang="ru-RU" smtClean="0"/>
              <a:t>07.11.2019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143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F11C-D357-4617-99E8-2CC68E842268}" type="datetime1">
              <a:rPr lang="ru-RU" smtClean="0"/>
              <a:t>07.11.2019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4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657F-7E5E-48CC-AEC4-160C22D052FD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03E2-C78A-4DF0-8A36-D9A7B29FA5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45381"/>
            <a:ext cx="7772400" cy="21876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TIME SERIES ANALYSIS AND FORECAST ESTIMATES OF THE MEAN ANNUAL WATER RUNOFF OF RIVERS IN OF THE PRUT AND SIRET BASINS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(WITHIN UKRAINE)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34086"/>
            <a:ext cx="6858000" cy="691058"/>
          </a:xfrm>
        </p:spPr>
        <p:txBody>
          <a:bodyPr>
            <a:noAutofit/>
          </a:bodyPr>
          <a:lstStyle/>
          <a:p>
            <a:r>
              <a:rPr lang="en-US" sz="1600" b="1" dirty="0" err="1"/>
              <a:t>Lukianets</a:t>
            </a:r>
            <a:r>
              <a:rPr lang="en-US" sz="1600" b="1" dirty="0"/>
              <a:t> O</a:t>
            </a:r>
            <a:r>
              <a:rPr lang="uk-UA" sz="1600" b="1" dirty="0"/>
              <a:t>., </a:t>
            </a:r>
            <a:r>
              <a:rPr lang="en-US" sz="1600" b="1" dirty="0" err="1"/>
              <a:t>Obodovskyi</a:t>
            </a:r>
            <a:r>
              <a:rPr lang="en-US" sz="1600" b="1" dirty="0"/>
              <a:t> O. Grebin V. </a:t>
            </a:r>
            <a:r>
              <a:rPr lang="en-US" sz="1600" b="1" dirty="0" err="1"/>
              <a:t>Pochaievets</a:t>
            </a:r>
            <a:r>
              <a:rPr lang="en-US" sz="1600" b="1" dirty="0"/>
              <a:t> O.</a:t>
            </a:r>
            <a:endParaRPr lang="ru-RU" sz="1600" dirty="0"/>
          </a:p>
          <a:p>
            <a:r>
              <a:rPr lang="en-US" sz="1600" b="1" i="1" dirty="0"/>
              <a:t> </a:t>
            </a:r>
            <a:r>
              <a:rPr lang="en-US" sz="1600" dirty="0" err="1"/>
              <a:t>Taras</a:t>
            </a:r>
            <a:r>
              <a:rPr lang="en-US" sz="1600" dirty="0"/>
              <a:t> Shevchenko National University of Kyiv, Ukraine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22" y="4585290"/>
            <a:ext cx="5253355" cy="208407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</a:t>
            </a:r>
            <a:r>
              <a:rPr lang="en-US" sz="3600" dirty="0" err="1" smtClean="0"/>
              <a:t>onclusions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6288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</a:t>
            </a:r>
            <a:r>
              <a:rPr lang="en-US" sz="2400" dirty="0"/>
              <a:t>reliability of the cycles with periods of 29 ± 2 years demonstrates a stable frequency of wet phases (17 ± 2 years) and dry phases (10 ± 2 years). 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en-US" sz="2400" dirty="0" smtClean="0"/>
              <a:t>Until </a:t>
            </a:r>
            <a:r>
              <a:rPr lang="en-US" sz="2400" dirty="0"/>
              <a:t>2020-21, the dry phase will continue, and then the wet phase with the duration of 16-17 years can be expected and from 2037-38 the dry phase will again continue until 2048-49.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</a:t>
            </a:r>
            <a:r>
              <a:rPr lang="en-US" dirty="0" smtClean="0"/>
              <a:t>s for</a:t>
            </a:r>
            <a:r>
              <a:rPr lang="en-US" dirty="0" smtClean="0"/>
              <a:t> your attention</a:t>
            </a:r>
            <a:endParaRPr lang="ru-RU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t="4981" r="6372" b="6919"/>
          <a:stretch/>
        </p:blipFill>
        <p:spPr>
          <a:xfrm>
            <a:off x="-15577" y="0"/>
            <a:ext cx="9245322" cy="6885384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t="6933" b="19155"/>
          <a:stretch/>
        </p:blipFill>
        <p:spPr>
          <a:xfrm>
            <a:off x="3605386" y="3791362"/>
            <a:ext cx="5624359" cy="306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8144" y="68288"/>
            <a:ext cx="3336776" cy="84043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-15577" y="2805155"/>
            <a:ext cx="2664296" cy="408022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Ukraine</a:t>
            </a: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Prut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9400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pl-PL" sz="2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Siret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2029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pl-PL" sz="2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most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hazard regions 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</a:t>
            </a:r>
          </a:p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hydrological stations 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83%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≥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years of observations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2015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791362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Prut –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Chernivtsy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 area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6890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r>
              <a:rPr lang="pl-P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 years of observations</a:t>
            </a:r>
          </a:p>
        </p:txBody>
      </p:sp>
      <p:sp>
        <p:nvSpPr>
          <p:cNvPr id="8" name="Стрілка вгору 7"/>
          <p:cNvSpPr/>
          <p:nvPr/>
        </p:nvSpPr>
        <p:spPr>
          <a:xfrm rot="3650188">
            <a:off x="5967709" y="2650542"/>
            <a:ext cx="576064" cy="15842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99461"/>
              </p:ext>
            </p:extLst>
          </p:nvPr>
        </p:nvGraphicFramePr>
        <p:xfrm>
          <a:off x="457200" y="116636"/>
          <a:ext cx="8229601" cy="6767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3956"/>
                <a:gridCol w="1575145"/>
                <a:gridCol w="725851"/>
                <a:gridCol w="725851"/>
                <a:gridCol w="725851"/>
                <a:gridCol w="699516"/>
                <a:gridCol w="605699"/>
                <a:gridCol w="724205"/>
                <a:gridCol w="513527"/>
              </a:tblGrid>
              <a:tr h="652427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River 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hydrometric station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Catchment area km</a:t>
                      </a:r>
                      <a:r>
                        <a:rPr lang="pl-PL" sz="1600" baseline="30000">
                          <a:effectLst/>
                        </a:rPr>
                        <a:t>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Mean elevation of catchment area, </a:t>
                      </a:r>
                      <a:endParaRPr lang="uk-UA" sz="1800">
                        <a:effectLst/>
                      </a:endParaRPr>
                    </a:p>
                    <a:p>
                      <a:pPr marL="36195" marR="3619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 a.s.l.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Multi-annual mean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V</a:t>
                      </a:r>
                      <a:r>
                        <a:rPr lang="uk-UA" sz="1600">
                          <a:effectLst/>
                        </a:rPr>
                        <a:t>а</a:t>
                      </a:r>
                      <a:r>
                        <a:rPr lang="pl-PL" sz="1600">
                          <a:effectLst/>
                        </a:rPr>
                        <a:t>riation coefficient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Number of years under observation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Relative value of mean standard deviation , %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</a:tr>
              <a:tr h="17258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Discharge, m</a:t>
                      </a:r>
                      <a:r>
                        <a:rPr lang="pl-PL" sz="1600" baseline="30000">
                          <a:effectLst/>
                        </a:rPr>
                        <a:t>3</a:t>
                      </a:r>
                      <a:r>
                        <a:rPr lang="pl-PL" sz="1600">
                          <a:effectLst/>
                        </a:rPr>
                        <a:t>ˑs</a:t>
                      </a:r>
                      <a:r>
                        <a:rPr lang="pl-PL" sz="1600" baseline="30000">
                          <a:effectLst/>
                        </a:rPr>
                        <a:t>-1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Specific discharge, dm</a:t>
                      </a:r>
                      <a:r>
                        <a:rPr lang="pl-PL" sz="1600" baseline="30000">
                          <a:effectLst/>
                        </a:rPr>
                        <a:t>3</a:t>
                      </a:r>
                      <a:r>
                        <a:rPr lang="pl-PL" sz="1600">
                          <a:effectLst/>
                        </a:rPr>
                        <a:t>· s</a:t>
                      </a:r>
                      <a:r>
                        <a:rPr lang="pl-PL" sz="1600" baseline="30000">
                          <a:effectLst/>
                        </a:rPr>
                        <a:t>-1</a:t>
                      </a:r>
                      <a:r>
                        <a:rPr lang="pl-PL" sz="1600">
                          <a:effectLst/>
                        </a:rPr>
                        <a:t>· km</a:t>
                      </a:r>
                      <a:r>
                        <a:rPr lang="pl-PL" sz="1600" baseline="30000">
                          <a:effectLst/>
                        </a:rPr>
                        <a:t>-2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4645"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The Prut and Siret basins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7875">
                <a:tc row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Prut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Vorokhta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48,3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</a:t>
                      </a:r>
                      <a:r>
                        <a:rPr lang="uk-UA" sz="1600">
                          <a:effectLst/>
                        </a:rPr>
                        <a:t>,</a:t>
                      </a:r>
                      <a:r>
                        <a:rPr lang="pl-PL" sz="1600">
                          <a:effectLst/>
                        </a:rPr>
                        <a:t>99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41,1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0,27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Tatariv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366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7,76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</a:t>
                      </a:r>
                      <a:r>
                        <a:rPr lang="uk-UA" sz="1600">
                          <a:effectLst/>
                        </a:rPr>
                        <a:t>1</a:t>
                      </a:r>
                      <a:r>
                        <a:rPr lang="pl-PL" sz="1600">
                          <a:effectLst/>
                        </a:rPr>
                        <a:t>,</a:t>
                      </a: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0,26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3,6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Yaremche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597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960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12,4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</a:t>
                      </a:r>
                      <a:r>
                        <a:rPr lang="uk-UA" sz="1600">
                          <a:effectLst/>
                        </a:rPr>
                        <a:t>0</a:t>
                      </a:r>
                      <a:r>
                        <a:rPr lang="pl-PL" sz="1600">
                          <a:effectLst/>
                        </a:rPr>
                        <a:t>,8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0,28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3,5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Chernivtsi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6890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450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73,0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10,6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0,29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121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3,5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Kamyanka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Dora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18,1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0,37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19,5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0,38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Chornyava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Lyubkivtsi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333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1,60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4,80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0,42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7,9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Bilyi Cheremosh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Yablunytsia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552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9,77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17,1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0,38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5,1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Chornyi Cheremosh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Verkhovyna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657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14,1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21,5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0,37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5,0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Cheremosh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Usteriky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1100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27,9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18,6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0,25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58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3,4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Iltsya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Iltsi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86,1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1,67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19,4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0,29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Putyla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Putyla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960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2,57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14,2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0,34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51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Siret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Storozhynets 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672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590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6,65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9,90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0,39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63</a:t>
                      </a:r>
                      <a:endParaRPr lang="uk-UA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5,0</a:t>
                      </a:r>
                      <a:endParaRPr lang="uk-UA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642084" cy="14176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and methods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41484" y="2960413"/>
            <a:ext cx="3887391" cy="2268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criteria homogeneity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criteria of the series and of the longest series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98121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integral curves of the differences </a:t>
            </a:r>
            <a:endParaRPr lang="ru-RU" sz="2000" b="1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332085" y="2960413"/>
            <a:ext cx="3868340" cy="3420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function of mathematical expected value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function </a:t>
            </a:r>
            <a:r>
              <a:rPr lang="en-US" sz="2400" dirty="0"/>
              <a:t>of dispersion values or standard deviation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probability distribution 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autocorrelation </a:t>
            </a:r>
            <a:r>
              <a:rPr lang="en-US" sz="2400" dirty="0" smtClean="0"/>
              <a:t>function</a:t>
            </a:r>
            <a:endParaRPr lang="en-US" sz="2400" dirty="0"/>
          </a:p>
        </p:txBody>
      </p:sp>
      <p:pic>
        <p:nvPicPr>
          <p:cNvPr id="14" name="Місце для вмісту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8" y="1724777"/>
            <a:ext cx="3868737" cy="928497"/>
          </a:xfrm>
        </p:spPr>
      </p:pic>
      <p:pic>
        <p:nvPicPr>
          <p:cNvPr id="15" name="Місце для вмісту 14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0"/>
          <a:stretch/>
        </p:blipFill>
        <p:spPr>
          <a:xfrm>
            <a:off x="4543431" y="1707905"/>
            <a:ext cx="3887788" cy="929007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62" y="5338554"/>
            <a:ext cx="2430833" cy="638326"/>
          </a:xfrm>
          <a:prstGeom prst="rect">
            <a:avLst/>
          </a:prstGeom>
        </p:spPr>
      </p:pic>
      <p:sp>
        <p:nvSpPr>
          <p:cNvPr id="17" name="Місце для номера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2520280" cy="1900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and discussion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491880" y="2983856"/>
            <a:ext cx="5478288" cy="720080"/>
          </a:xfrm>
        </p:spPr>
        <p:txBody>
          <a:bodyPr>
            <a:normAutofit/>
          </a:bodyPr>
          <a:lstStyle/>
          <a:p>
            <a:r>
              <a:rPr lang="en-US" b="0" dirty="0"/>
              <a:t>Long-term fluctuations in average annual water runoff </a:t>
            </a:r>
            <a:r>
              <a:rPr lang="en-US" b="0" dirty="0" smtClean="0"/>
              <a:t>of </a:t>
            </a:r>
            <a:r>
              <a:rPr lang="en-US" b="0" dirty="0"/>
              <a:t>river Prut – a city of </a:t>
            </a:r>
            <a:r>
              <a:rPr lang="en-US" b="0" dirty="0" err="1" smtClean="0"/>
              <a:t>Chernivtsy</a:t>
            </a:r>
            <a:endParaRPr lang="ru-RU" b="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16632"/>
            <a:ext cx="5982344" cy="30243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6564409"/>
              </p:ext>
            </p:extLst>
          </p:nvPr>
        </p:nvGraphicFramePr>
        <p:xfrm>
          <a:off x="107505" y="3717030"/>
          <a:ext cx="5832648" cy="3062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92657"/>
                <a:gridCol w="1281157"/>
                <a:gridCol w="1281157"/>
                <a:gridCol w="1277677"/>
              </a:tblGrid>
              <a:tr h="5754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Homogeneity criteria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Statistics value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Results of hypothesis test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</a:tr>
              <a:tr h="575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empirical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theoretical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Student’s,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statistics 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1,95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[-1,98,+1,98]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homogenous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</a:tr>
              <a:tr h="637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Fisher’s, 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statistics </a:t>
                      </a:r>
                      <a:r>
                        <a:rPr lang="en-US" sz="1400" dirty="0">
                          <a:effectLst/>
                        </a:rPr>
                        <a:t>F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2,33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[+1,+1,6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uk-UA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heterogeneous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</a:tr>
              <a:tr h="637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Wilcoxon-Mann-Whitney U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[</a:t>
                      </a:r>
                      <a:r>
                        <a:rPr lang="en-US" sz="1400">
                          <a:effectLst/>
                        </a:rPr>
                        <a:t>1719</a:t>
                      </a:r>
                      <a:r>
                        <a:rPr lang="uk-UA" sz="1400">
                          <a:effectLst/>
                        </a:rPr>
                        <a:t>, </a:t>
                      </a:r>
                      <a:r>
                        <a:rPr lang="en-US" sz="1400">
                          <a:effectLst/>
                        </a:rPr>
                        <a:t>2571</a:t>
                      </a:r>
                      <a:r>
                        <a:rPr lang="uk-UA" sz="1400">
                          <a:effectLst/>
                        </a:rPr>
                        <a:t>]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homogenous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</a:tr>
            </a:tbl>
          </a:graphicData>
        </a:graphic>
      </p:graphicFrame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4112196" cy="15351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Analysis </a:t>
            </a:r>
            <a:r>
              <a:rPr lang="en-US" sz="3200" dirty="0"/>
              <a:t>of long-term fluctuations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1683" y="5517232"/>
            <a:ext cx="5044319" cy="773345"/>
          </a:xfrm>
        </p:spPr>
        <p:txBody>
          <a:bodyPr>
            <a:noAutofit/>
          </a:bodyPr>
          <a:lstStyle/>
          <a:p>
            <a:r>
              <a:rPr lang="uk-UA" sz="1600" b="0" dirty="0" err="1"/>
              <a:t>Integral</a:t>
            </a:r>
            <a:r>
              <a:rPr lang="uk-UA" sz="1600" b="0" dirty="0"/>
              <a:t> </a:t>
            </a:r>
            <a:r>
              <a:rPr lang="uk-UA" sz="1600" b="0" dirty="0" err="1"/>
              <a:t>curves</a:t>
            </a:r>
            <a:r>
              <a:rPr lang="uk-UA" sz="1600" b="0" dirty="0"/>
              <a:t> </a:t>
            </a:r>
            <a:r>
              <a:rPr lang="uk-UA" sz="1600" b="0" dirty="0" err="1"/>
              <a:t>of</a:t>
            </a:r>
            <a:r>
              <a:rPr lang="uk-UA" sz="1600" b="0" dirty="0"/>
              <a:t> </a:t>
            </a:r>
            <a:r>
              <a:rPr lang="uk-UA" sz="1600" b="0" dirty="0" err="1"/>
              <a:t>the</a:t>
            </a:r>
            <a:r>
              <a:rPr lang="uk-UA" sz="1600" b="0" dirty="0"/>
              <a:t> </a:t>
            </a:r>
            <a:r>
              <a:rPr lang="uk-UA" sz="1600" b="0" dirty="0" err="1"/>
              <a:t>differences</a:t>
            </a:r>
            <a:r>
              <a:rPr lang="uk-UA" sz="1600" b="0" dirty="0"/>
              <a:t> </a:t>
            </a:r>
            <a:r>
              <a:rPr lang="uk-UA" sz="1600" b="0" dirty="0" err="1"/>
              <a:t>of</a:t>
            </a:r>
            <a:r>
              <a:rPr lang="uk-UA" sz="1600" b="0" dirty="0"/>
              <a:t> </a:t>
            </a:r>
            <a:r>
              <a:rPr lang="uk-UA" sz="1600" b="0" dirty="0" err="1"/>
              <a:t>multi-annual</a:t>
            </a:r>
            <a:r>
              <a:rPr lang="uk-UA" sz="1600" b="0" dirty="0"/>
              <a:t> </a:t>
            </a:r>
            <a:r>
              <a:rPr lang="uk-UA" sz="1600" b="0" dirty="0" err="1"/>
              <a:t>mean</a:t>
            </a:r>
            <a:r>
              <a:rPr lang="uk-UA" sz="1600" b="0" dirty="0"/>
              <a:t> </a:t>
            </a:r>
            <a:r>
              <a:rPr lang="uk-UA" sz="1600" b="0" dirty="0" err="1"/>
              <a:t>annual</a:t>
            </a:r>
            <a:r>
              <a:rPr lang="uk-UA" sz="1600" b="0" dirty="0"/>
              <a:t> </a:t>
            </a:r>
            <a:r>
              <a:rPr lang="uk-UA" sz="1600" b="0" dirty="0" err="1"/>
              <a:t>water</a:t>
            </a:r>
            <a:r>
              <a:rPr lang="uk-UA" sz="1600" b="0" dirty="0"/>
              <a:t> </a:t>
            </a:r>
            <a:r>
              <a:rPr lang="uk-UA" sz="1600" b="0" dirty="0" err="1"/>
              <a:t>discharges</a:t>
            </a:r>
            <a:r>
              <a:rPr lang="uk-UA" sz="1600" b="0" dirty="0"/>
              <a:t> </a:t>
            </a:r>
            <a:r>
              <a:rPr lang="uk-UA" sz="1600" b="0" dirty="0" err="1" smtClean="0"/>
              <a:t>of</a:t>
            </a:r>
            <a:r>
              <a:rPr lang="uk-UA" sz="1600" b="0" dirty="0" smtClean="0"/>
              <a:t> </a:t>
            </a:r>
            <a:r>
              <a:rPr lang="uk-UA" sz="1600" b="0" dirty="0" err="1"/>
              <a:t>the</a:t>
            </a:r>
            <a:r>
              <a:rPr lang="uk-UA" sz="1600" b="0" dirty="0"/>
              <a:t> </a:t>
            </a:r>
            <a:r>
              <a:rPr lang="uk-UA" sz="1600" b="0" dirty="0" err="1"/>
              <a:t>rivers</a:t>
            </a:r>
            <a:r>
              <a:rPr lang="uk-UA" sz="1600" b="0" dirty="0"/>
              <a:t> </a:t>
            </a:r>
            <a:r>
              <a:rPr lang="uk-UA" sz="1600" b="0" dirty="0" err="1"/>
              <a:t>in</a:t>
            </a:r>
            <a:r>
              <a:rPr lang="uk-UA" sz="1600" b="0" dirty="0"/>
              <a:t> </a:t>
            </a:r>
            <a:r>
              <a:rPr lang="uk-UA" sz="1600" b="0" dirty="0" err="1"/>
              <a:t>Prut</a:t>
            </a:r>
            <a:r>
              <a:rPr lang="uk-UA" sz="1600" b="0" dirty="0"/>
              <a:t> </a:t>
            </a:r>
            <a:r>
              <a:rPr lang="uk-UA" sz="1600" b="0" dirty="0" err="1"/>
              <a:t>and</a:t>
            </a:r>
            <a:r>
              <a:rPr lang="uk-UA" sz="1600" b="0" dirty="0"/>
              <a:t> </a:t>
            </a:r>
            <a:r>
              <a:rPr lang="uk-UA" sz="1600" b="0" dirty="0" err="1"/>
              <a:t>Siret</a:t>
            </a:r>
            <a:r>
              <a:rPr lang="uk-UA" sz="1600" b="0" dirty="0"/>
              <a:t> </a:t>
            </a:r>
            <a:r>
              <a:rPr lang="uk-UA" sz="1600" b="0" dirty="0" err="1"/>
              <a:t>basins</a:t>
            </a:r>
            <a:r>
              <a:rPr lang="uk-UA" sz="1600" b="0" dirty="0"/>
              <a:t>.</a:t>
            </a:r>
            <a:endParaRPr lang="ru-RU" sz="1600" b="0" dirty="0"/>
          </a:p>
        </p:txBody>
      </p:sp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39" y="1491861"/>
            <a:ext cx="5076564" cy="3950885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276466" y="2359225"/>
            <a:ext cx="3463673" cy="1148672"/>
          </a:xfrm>
        </p:spPr>
        <p:txBody>
          <a:bodyPr>
            <a:normAutofit/>
          </a:bodyPr>
          <a:lstStyle/>
          <a:p>
            <a:r>
              <a:rPr lang="uk-UA" b="0" dirty="0" err="1"/>
              <a:t>Correlogram</a:t>
            </a:r>
            <a:r>
              <a:rPr lang="uk-UA" b="0" dirty="0"/>
              <a:t> </a:t>
            </a:r>
            <a:r>
              <a:rPr lang="uk-UA" b="0" dirty="0" err="1"/>
              <a:t>of</a:t>
            </a:r>
            <a:r>
              <a:rPr lang="uk-UA" b="0" dirty="0"/>
              <a:t> </a:t>
            </a:r>
            <a:r>
              <a:rPr lang="uk-UA" b="0" dirty="0" err="1"/>
              <a:t>time</a:t>
            </a:r>
            <a:r>
              <a:rPr lang="uk-UA" b="0" dirty="0"/>
              <a:t> </a:t>
            </a:r>
            <a:r>
              <a:rPr lang="uk-UA" b="0" dirty="0" err="1"/>
              <a:t>sequences</a:t>
            </a:r>
            <a:r>
              <a:rPr lang="uk-UA" b="0" dirty="0"/>
              <a:t> </a:t>
            </a:r>
            <a:r>
              <a:rPr lang="uk-UA" b="0" dirty="0" err="1"/>
              <a:t>of</a:t>
            </a:r>
            <a:r>
              <a:rPr lang="uk-UA" b="0" dirty="0"/>
              <a:t> </a:t>
            </a:r>
            <a:r>
              <a:rPr lang="uk-UA" b="0" dirty="0" err="1"/>
              <a:t>average</a:t>
            </a:r>
            <a:r>
              <a:rPr lang="uk-UA" b="0" dirty="0"/>
              <a:t> </a:t>
            </a:r>
            <a:r>
              <a:rPr lang="uk-UA" b="0" dirty="0" err="1"/>
              <a:t>annual</a:t>
            </a:r>
            <a:r>
              <a:rPr lang="uk-UA" b="0" dirty="0"/>
              <a:t> </a:t>
            </a:r>
            <a:r>
              <a:rPr lang="uk-UA" b="0" dirty="0" err="1"/>
              <a:t>water</a:t>
            </a:r>
            <a:r>
              <a:rPr lang="uk-UA" b="0" dirty="0"/>
              <a:t> </a:t>
            </a:r>
            <a:r>
              <a:rPr lang="uk-UA" b="0" dirty="0" err="1"/>
              <a:t>discharges</a:t>
            </a:r>
            <a:r>
              <a:rPr lang="uk-UA" b="0" dirty="0"/>
              <a:t> </a:t>
            </a:r>
            <a:r>
              <a:rPr lang="uk-UA" b="0" dirty="0" err="1" smtClean="0"/>
              <a:t>for</a:t>
            </a:r>
            <a:r>
              <a:rPr lang="uk-UA" b="0" dirty="0" smtClean="0"/>
              <a:t> </a:t>
            </a:r>
            <a:r>
              <a:rPr lang="uk-UA" b="0" dirty="0" err="1"/>
              <a:t>river</a:t>
            </a:r>
            <a:r>
              <a:rPr lang="uk-UA" b="0" dirty="0"/>
              <a:t> </a:t>
            </a:r>
            <a:r>
              <a:rPr lang="uk-UA" b="0" dirty="0" err="1"/>
              <a:t>Prut</a:t>
            </a:r>
            <a:r>
              <a:rPr lang="uk-UA" b="0" dirty="0"/>
              <a:t> – </a:t>
            </a:r>
            <a:r>
              <a:rPr lang="uk-UA" b="0" dirty="0" err="1"/>
              <a:t>city</a:t>
            </a:r>
            <a:r>
              <a:rPr lang="uk-UA" b="0" dirty="0"/>
              <a:t> </a:t>
            </a:r>
            <a:r>
              <a:rPr lang="uk-UA" b="0" dirty="0" err="1"/>
              <a:t>of</a:t>
            </a:r>
            <a:r>
              <a:rPr lang="uk-UA" b="0" dirty="0"/>
              <a:t> </a:t>
            </a:r>
            <a:r>
              <a:rPr lang="uk-UA" b="0" dirty="0" err="1"/>
              <a:t>Chernivtsy</a:t>
            </a:r>
            <a:endParaRPr lang="ru-RU" b="0" dirty="0"/>
          </a:p>
        </p:txBody>
      </p:sp>
      <p:pic>
        <p:nvPicPr>
          <p:cNvPr id="13" name="Объект 12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58" y="155720"/>
            <a:ext cx="4280606" cy="217792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63140"/>
              </p:ext>
            </p:extLst>
          </p:nvPr>
        </p:nvGraphicFramePr>
        <p:xfrm>
          <a:off x="5508104" y="5517232"/>
          <a:ext cx="3240360" cy="9349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2842"/>
                <a:gridCol w="1547518"/>
              </a:tblGrid>
              <a:tr h="2577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-25000" dirty="0">
                          <a:effectLst/>
                        </a:rPr>
                        <a:t>95%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Lower limit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Upper limit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7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0,14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15393" y="468214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Confidence limits  95% of probability of exceedance of the autocorrelation functions of average annual water runoff</a:t>
            </a:r>
            <a:endParaRPr lang="ru-RU" sz="1400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700808"/>
          </a:xfrm>
        </p:spPr>
        <p:txBody>
          <a:bodyPr>
            <a:noAutofit/>
          </a:bodyPr>
          <a:lstStyle/>
          <a:p>
            <a:r>
              <a:rPr lang="en-US" sz="2400" dirty="0"/>
              <a:t>Fluctuations and forecast of water runoff of the Prut river basin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1681162"/>
            <a:ext cx="3672408" cy="9557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Average water discharges for a period of water content phases and forecast estimates of the runoff for the period until 2050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4481100"/>
              </p:ext>
            </p:extLst>
          </p:nvPr>
        </p:nvGraphicFramePr>
        <p:xfrm>
          <a:off x="11483" y="2708920"/>
          <a:ext cx="9132516" cy="42065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2785"/>
                <a:gridCol w="1842785"/>
                <a:gridCol w="84965"/>
                <a:gridCol w="1150022"/>
                <a:gridCol w="408418"/>
                <a:gridCol w="3803541"/>
              </a:tblGrid>
              <a:tr h="4091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Period</a:t>
                      </a:r>
                      <a:r>
                        <a:rPr lang="ru-RU" sz="1500" dirty="0">
                          <a:effectLst/>
                        </a:rPr>
                        <a:t> (</a:t>
                      </a:r>
                      <a:r>
                        <a:rPr lang="ru-RU" sz="1500" dirty="0" err="1">
                          <a:effectLst/>
                        </a:rPr>
                        <a:t>years</a:t>
                      </a:r>
                      <a:r>
                        <a:rPr lang="ru-RU" sz="1500" dirty="0">
                          <a:effectLst/>
                        </a:rPr>
                        <a:t>)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phase water content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Number of years in phase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Period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average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water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ru-RU" sz="1500" dirty="0" err="1">
                          <a:effectLst/>
                        </a:rPr>
                        <a:t>content</a:t>
                      </a:r>
                      <a:r>
                        <a:rPr lang="ru-RU" sz="1500" dirty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discharges (m</a:t>
                      </a:r>
                      <a:r>
                        <a:rPr lang="uk-UA" sz="1500" baseline="30000" dirty="0">
                          <a:effectLst/>
                        </a:rPr>
                        <a:t>3 </a:t>
                      </a:r>
                      <a:r>
                        <a:rPr lang="en-US" sz="1500" dirty="0">
                          <a:effectLst/>
                        </a:rPr>
                        <a:t>·s</a:t>
                      </a:r>
                      <a:r>
                        <a:rPr lang="en-US" sz="1500" baseline="30000" dirty="0">
                          <a:effectLst/>
                        </a:rPr>
                        <a:t>-1</a:t>
                      </a:r>
                      <a:r>
                        <a:rPr lang="en-US" sz="1500" dirty="0">
                          <a:effectLst/>
                        </a:rPr>
                        <a:t>) river Prut – city of </a:t>
                      </a:r>
                      <a:r>
                        <a:rPr lang="en-US" sz="1500" dirty="0" err="1">
                          <a:effectLst/>
                        </a:rPr>
                        <a:t>Chernivtsy</a:t>
                      </a:r>
                      <a:r>
                        <a:rPr lang="uk-UA" sz="1500" dirty="0">
                          <a:effectLst/>
                        </a:rPr>
                        <a:t>, F=6890 </a:t>
                      </a:r>
                      <a:r>
                        <a:rPr lang="ru-RU" sz="1500" dirty="0" err="1">
                          <a:effectLst/>
                        </a:rPr>
                        <a:t>km</a:t>
                      </a:r>
                      <a:r>
                        <a:rPr lang="uk-UA" sz="1500" baseline="30000" dirty="0">
                          <a:effectLst/>
                        </a:rPr>
                        <a:t> 2</a:t>
                      </a:r>
                      <a:r>
                        <a:rPr lang="ru-RU" sz="1500" dirty="0">
                          <a:effectLst/>
                        </a:rPr>
                        <a:t>,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FF0000"/>
                          </a:solidFill>
                          <a:effectLst/>
                        </a:rPr>
                        <a:t>↑ - 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  <a:effectLst/>
                        </a:rPr>
                        <a:t>wet</a:t>
                      </a:r>
                      <a:r>
                        <a:rPr lang="uk-UA" sz="1500" dirty="0">
                          <a:effectLst/>
                        </a:rPr>
                        <a:t>, </a:t>
                      </a:r>
                      <a:r>
                        <a:rPr lang="uk-UA" sz="1500" dirty="0">
                          <a:solidFill>
                            <a:srgbClr val="00B050"/>
                          </a:solidFill>
                          <a:effectLst/>
                        </a:rPr>
                        <a:t>↓ - </a:t>
                      </a: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</a:rPr>
                        <a:t>dry</a:t>
                      </a:r>
                      <a:endParaRPr lang="ru-RU" sz="15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1883-1898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1899-1911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B050"/>
                          </a:solidFill>
                          <a:effectLst/>
                        </a:rPr>
                        <a:t>↓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1912-1927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93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1928-1939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B050"/>
                          </a:solidFill>
                          <a:effectLst/>
                        </a:rPr>
                        <a:t>↓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56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1940-1955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73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1956-1964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B050"/>
                          </a:solidFill>
                          <a:effectLst/>
                        </a:rPr>
                        <a:t>↓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54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1965-1981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83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1982-1992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B050"/>
                          </a:solidFill>
                          <a:effectLst/>
                        </a:rPr>
                        <a:t>↓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62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1993-200</a:t>
                      </a:r>
                      <a:r>
                        <a:rPr lang="en-US" sz="1500">
                          <a:effectLst/>
                        </a:rPr>
                        <a:t>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16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69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</a:tr>
              <a:tr h="26713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The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uk-UA" sz="1500" b="1" dirty="0" err="1">
                          <a:effectLst/>
                        </a:rPr>
                        <a:t>forecast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values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with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standard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deviations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in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phase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water</a:t>
                      </a:r>
                      <a:r>
                        <a:rPr lang="ru-RU" sz="1500" b="1" dirty="0">
                          <a:effectLst/>
                        </a:rPr>
                        <a:t> </a:t>
                      </a:r>
                      <a:r>
                        <a:rPr lang="ru-RU" sz="1500" b="1" dirty="0" err="1">
                          <a:effectLst/>
                        </a:rPr>
                        <a:t>content</a:t>
                      </a:r>
                      <a:r>
                        <a:rPr lang="ru-RU" sz="1500" b="1" dirty="0">
                          <a:effectLst/>
                        </a:rPr>
                        <a:t> (</a:t>
                      </a:r>
                      <a:r>
                        <a:rPr lang="en-US" sz="1500" b="1" dirty="0">
                          <a:effectLst/>
                        </a:rPr>
                        <a:t>m</a:t>
                      </a:r>
                      <a:r>
                        <a:rPr lang="uk-UA" sz="1500" b="1" baseline="30000" dirty="0">
                          <a:effectLst/>
                        </a:rPr>
                        <a:t>3 </a:t>
                      </a:r>
                      <a:r>
                        <a:rPr lang="en-US" sz="1500" b="1" dirty="0">
                          <a:effectLst/>
                        </a:rPr>
                        <a:t>·s</a:t>
                      </a:r>
                      <a:r>
                        <a:rPr lang="en-US" sz="1500" b="1" baseline="30000" dirty="0">
                          <a:effectLst/>
                        </a:rPr>
                        <a:t>-1</a:t>
                      </a:r>
                      <a:r>
                        <a:rPr lang="ru-RU" sz="1500" b="1" dirty="0">
                          <a:effectLst/>
                        </a:rPr>
                        <a:t>) 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2010-2020÷21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B050"/>
                          </a:solidFill>
                          <a:effectLst/>
                        </a:rPr>
                        <a:t>↓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11÷12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57±4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2021-2037÷38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FF0000"/>
                          </a:solidFill>
                          <a:effectLst/>
                        </a:rPr>
                        <a:t>↑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FF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16÷17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80±9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FFCCFF"/>
                    </a:solidFill>
                  </a:tcPr>
                </a:tc>
              </a:tr>
              <a:tr h="267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2038-2048÷49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>
                          <a:solidFill>
                            <a:srgbClr val="00B050"/>
                          </a:solidFill>
                          <a:effectLst/>
                        </a:rPr>
                        <a:t>↓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11÷12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57±4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00" marR="3070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1" name="Объект 9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8036"/>
            <a:ext cx="5220072" cy="2700883"/>
          </a:xfrm>
          <a:prstGeom prst="rect">
            <a:avLst/>
          </a:prstGeom>
          <a:noFill/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/>
              <a:t>Ratio</a:t>
            </a:r>
            <a:r>
              <a:rPr lang="uk-UA" b="1" dirty="0"/>
              <a:t> </a:t>
            </a:r>
            <a:r>
              <a:rPr lang="uk-UA" b="1" dirty="0" err="1"/>
              <a:t>between</a:t>
            </a:r>
            <a:r>
              <a:rPr lang="uk-UA" b="1" dirty="0"/>
              <a:t> </a:t>
            </a:r>
            <a:r>
              <a:rPr lang="uk-UA" b="1" dirty="0" err="1"/>
              <a:t>multi-annual</a:t>
            </a:r>
            <a:r>
              <a:rPr lang="uk-UA" b="1" dirty="0"/>
              <a:t> </a:t>
            </a:r>
            <a:r>
              <a:rPr lang="uk-UA" b="1" dirty="0" err="1"/>
              <a:t>mean</a:t>
            </a:r>
            <a:r>
              <a:rPr lang="uk-UA" b="1" dirty="0"/>
              <a:t> </a:t>
            </a:r>
            <a:r>
              <a:rPr lang="uk-UA" b="1" dirty="0" err="1"/>
              <a:t>discharges</a:t>
            </a:r>
            <a:r>
              <a:rPr lang="uk-UA" b="1" dirty="0"/>
              <a:t> </a:t>
            </a:r>
            <a:r>
              <a:rPr lang="uk-UA" b="1" dirty="0" err="1"/>
              <a:t>water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multi-annual</a:t>
            </a:r>
            <a:r>
              <a:rPr lang="uk-UA" b="1" dirty="0"/>
              <a:t> </a:t>
            </a:r>
            <a:r>
              <a:rPr lang="uk-UA" b="1" dirty="0" err="1"/>
              <a:t>mean</a:t>
            </a:r>
            <a:r>
              <a:rPr lang="uk-UA" b="1" dirty="0"/>
              <a:t> </a:t>
            </a:r>
            <a:r>
              <a:rPr lang="uk-UA" b="1" dirty="0" err="1"/>
              <a:t>discharges</a:t>
            </a:r>
            <a:r>
              <a:rPr lang="uk-UA" b="1" dirty="0"/>
              <a:t> </a:t>
            </a:r>
            <a:r>
              <a:rPr lang="uk-UA" b="1" dirty="0" err="1"/>
              <a:t>water</a:t>
            </a:r>
            <a:r>
              <a:rPr lang="uk-UA" b="1" dirty="0"/>
              <a:t>  </a:t>
            </a:r>
            <a:r>
              <a:rPr lang="uk-UA" b="1" dirty="0" err="1"/>
              <a:t>of</a:t>
            </a:r>
            <a:r>
              <a:rPr lang="uk-UA" b="1" dirty="0"/>
              <a:t>  </a:t>
            </a:r>
            <a:r>
              <a:rPr lang="uk-UA" b="1" dirty="0" err="1"/>
              <a:t>dry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wet</a:t>
            </a:r>
            <a:r>
              <a:rPr lang="uk-UA" b="1" dirty="0"/>
              <a:t> </a:t>
            </a:r>
            <a:r>
              <a:rPr lang="uk-UA" b="1" dirty="0" err="1"/>
              <a:t>phases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the</a:t>
            </a:r>
            <a:r>
              <a:rPr lang="uk-UA" b="1" dirty="0"/>
              <a:t> </a:t>
            </a:r>
            <a:r>
              <a:rPr lang="uk-UA" b="1" dirty="0" err="1"/>
              <a:t>rivers</a:t>
            </a:r>
            <a:r>
              <a:rPr lang="uk-UA" b="1" dirty="0"/>
              <a:t>  </a:t>
            </a:r>
            <a:r>
              <a:rPr lang="uk-UA" b="1" dirty="0" err="1"/>
              <a:t>Prut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Siret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46" y="1690688"/>
            <a:ext cx="5915321" cy="44026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292597"/>
              </p:ext>
            </p:extLst>
          </p:nvPr>
        </p:nvGraphicFramePr>
        <p:xfrm>
          <a:off x="6084167" y="2506435"/>
          <a:ext cx="2893368" cy="27678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64769"/>
                <a:gridCol w="1528599"/>
              </a:tblGrid>
              <a:tr h="13839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Probable deviation of calculated values of average water runoff</a:t>
                      </a:r>
                      <a:r>
                        <a:rPr lang="uk-UA" sz="1800" dirty="0">
                          <a:effectLst/>
                        </a:rPr>
                        <a:t>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wet phase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dry phase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</a:tr>
              <a:tr h="691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±11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±7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681" marR="33681" marT="0" marB="0" anchor="ctr"/>
                </a:tc>
              </a:tr>
            </a:tbl>
          </a:graphicData>
        </a:graphic>
      </p:graphicFrame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7833" y="116632"/>
            <a:ext cx="8118623" cy="1099592"/>
          </a:xfrm>
        </p:spPr>
        <p:txBody>
          <a:bodyPr>
            <a:normAutofit/>
          </a:bodyPr>
          <a:lstStyle/>
          <a:p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generalized</a:t>
            </a:r>
            <a:r>
              <a:rPr lang="uk-UA" dirty="0"/>
              <a:t> </a:t>
            </a:r>
            <a:r>
              <a:rPr lang="uk-UA" dirty="0" err="1"/>
              <a:t>ratio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average</a:t>
            </a:r>
            <a:r>
              <a:rPr lang="uk-UA" dirty="0"/>
              <a:t> </a:t>
            </a:r>
            <a:r>
              <a:rPr lang="uk-UA" dirty="0" err="1"/>
              <a:t>water</a:t>
            </a:r>
            <a:r>
              <a:rPr lang="uk-UA" dirty="0"/>
              <a:t> </a:t>
            </a:r>
            <a:r>
              <a:rPr lang="uk-UA" dirty="0" err="1"/>
              <a:t>discharges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rivers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basins</a:t>
            </a:r>
            <a:r>
              <a:rPr lang="uk-UA" dirty="0"/>
              <a:t> </a:t>
            </a:r>
            <a:r>
              <a:rPr lang="uk-UA" dirty="0" err="1"/>
              <a:t>Prut</a:t>
            </a:r>
            <a:r>
              <a:rPr lang="uk-UA" dirty="0"/>
              <a:t> 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Siret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periods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dry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wet</a:t>
            </a:r>
            <a:r>
              <a:rPr lang="uk-UA" dirty="0"/>
              <a:t> </a:t>
            </a:r>
            <a:r>
              <a:rPr lang="uk-UA" dirty="0" err="1" smtClean="0"/>
              <a:t>phases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262287"/>
              </p:ext>
            </p:extLst>
          </p:nvPr>
        </p:nvGraphicFramePr>
        <p:xfrm>
          <a:off x="467544" y="1216224"/>
          <a:ext cx="8208912" cy="53242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5814"/>
                <a:gridCol w="883279"/>
                <a:gridCol w="883279"/>
                <a:gridCol w="1329843"/>
                <a:gridCol w="239700"/>
                <a:gridCol w="1175517"/>
                <a:gridCol w="707609"/>
                <a:gridCol w="656713"/>
                <a:gridCol w="1177158"/>
              </a:tblGrid>
              <a:tr h="269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longstanding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average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water discharges,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</a:t>
                      </a:r>
                      <a:r>
                        <a:rPr lang="uk-UA" sz="1400" baseline="30000" dirty="0">
                          <a:effectLst/>
                        </a:rPr>
                        <a:t>3 </a:t>
                      </a:r>
                      <a:r>
                        <a:rPr lang="en-US" sz="1400" dirty="0">
                          <a:effectLst/>
                        </a:rPr>
                        <a:t>·s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water content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difference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in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the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phases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of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water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content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</a:t>
                      </a:r>
                      <a:r>
                        <a:rPr lang="uk-UA" sz="1400" baseline="30000" dirty="0">
                          <a:effectLst/>
                        </a:rPr>
                        <a:t>3 </a:t>
                      </a:r>
                      <a:r>
                        <a:rPr lang="en-US" sz="1400" dirty="0">
                          <a:effectLst/>
                        </a:rPr>
                        <a:t>·s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longstanding </a:t>
                      </a:r>
                      <a:r>
                        <a:rPr lang="uk-UA" sz="1400">
                          <a:effectLst/>
                        </a:rPr>
                        <a:t>average </a:t>
                      </a:r>
                      <a:r>
                        <a:rPr lang="en-US" sz="1400">
                          <a:effectLst/>
                        </a:rPr>
                        <a:t>water discharges,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r>
                        <a:rPr lang="uk-UA" sz="1400" baseline="3000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·s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water content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difference in the phases of water content</a:t>
                      </a:r>
                      <a:r>
                        <a:rPr lang="uk-UA" sz="1400">
                          <a:effectLst/>
                        </a:rPr>
                        <a:t>,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r>
                        <a:rPr lang="uk-UA" sz="1400" baseline="3000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·s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821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wet phase, m</a:t>
                      </a:r>
                      <a:r>
                        <a:rPr lang="uk-UA" sz="1400" baseline="3000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·s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phase, m</a:t>
                      </a:r>
                      <a:r>
                        <a:rPr lang="uk-UA" sz="1400" baseline="3000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·s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wet phase, m</a:t>
                      </a:r>
                      <a:r>
                        <a:rPr lang="uk-UA" sz="1400" baseline="3000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·s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phase, m</a:t>
                      </a:r>
                      <a:r>
                        <a:rPr lang="uk-UA" sz="1400" baseline="30000">
                          <a:effectLst/>
                        </a:rPr>
                        <a:t>3 </a:t>
                      </a:r>
                      <a:r>
                        <a:rPr lang="en-US" sz="1400">
                          <a:effectLst/>
                        </a:rPr>
                        <a:t>·s</a:t>
                      </a:r>
                      <a:r>
                        <a:rPr lang="en-US" sz="1400" baseline="30000">
                          <a:effectLst/>
                        </a:rPr>
                        <a:t>-1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24,04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18,57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0,67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26,21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20,28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5,93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2,34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28,38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21,99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30,55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23,70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32,72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25,42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5,60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34,89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27,13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7,76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1,81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34,0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37,06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28,84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39,23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30,55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8,68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8,85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6,58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41,40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32,27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9,94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43,57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33,98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11,02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2,73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42,0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45,74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35,69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13,19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47,91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37,40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15,36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11,72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50,08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39,12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10,96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17,53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13,43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52,25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40,83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11,42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19,70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15,14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54,42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42,54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11,88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</a:tr>
              <a:tr h="264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21,87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16,86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98" marR="42598" marT="0" marB="0"/>
                </a:tc>
              </a:tr>
            </a:tbl>
          </a:graphicData>
        </a:graphic>
      </p:graphicFrame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03E2-C78A-4DF0-8A36-D9A7B29FA5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885</Words>
  <Application>Microsoft Office PowerPoint</Application>
  <PresentationFormat>Екран (4:3)</PresentationFormat>
  <Paragraphs>395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TIME SERIES ANALYSIS AND FORECAST ESTIMATES OF THE MEAN ANNUAL WATER RUNOFF OF RIVERS IN OF THE PRUT AND SIRET BASINS (WITHIN UKRAINE) </vt:lpstr>
      <vt:lpstr>Research area</vt:lpstr>
      <vt:lpstr>Презентація PowerPoint</vt:lpstr>
      <vt:lpstr>Data and methods</vt:lpstr>
      <vt:lpstr>Results and discussion </vt:lpstr>
      <vt:lpstr>Analysis of long-term fluctuations</vt:lpstr>
      <vt:lpstr>Fluctuations and forecast of water runoff of the Prut river basin </vt:lpstr>
      <vt:lpstr>Ratio between multi-annual mean discharges water and multi-annual mean discharges water  of  dry and wet phases of the rivers  Prut and Siret </vt:lpstr>
      <vt:lpstr>The generalized ratio of average water discharges of the rivers of basins Prut  and Siret in periods of dry and wet phases</vt:lpstr>
      <vt:lpstr>Сonclusions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ANALYSIS AND FORECAST ESTIMATES OF THE MEAN ANNUAL WATER RUNOFF OF RIVERS IN OF THE PRUT AND SIRET BASINS (WITHIN UKRAINE)</dc:title>
  <dc:creator>Пользователь Windows</dc:creator>
  <cp:lastModifiedBy>Apelsynka</cp:lastModifiedBy>
  <cp:revision>31</cp:revision>
  <dcterms:created xsi:type="dcterms:W3CDTF">2019-11-03T23:43:36Z</dcterms:created>
  <dcterms:modified xsi:type="dcterms:W3CDTF">2019-11-06T22:14:36Z</dcterms:modified>
</cp:coreProperties>
</file>