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6"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1" d="100"/>
          <a:sy n="81" d="100"/>
        </p:scale>
        <p:origin x="67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4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0751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401713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97509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061D4-E9EF-4209-B6D5-086E273C2E36}" type="datetimeFigureOut">
              <a:rPr lang="sl-SI" smtClean="0"/>
              <a:t>7. 11. 2019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26570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8061D4-E9EF-4209-B6D5-086E273C2E36}" type="datetimeFigureOut">
              <a:rPr lang="sl-SI" smtClean="0"/>
              <a:t>7. 11. 2019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93694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061D4-E9EF-4209-B6D5-086E273C2E36}" type="datetimeFigureOut">
              <a:rPr lang="sl-SI" smtClean="0"/>
              <a:t>7. 11. 2019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73010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8061D4-E9EF-4209-B6D5-086E273C2E36}" type="datetimeFigureOut">
              <a:rPr lang="sl-SI" smtClean="0"/>
              <a:t>7. 11. 2019</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0793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F35C5C-15F6-41C2-BC6C-0224891C5903}" type="slidenum">
              <a:rPr lang="sl-SI" smtClean="0"/>
              <a:t>‹#›</a:t>
            </a:fld>
            <a:endParaRPr lang="sl-SI"/>
          </a:p>
        </p:txBody>
      </p:sp>
    </p:spTree>
    <p:extLst>
      <p:ext uri="{BB962C8B-B14F-4D97-AF65-F5344CB8AC3E}">
        <p14:creationId xmlns:p14="http://schemas.microsoft.com/office/powerpoint/2010/main" val="118276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8061D4-E9EF-4209-B6D5-086E273C2E36}" type="datetimeFigureOut">
              <a:rPr lang="sl-SI" smtClean="0"/>
              <a:t>7. 11. 2019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62078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8061D4-E9EF-4209-B6D5-086E273C2E36}" type="datetimeFigureOut">
              <a:rPr lang="sl-SI" smtClean="0"/>
              <a:t>7. 11. 2019</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F35C5C-15F6-41C2-BC6C-0224891C5903}"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1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ANALYSIS OF LOW-FLOW CONDITIONS IN A HETEROGENEOUS KARST CATCHMENT AS A BASIS FOR FUTURE PLANNING OF WATER RESOURCE MANAGEMENT </a:t>
            </a:r>
            <a:endParaRPr lang="sl-SI" sz="4000" dirty="0"/>
          </a:p>
        </p:txBody>
      </p:sp>
      <p:sp>
        <p:nvSpPr>
          <p:cNvPr id="3" name="Subtitle 2"/>
          <p:cNvSpPr>
            <a:spLocks noGrp="1"/>
          </p:cNvSpPr>
          <p:nvPr>
            <p:ph type="subTitle" idx="1"/>
          </p:nvPr>
        </p:nvSpPr>
        <p:spPr/>
        <p:txBody>
          <a:bodyPr>
            <a:normAutofit fontScale="70000" lnSpcReduction="20000"/>
          </a:bodyPr>
          <a:lstStyle/>
          <a:p>
            <a:r>
              <a:rPr lang="sl-SI" u="sng" dirty="0" smtClean="0"/>
              <a:t>Klaudija Sapač</a:t>
            </a:r>
            <a:r>
              <a:rPr lang="sl-SI" dirty="0" smtClean="0"/>
              <a:t>, Simon Rusjan, Nejc Bezak, Mojca Šraj</a:t>
            </a:r>
          </a:p>
          <a:p>
            <a:endParaRPr lang="sl-SI" dirty="0"/>
          </a:p>
          <a:p>
            <a:r>
              <a:rPr lang="en-US" sz="1800" dirty="0" smtClean="0"/>
              <a:t>University of Ljubljana, Faculty of Civil and Geodetic Engineering, Department of Environmental Civil Engineering, Ljubljana, Slovenia</a:t>
            </a:r>
            <a:endParaRPr lang="sl-SI" sz="1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023" b="19885"/>
          <a:stretch/>
        </p:blipFill>
        <p:spPr>
          <a:xfrm>
            <a:off x="8303337" y="406565"/>
            <a:ext cx="3042572" cy="1219200"/>
          </a:xfrm>
          <a:prstGeom prst="rect">
            <a:avLst/>
          </a:prstGeom>
        </p:spPr>
      </p:pic>
      <p:pic>
        <p:nvPicPr>
          <p:cNvPr id="8" name="Picture 7"/>
          <p:cNvPicPr>
            <a:picLocks noChangeAspect="1"/>
          </p:cNvPicPr>
          <p:nvPr/>
        </p:nvPicPr>
        <p:blipFill>
          <a:blip r:embed="rId3"/>
          <a:stretch>
            <a:fillRect/>
          </a:stretch>
        </p:blipFill>
        <p:spPr>
          <a:xfrm>
            <a:off x="586836" y="406565"/>
            <a:ext cx="2646817" cy="1133475"/>
          </a:xfrm>
          <a:prstGeom prst="rect">
            <a:avLst/>
          </a:prstGeom>
        </p:spPr>
      </p:pic>
      <p:sp>
        <p:nvSpPr>
          <p:cNvPr id="9" name="Rectangle 8"/>
          <p:cNvSpPr/>
          <p:nvPr/>
        </p:nvSpPr>
        <p:spPr>
          <a:xfrm>
            <a:off x="288756" y="6431032"/>
            <a:ext cx="12192000" cy="338554"/>
          </a:xfrm>
          <a:prstGeom prst="rect">
            <a:avLst/>
          </a:prstGeom>
        </p:spPr>
        <p:txBody>
          <a:bodyPr wrap="square">
            <a:spAutoFit/>
          </a:bodyPr>
          <a:lstStyle/>
          <a:p>
            <a:pPr algn="ctr"/>
            <a:r>
              <a:rPr lang="sl-SI" sz="1600" dirty="0" smtClean="0"/>
              <a:t>Kyiv, </a:t>
            </a:r>
            <a:r>
              <a:rPr lang="sl-SI" sz="1600" dirty="0" err="1" smtClean="0"/>
              <a:t>Ukraine</a:t>
            </a:r>
            <a:r>
              <a:rPr lang="sl-SI" sz="1600" dirty="0" smtClean="0"/>
              <a:t>, November 6-8, 2019</a:t>
            </a:r>
            <a:endParaRPr lang="sl-SI" sz="1600" dirty="0"/>
          </a:p>
        </p:txBody>
      </p:sp>
      <p:pic>
        <p:nvPicPr>
          <p:cNvPr id="11" name="Рисунок 1"/>
          <p:cNvPicPr/>
          <p:nvPr/>
        </p:nvPicPr>
        <p:blipFill>
          <a:blip r:embed="rId4" cstate="print">
            <a:extLst>
              <a:ext uri="{28A0092B-C50C-407E-A947-70E740481C1C}">
                <a14:useLocalDpi xmlns:a14="http://schemas.microsoft.com/office/drawing/2010/main" val="0"/>
              </a:ext>
            </a:extLst>
          </a:blip>
          <a:stretch>
            <a:fillRect/>
          </a:stretch>
        </p:blipFill>
        <p:spPr>
          <a:xfrm>
            <a:off x="3423882" y="137860"/>
            <a:ext cx="4689226" cy="1756611"/>
          </a:xfrm>
          <a:prstGeom prst="rect">
            <a:avLst/>
          </a:prstGeom>
          <a:noFill/>
        </p:spPr>
      </p:pic>
    </p:spTree>
    <p:extLst>
      <p:ext uri="{BB962C8B-B14F-4D97-AF65-F5344CB8AC3E}">
        <p14:creationId xmlns:p14="http://schemas.microsoft.com/office/powerpoint/2010/main" val="195041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Thank</a:t>
            </a:r>
            <a:r>
              <a:rPr lang="sl-SI" dirty="0" smtClean="0"/>
              <a:t> </a:t>
            </a:r>
            <a:r>
              <a:rPr lang="sl-SI" dirty="0" err="1" smtClean="0"/>
              <a:t>you</a:t>
            </a:r>
            <a:r>
              <a:rPr lang="sl-SI" dirty="0" smtClean="0"/>
              <a:t> for </a:t>
            </a:r>
            <a:r>
              <a:rPr lang="sl-SI" dirty="0" err="1" smtClean="0"/>
              <a:t>your</a:t>
            </a:r>
            <a:r>
              <a:rPr lang="sl-SI" dirty="0" smtClean="0"/>
              <a:t> </a:t>
            </a:r>
            <a:r>
              <a:rPr lang="sl-SI" dirty="0" err="1" smtClean="0"/>
              <a:t>attention</a:t>
            </a:r>
            <a:r>
              <a:rPr lang="sl-SI" dirty="0" smtClean="0"/>
              <a:t>. </a:t>
            </a:r>
            <a:endParaRPr lang="sl-SI" dirty="0"/>
          </a:p>
        </p:txBody>
      </p:sp>
      <p:sp>
        <p:nvSpPr>
          <p:cNvPr id="3" name="TextBox 2"/>
          <p:cNvSpPr txBox="1"/>
          <p:nvPr/>
        </p:nvSpPr>
        <p:spPr>
          <a:xfrm>
            <a:off x="865644" y="3772647"/>
            <a:ext cx="9311149" cy="2585323"/>
          </a:xfrm>
          <a:prstGeom prst="rect">
            <a:avLst/>
          </a:prstGeom>
          <a:noFill/>
        </p:spPr>
        <p:txBody>
          <a:bodyPr wrap="square" rtlCol="0">
            <a:spAutoFit/>
          </a:bodyPr>
          <a:lstStyle/>
          <a:p>
            <a:r>
              <a:rPr lang="sl-SI" dirty="0" smtClean="0"/>
              <a:t>More about the research can be found in:</a:t>
            </a:r>
          </a:p>
          <a:p>
            <a:pPr marL="285750" indent="-285750">
              <a:buFont typeface="Arial" panose="020B0604020202020204" pitchFamily="34" charset="0"/>
              <a:buChar char="•"/>
            </a:pPr>
            <a:r>
              <a:rPr lang="en-US" dirty="0" err="1"/>
              <a:t>Sapač</a:t>
            </a:r>
            <a:r>
              <a:rPr lang="en-US" dirty="0"/>
              <a:t>, K., </a:t>
            </a:r>
            <a:r>
              <a:rPr lang="en-US" dirty="0" err="1"/>
              <a:t>Rusjan</a:t>
            </a:r>
            <a:r>
              <a:rPr lang="en-US" dirty="0"/>
              <a:t>, S., </a:t>
            </a:r>
            <a:r>
              <a:rPr lang="en-US" dirty="0" err="1"/>
              <a:t>Šraj</a:t>
            </a:r>
            <a:r>
              <a:rPr lang="en-US" dirty="0"/>
              <a:t>, M., </a:t>
            </a:r>
            <a:r>
              <a:rPr lang="en-US" b="1" dirty="0" smtClean="0"/>
              <a:t>2019</a:t>
            </a:r>
            <a:r>
              <a:rPr lang="en-US" dirty="0" smtClean="0"/>
              <a:t>. </a:t>
            </a:r>
            <a:r>
              <a:rPr lang="en-US" dirty="0"/>
              <a:t>Influence of calculation criteria on the values of low-flow recession constants in a non-homogenous catchment in Slovenia. </a:t>
            </a:r>
            <a:r>
              <a:rPr lang="en-US" b="1" dirty="0" err="1"/>
              <a:t>Acta</a:t>
            </a:r>
            <a:r>
              <a:rPr lang="en-US" b="1" dirty="0"/>
              <a:t> </a:t>
            </a:r>
            <a:r>
              <a:rPr lang="en-US" b="1" dirty="0" err="1"/>
              <a:t>Hydrotechnica</a:t>
            </a:r>
            <a:r>
              <a:rPr lang="en-US" dirty="0"/>
              <a:t> 32, 1–19. </a:t>
            </a:r>
            <a:endParaRPr lang="sl-SI" dirty="0" smtClean="0"/>
          </a:p>
          <a:p>
            <a:pPr marL="285750" indent="-285750">
              <a:buFont typeface="Arial" panose="020B0604020202020204" pitchFamily="34" charset="0"/>
              <a:buChar char="•"/>
            </a:pPr>
            <a:r>
              <a:rPr lang="en-GB" dirty="0" err="1" smtClean="0"/>
              <a:t>Sapač</a:t>
            </a:r>
            <a:r>
              <a:rPr lang="en-GB" dirty="0"/>
              <a:t>, K., </a:t>
            </a:r>
            <a:r>
              <a:rPr lang="en-GB" dirty="0" err="1"/>
              <a:t>Medved</a:t>
            </a:r>
            <a:r>
              <a:rPr lang="en-GB" dirty="0"/>
              <a:t>, A., </a:t>
            </a:r>
            <a:r>
              <a:rPr lang="en-GB" dirty="0" err="1"/>
              <a:t>Rusjan</a:t>
            </a:r>
            <a:r>
              <a:rPr lang="en-GB" dirty="0"/>
              <a:t>, S., </a:t>
            </a:r>
            <a:r>
              <a:rPr lang="en-GB" dirty="0" err="1"/>
              <a:t>Bezak</a:t>
            </a:r>
            <a:r>
              <a:rPr lang="en-GB" dirty="0"/>
              <a:t>, N., </a:t>
            </a:r>
            <a:r>
              <a:rPr lang="en-GB" b="1" dirty="0" smtClean="0"/>
              <a:t>2019</a:t>
            </a:r>
            <a:r>
              <a:rPr lang="en-GB" dirty="0" smtClean="0"/>
              <a:t>. </a:t>
            </a:r>
            <a:r>
              <a:rPr lang="en-GB" dirty="0"/>
              <a:t>Investigation of Low- and High-Flow Characteristics of Karst Catchments under Climate Change. </a:t>
            </a:r>
            <a:r>
              <a:rPr lang="en-GB" b="1" dirty="0"/>
              <a:t>Water</a:t>
            </a:r>
            <a:r>
              <a:rPr lang="en-GB" dirty="0"/>
              <a:t> 11, 925. </a:t>
            </a:r>
            <a:endParaRPr lang="sl-SI" dirty="0" smtClean="0"/>
          </a:p>
          <a:p>
            <a:pPr marL="285750" indent="-285750">
              <a:buFont typeface="Arial" panose="020B0604020202020204" pitchFamily="34" charset="0"/>
              <a:buChar char="•"/>
            </a:pPr>
            <a:r>
              <a:rPr lang="sl-SI" dirty="0" smtClean="0"/>
              <a:t>Sapač, K., Rusjan, S., Šraj, M. </a:t>
            </a:r>
            <a:r>
              <a:rPr lang="en-US" dirty="0"/>
              <a:t>Assessment of consistency of low-flow indices of </a:t>
            </a:r>
            <a:r>
              <a:rPr lang="en-US" dirty="0" err="1"/>
              <a:t>hydrogeologically</a:t>
            </a:r>
            <a:r>
              <a:rPr lang="en-US" dirty="0"/>
              <a:t> non-homogeneous </a:t>
            </a:r>
            <a:r>
              <a:rPr lang="en-US" dirty="0" smtClean="0"/>
              <a:t>catchment</a:t>
            </a:r>
            <a:r>
              <a:rPr lang="sl-SI" dirty="0" smtClean="0"/>
              <a:t>. </a:t>
            </a:r>
            <a:r>
              <a:rPr lang="sl-SI" b="1" dirty="0" smtClean="0"/>
              <a:t>Journal of hydrology </a:t>
            </a:r>
            <a:r>
              <a:rPr lang="sl-SI" dirty="0" smtClean="0"/>
              <a:t>(</a:t>
            </a:r>
            <a:r>
              <a:rPr lang="sl-SI" dirty="0" smtClean="0"/>
              <a:t>under</a:t>
            </a:r>
            <a:r>
              <a:rPr lang="sl-SI" dirty="0" smtClean="0"/>
              <a:t> review, correction phase). </a:t>
            </a:r>
            <a:endParaRPr lang="sl-SI" dirty="0"/>
          </a:p>
        </p:txBody>
      </p:sp>
    </p:spTree>
    <p:extLst>
      <p:ext uri="{BB962C8B-B14F-4D97-AF65-F5344CB8AC3E}">
        <p14:creationId xmlns:p14="http://schemas.microsoft.com/office/powerpoint/2010/main" val="98778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smtClean="0"/>
              <a:t>Understanding and prediction of low-flows is needed for</a:t>
            </a:r>
            <a:r>
              <a:rPr lang="sl-SI" sz="2400" dirty="0" smtClean="0"/>
              <a:t>:</a:t>
            </a:r>
          </a:p>
          <a:p>
            <a:pPr lvl="2">
              <a:buFont typeface="Arial" panose="020B0604020202020204" pitchFamily="34" charset="0"/>
              <a:buChar char="•"/>
            </a:pPr>
            <a:r>
              <a:rPr lang="en-US" sz="2000" dirty="0"/>
              <a:t>efficient</a:t>
            </a:r>
            <a:r>
              <a:rPr lang="en-US" sz="2000" dirty="0" smtClean="0"/>
              <a:t> water resources management</a:t>
            </a:r>
            <a:r>
              <a:rPr lang="sl-SI" sz="2000" dirty="0" smtClean="0"/>
              <a:t>,</a:t>
            </a:r>
          </a:p>
          <a:p>
            <a:pPr lvl="2">
              <a:buFont typeface="Arial" panose="020B0604020202020204" pitchFamily="34" charset="0"/>
              <a:buChar char="•"/>
            </a:pPr>
            <a:r>
              <a:rPr lang="sl-SI" sz="2000" dirty="0" err="1" smtClean="0"/>
              <a:t>identification</a:t>
            </a:r>
            <a:r>
              <a:rPr lang="sl-SI" sz="2000" dirty="0" smtClean="0"/>
              <a:t> of </a:t>
            </a:r>
            <a:r>
              <a:rPr lang="sl-SI" sz="2000" dirty="0" err="1" smtClean="0"/>
              <a:t>water</a:t>
            </a:r>
            <a:r>
              <a:rPr lang="sl-SI" sz="2000" dirty="0" smtClean="0"/>
              <a:t>-</a:t>
            </a:r>
            <a:r>
              <a:rPr lang="sl-SI" sz="2000" dirty="0" err="1" smtClean="0"/>
              <a:t>related</a:t>
            </a:r>
            <a:r>
              <a:rPr lang="sl-SI" sz="2000" dirty="0" smtClean="0"/>
              <a:t> </a:t>
            </a:r>
            <a:r>
              <a:rPr lang="sl-SI" sz="2000" dirty="0" err="1" smtClean="0"/>
              <a:t>environmental</a:t>
            </a:r>
            <a:r>
              <a:rPr lang="sl-SI" sz="2000" dirty="0" smtClean="0"/>
              <a:t> </a:t>
            </a:r>
            <a:r>
              <a:rPr lang="sl-SI" sz="2000" dirty="0" err="1" smtClean="0"/>
              <a:t>problems</a:t>
            </a:r>
            <a:r>
              <a:rPr lang="sl-SI" sz="2000" dirty="0" smtClean="0"/>
              <a:t>.</a:t>
            </a:r>
          </a:p>
          <a:p>
            <a:pPr>
              <a:buFont typeface="Wingdings" panose="05000000000000000000" pitchFamily="2" charset="2"/>
              <a:buChar char="v"/>
            </a:pPr>
            <a:r>
              <a:rPr lang="sl-SI" sz="2400" dirty="0" smtClean="0"/>
              <a:t>In the literature, </a:t>
            </a:r>
            <a:r>
              <a:rPr lang="sl-SI" sz="2400" dirty="0" err="1" smtClean="0"/>
              <a:t>there</a:t>
            </a:r>
            <a:r>
              <a:rPr lang="sl-SI" sz="2400" dirty="0" smtClean="0"/>
              <a:t> are </a:t>
            </a:r>
            <a:r>
              <a:rPr lang="sl-SI" sz="2400" dirty="0" err="1" smtClean="0"/>
              <a:t>many</a:t>
            </a:r>
            <a:r>
              <a:rPr lang="sl-SI" sz="2400" dirty="0" smtClean="0"/>
              <a:t> </a:t>
            </a:r>
            <a:r>
              <a:rPr lang="sl-SI" sz="2400" dirty="0" err="1" smtClean="0"/>
              <a:t>different</a:t>
            </a:r>
            <a:r>
              <a:rPr lang="sl-SI" sz="2400" dirty="0" smtClean="0"/>
              <a:t> </a:t>
            </a:r>
            <a:r>
              <a:rPr lang="sl-SI" sz="2400" dirty="0" err="1" smtClean="0"/>
              <a:t>methods</a:t>
            </a:r>
            <a:r>
              <a:rPr lang="sl-SI" sz="2400" dirty="0" smtClean="0"/>
              <a:t> and </a:t>
            </a:r>
            <a:r>
              <a:rPr lang="sl-SI" sz="2400" dirty="0" err="1" smtClean="0"/>
              <a:t>indices</a:t>
            </a:r>
            <a:r>
              <a:rPr lang="sl-SI" sz="2400" dirty="0" smtClean="0"/>
              <a:t>, </a:t>
            </a:r>
            <a:r>
              <a:rPr lang="sl-SI" sz="2400" dirty="0" err="1" smtClean="0"/>
              <a:t>by</a:t>
            </a:r>
            <a:r>
              <a:rPr lang="sl-SI" sz="2400" dirty="0" smtClean="0"/>
              <a:t> </a:t>
            </a:r>
            <a:r>
              <a:rPr lang="sl-SI" sz="2400" dirty="0" err="1" smtClean="0"/>
              <a:t>which</a:t>
            </a:r>
            <a:r>
              <a:rPr lang="sl-SI" sz="2400" dirty="0" smtClean="0"/>
              <a:t> </a:t>
            </a:r>
            <a:r>
              <a:rPr lang="sl-SI" sz="2400" dirty="0" err="1" smtClean="0"/>
              <a:t>low</a:t>
            </a:r>
            <a:r>
              <a:rPr lang="sl-SI" sz="2400" dirty="0" smtClean="0"/>
              <a:t>-</a:t>
            </a:r>
            <a:r>
              <a:rPr lang="sl-SI" sz="2400" dirty="0" err="1" smtClean="0"/>
              <a:t>flows</a:t>
            </a:r>
            <a:r>
              <a:rPr lang="sl-SI" sz="2400" dirty="0" smtClean="0"/>
              <a:t> </a:t>
            </a:r>
            <a:r>
              <a:rPr lang="sl-SI" sz="2400" dirty="0" err="1" smtClean="0"/>
              <a:t>can</a:t>
            </a:r>
            <a:r>
              <a:rPr lang="sl-SI" sz="2400" dirty="0" smtClean="0"/>
              <a:t> </a:t>
            </a:r>
            <a:r>
              <a:rPr lang="sl-SI" sz="2400" dirty="0" err="1" smtClean="0"/>
              <a:t>be</a:t>
            </a:r>
            <a:r>
              <a:rPr lang="sl-SI" sz="2400" dirty="0" smtClean="0"/>
              <a:t> </a:t>
            </a:r>
            <a:r>
              <a:rPr lang="sl-SI" sz="2400" dirty="0" err="1" smtClean="0"/>
              <a:t>characterized</a:t>
            </a:r>
            <a:r>
              <a:rPr lang="sl-SI" sz="2400" dirty="0" smtClean="0"/>
              <a:t> (e.g., </a:t>
            </a:r>
            <a:r>
              <a:rPr lang="sl-SI" sz="2400" dirty="0" err="1" smtClean="0"/>
              <a:t>seasonal</a:t>
            </a:r>
            <a:r>
              <a:rPr lang="sl-SI" sz="2400" dirty="0" smtClean="0"/>
              <a:t> </a:t>
            </a:r>
            <a:r>
              <a:rPr lang="sl-SI" sz="2400" dirty="0" err="1" smtClean="0"/>
              <a:t>indices</a:t>
            </a:r>
            <a:r>
              <a:rPr lang="sl-SI" sz="2400" dirty="0" smtClean="0"/>
              <a:t>, </a:t>
            </a:r>
            <a:r>
              <a:rPr lang="sl-SI" sz="2400" dirty="0" err="1" smtClean="0"/>
              <a:t>flow</a:t>
            </a:r>
            <a:r>
              <a:rPr lang="sl-SI" sz="2400" dirty="0" smtClean="0"/>
              <a:t> </a:t>
            </a:r>
            <a:r>
              <a:rPr lang="sl-SI" sz="2400" dirty="0" err="1" smtClean="0"/>
              <a:t>duration</a:t>
            </a:r>
            <a:r>
              <a:rPr lang="sl-SI" sz="2400" dirty="0" smtClean="0"/>
              <a:t> </a:t>
            </a:r>
            <a:r>
              <a:rPr lang="sl-SI" sz="2400" dirty="0" err="1" smtClean="0"/>
              <a:t>curves</a:t>
            </a:r>
            <a:r>
              <a:rPr lang="sl-SI" sz="2400" dirty="0" smtClean="0"/>
              <a:t>, </a:t>
            </a:r>
            <a:r>
              <a:rPr lang="sl-SI" sz="2400" dirty="0" err="1" smtClean="0"/>
              <a:t>baseflow</a:t>
            </a:r>
            <a:r>
              <a:rPr lang="sl-SI" sz="2400" dirty="0" smtClean="0"/>
              <a:t> </a:t>
            </a:r>
            <a:r>
              <a:rPr lang="sl-SI" sz="2400" dirty="0" err="1" smtClean="0"/>
              <a:t>index</a:t>
            </a:r>
            <a:r>
              <a:rPr lang="sl-SI" sz="2400" dirty="0" smtClean="0"/>
              <a:t>, </a:t>
            </a:r>
            <a:r>
              <a:rPr lang="sl-SI" sz="2400" dirty="0" err="1" smtClean="0"/>
              <a:t>etc</a:t>
            </a:r>
            <a:r>
              <a:rPr lang="sl-SI" sz="2400" dirty="0" smtClean="0"/>
              <a:t>.). </a:t>
            </a:r>
          </a:p>
          <a:p>
            <a:pPr>
              <a:buFont typeface="Wingdings" panose="05000000000000000000" pitchFamily="2" charset="2"/>
              <a:buChar char="v"/>
            </a:pPr>
            <a:r>
              <a:rPr lang="sl-SI" sz="2400" dirty="0" smtClean="0"/>
              <a:t>In </a:t>
            </a:r>
            <a:r>
              <a:rPr lang="sl-SI" sz="2400" dirty="0" err="1" smtClean="0"/>
              <a:t>our</a:t>
            </a:r>
            <a:r>
              <a:rPr lang="sl-SI" sz="2400" dirty="0" smtClean="0"/>
              <a:t> </a:t>
            </a:r>
            <a:r>
              <a:rPr lang="sl-SI" sz="2400" dirty="0" err="1" smtClean="0"/>
              <a:t>study</a:t>
            </a:r>
            <a:r>
              <a:rPr lang="sl-SI" sz="2400" dirty="0" smtClean="0"/>
              <a:t> the </a:t>
            </a:r>
            <a:r>
              <a:rPr lang="sl-SI" sz="2400" dirty="0" err="1" smtClean="0"/>
              <a:t>following</a:t>
            </a:r>
            <a:r>
              <a:rPr lang="sl-SI" sz="2400" dirty="0" smtClean="0"/>
              <a:t> </a:t>
            </a:r>
            <a:r>
              <a:rPr lang="sl-SI" sz="2400" dirty="0" err="1" smtClean="0"/>
              <a:t>indices</a:t>
            </a:r>
            <a:r>
              <a:rPr lang="sl-SI" sz="2400" dirty="0" smtClean="0"/>
              <a:t> </a:t>
            </a:r>
            <a:r>
              <a:rPr lang="sl-SI" sz="2400" dirty="0" err="1" smtClean="0"/>
              <a:t>were</a:t>
            </a:r>
            <a:r>
              <a:rPr lang="sl-SI" sz="2400" dirty="0" smtClean="0"/>
              <a:t> used: </a:t>
            </a:r>
          </a:p>
          <a:p>
            <a:pPr lvl="2">
              <a:buFont typeface="Arial" panose="020B0604020202020204" pitchFamily="34" charset="0"/>
              <a:buChar char="•"/>
            </a:pPr>
            <a:r>
              <a:rPr lang="sl-SI" sz="2000" dirty="0" err="1" smtClean="0"/>
              <a:t>baseflow</a:t>
            </a:r>
            <a:r>
              <a:rPr lang="sl-SI" sz="2000" dirty="0" smtClean="0"/>
              <a:t> </a:t>
            </a:r>
            <a:r>
              <a:rPr lang="sl-SI" sz="2000" dirty="0" err="1" smtClean="0"/>
              <a:t>index</a:t>
            </a:r>
            <a:r>
              <a:rPr lang="sl-SI" sz="2000" dirty="0" smtClean="0"/>
              <a:t> (BFI),</a:t>
            </a:r>
          </a:p>
          <a:p>
            <a:pPr lvl="2">
              <a:buFont typeface="Arial" panose="020B0604020202020204" pitchFamily="34" charset="0"/>
              <a:buChar char="•"/>
            </a:pPr>
            <a:r>
              <a:rPr lang="sl-SI" sz="2000" dirty="0" smtClean="0"/>
              <a:t>Q</a:t>
            </a:r>
            <a:r>
              <a:rPr lang="sl-SI" sz="2000" baseline="-25000" dirty="0" smtClean="0"/>
              <a:t>50</a:t>
            </a:r>
            <a:r>
              <a:rPr lang="sl-SI" sz="2000" dirty="0" smtClean="0"/>
              <a:t>, Q</a:t>
            </a:r>
            <a:r>
              <a:rPr lang="sl-SI" sz="2000" baseline="-25000" dirty="0" smtClean="0"/>
              <a:t>90</a:t>
            </a:r>
            <a:r>
              <a:rPr lang="sl-SI" sz="2000" dirty="0" smtClean="0"/>
              <a:t>, Q</a:t>
            </a:r>
            <a:r>
              <a:rPr lang="sl-SI" sz="2000" baseline="-25000" dirty="0" smtClean="0"/>
              <a:t>90</a:t>
            </a:r>
            <a:r>
              <a:rPr lang="sl-SI" sz="2000" dirty="0" smtClean="0"/>
              <a:t>/Q</a:t>
            </a:r>
            <a:r>
              <a:rPr lang="sl-SI" sz="2000" baseline="-25000" dirty="0" smtClean="0"/>
              <a:t>50</a:t>
            </a:r>
            <a:r>
              <a:rPr lang="sl-SI" sz="2000" dirty="0" smtClean="0"/>
              <a:t>, and</a:t>
            </a:r>
          </a:p>
          <a:p>
            <a:pPr lvl="2">
              <a:buFont typeface="Arial" panose="020B0604020202020204" pitchFamily="34" charset="0"/>
              <a:buChar char="•"/>
            </a:pPr>
            <a:r>
              <a:rPr lang="sl-SI" sz="2000" dirty="0" err="1" smtClean="0"/>
              <a:t>recession</a:t>
            </a:r>
            <a:r>
              <a:rPr lang="sl-SI" sz="2000" dirty="0" smtClean="0"/>
              <a:t> </a:t>
            </a:r>
            <a:r>
              <a:rPr lang="sl-SI" sz="2000" dirty="0" err="1" smtClean="0"/>
              <a:t>constants</a:t>
            </a:r>
            <a:r>
              <a:rPr lang="sl-SI" sz="2000" dirty="0" smtClean="0"/>
              <a:t>. </a:t>
            </a:r>
            <a:endParaRPr lang="en-US" sz="2000" dirty="0"/>
          </a:p>
        </p:txBody>
      </p:sp>
    </p:spTree>
    <p:extLst>
      <p:ext uri="{BB962C8B-B14F-4D97-AF65-F5344CB8AC3E}">
        <p14:creationId xmlns:p14="http://schemas.microsoft.com/office/powerpoint/2010/main" val="198335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Objectives</a:t>
            </a:r>
            <a:endParaRPr lang="sl-SI"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sl-SI" sz="3600" dirty="0" smtClean="0"/>
              <a:t>Calculation and analysis of low-flow indices.</a:t>
            </a:r>
          </a:p>
          <a:p>
            <a:pPr>
              <a:buFont typeface="Wingdings" panose="05000000000000000000" pitchFamily="2" charset="2"/>
              <a:buChar char="v"/>
            </a:pPr>
            <a:r>
              <a:rPr lang="sl-SI" sz="3600" dirty="0" smtClean="0"/>
              <a:t>Detailed analysis of recession constant results and how calculation criteria influence the value of recession constant.</a:t>
            </a:r>
          </a:p>
        </p:txBody>
      </p:sp>
    </p:spTree>
    <p:extLst>
      <p:ext uri="{BB962C8B-B14F-4D97-AF65-F5344CB8AC3E}">
        <p14:creationId xmlns:p14="http://schemas.microsoft.com/office/powerpoint/2010/main" val="82036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Study</a:t>
            </a:r>
            <a:r>
              <a:rPr lang="sl-SI" dirty="0" smtClean="0"/>
              <a:t> </a:t>
            </a:r>
            <a:r>
              <a:rPr lang="sl-SI" dirty="0" err="1" smtClean="0"/>
              <a:t>area</a:t>
            </a:r>
            <a:r>
              <a:rPr lang="sl-SI" dirty="0" smtClean="0"/>
              <a:t> and </a:t>
            </a:r>
            <a:r>
              <a:rPr lang="sl-SI" dirty="0" err="1" smtClean="0"/>
              <a:t>data</a:t>
            </a:r>
            <a:endParaRPr lang="sl-SI" dirty="0"/>
          </a:p>
        </p:txBody>
      </p:sp>
      <p:sp>
        <p:nvSpPr>
          <p:cNvPr id="3" name="Content Placeholder 2"/>
          <p:cNvSpPr>
            <a:spLocks noGrp="1"/>
          </p:cNvSpPr>
          <p:nvPr>
            <p:ph idx="1"/>
          </p:nvPr>
        </p:nvSpPr>
        <p:spPr>
          <a:xfrm>
            <a:off x="244478" y="1834838"/>
            <a:ext cx="5727433" cy="4351014"/>
          </a:xfrm>
        </p:spPr>
        <p:txBody>
          <a:bodyPr>
            <a:normAutofit fontScale="92500" lnSpcReduction="20000"/>
          </a:bodyPr>
          <a:lstStyle/>
          <a:p>
            <a:pPr>
              <a:buFont typeface="Wingdings" panose="05000000000000000000" pitchFamily="2" charset="2"/>
              <a:buChar char="v"/>
            </a:pPr>
            <a:r>
              <a:rPr lang="en-US" sz="2400" dirty="0" smtClean="0"/>
              <a:t>Daily discharge data at 11 water stations in the non-homogenous </a:t>
            </a:r>
            <a:r>
              <a:rPr lang="en-US" sz="2400" dirty="0" err="1" smtClean="0"/>
              <a:t>Ljubljanica</a:t>
            </a:r>
            <a:r>
              <a:rPr lang="en-US" sz="2400" dirty="0" smtClean="0"/>
              <a:t> river catchment (Slovenia).</a:t>
            </a:r>
            <a:endParaRPr lang="sl-SI" sz="2400" dirty="0" smtClean="0"/>
          </a:p>
          <a:p>
            <a:pPr>
              <a:buFont typeface="Wingdings" panose="05000000000000000000" pitchFamily="2" charset="2"/>
              <a:buChar char="v"/>
            </a:pPr>
            <a:r>
              <a:rPr lang="sl-SI" sz="2400" dirty="0" smtClean="0"/>
              <a:t>The criteria for inclusion of water station into analysis: at least 25 years of data, gaps in data shorter than 5 years, and station was operating in the year 2016 (the last available data). </a:t>
            </a:r>
            <a:endParaRPr lang="en-US" sz="2400" dirty="0" smtClean="0"/>
          </a:p>
          <a:p>
            <a:pPr>
              <a:buFont typeface="Wingdings" panose="05000000000000000000" pitchFamily="2" charset="2"/>
              <a:buChar char="v"/>
            </a:pPr>
            <a:r>
              <a:rPr lang="en-US" sz="2400" dirty="0" smtClean="0"/>
              <a:t>Catchment characteristics:</a:t>
            </a:r>
          </a:p>
          <a:p>
            <a:pPr lvl="2">
              <a:buFont typeface="Arial" panose="020B0604020202020204" pitchFamily="34" charset="0"/>
              <a:buChar char="•"/>
            </a:pPr>
            <a:r>
              <a:rPr lang="en-US" sz="2400" dirty="0" smtClean="0"/>
              <a:t>90% karst</a:t>
            </a:r>
            <a:r>
              <a:rPr lang="sl-SI" sz="2400" dirty="0" smtClean="0"/>
              <a:t>:</a:t>
            </a:r>
            <a:r>
              <a:rPr lang="en-US" sz="2400" dirty="0" smtClean="0">
                <a:sym typeface="Wingdings" panose="05000000000000000000" pitchFamily="2" charset="2"/>
              </a:rPr>
              <a:t> underground conduits,</a:t>
            </a:r>
            <a:r>
              <a:rPr lang="sl-SI" sz="2400" dirty="0" smtClean="0">
                <a:sym typeface="Wingdings" panose="05000000000000000000" pitchFamily="2" charset="2"/>
              </a:rPr>
              <a:t/>
            </a:r>
            <a:br>
              <a:rPr lang="sl-SI" sz="2400" dirty="0" smtClean="0">
                <a:sym typeface="Wingdings" panose="05000000000000000000" pitchFamily="2" charset="2"/>
              </a:rPr>
            </a:br>
            <a:r>
              <a:rPr lang="en-US" sz="2400" dirty="0" smtClean="0">
                <a:sym typeface="Wingdings" panose="05000000000000000000" pitchFamily="2" charset="2"/>
              </a:rPr>
              <a:t> karst caves</a:t>
            </a:r>
          </a:p>
          <a:p>
            <a:pPr lvl="2">
              <a:buFont typeface="Arial" panose="020B0604020202020204" pitchFamily="34" charset="0"/>
              <a:buChar char="•"/>
            </a:pPr>
            <a:r>
              <a:rPr lang="sl-SI" sz="2400" dirty="0" smtClean="0">
                <a:sym typeface="Wingdings" panose="05000000000000000000" pitchFamily="2" charset="2"/>
              </a:rPr>
              <a:t>10%</a:t>
            </a:r>
            <a:r>
              <a:rPr lang="sl-SI" sz="2400" dirty="0">
                <a:sym typeface="Wingdings" panose="05000000000000000000" pitchFamily="2" charset="2"/>
              </a:rPr>
              <a:t>:</a:t>
            </a:r>
            <a:r>
              <a:rPr lang="en-US" sz="2400" dirty="0" smtClean="0">
                <a:sym typeface="Wingdings" panose="05000000000000000000" pitchFamily="2" charset="2"/>
              </a:rPr>
              <a:t> </a:t>
            </a:r>
            <a:r>
              <a:rPr lang="sl-SI" sz="2400" dirty="0" err="1" smtClean="0">
                <a:sym typeface="Wingdings" panose="05000000000000000000" pitchFamily="2" charset="2"/>
              </a:rPr>
              <a:t>mainly</a:t>
            </a:r>
            <a:r>
              <a:rPr lang="sl-SI" sz="2400" dirty="0" smtClean="0">
                <a:sym typeface="Wingdings" panose="05000000000000000000" pitchFamily="2" charset="2"/>
              </a:rPr>
              <a:t> </a:t>
            </a:r>
            <a:r>
              <a:rPr lang="en-US" sz="2400" dirty="0" smtClean="0">
                <a:sym typeface="Wingdings" panose="05000000000000000000" pitchFamily="2" charset="2"/>
              </a:rPr>
              <a:t>streams with torrential characteristics</a:t>
            </a:r>
            <a:endParaRPr lang="sl-SI" sz="2400" dirty="0" smtClean="0">
              <a:sym typeface="Wingdings" panose="05000000000000000000" pitchFamily="2" charset="2"/>
            </a:endParaRPr>
          </a:p>
          <a:p>
            <a:pPr lvl="2">
              <a:buFont typeface="Arial" panose="020B0604020202020204" pitchFamily="34" charset="0"/>
              <a:buChar char="•"/>
            </a:pPr>
            <a:r>
              <a:rPr lang="sl-SI" sz="2400" dirty="0" smtClean="0">
                <a:sym typeface="Wingdings" panose="05000000000000000000" pitchFamily="2" charset="2"/>
              </a:rPr>
              <a:t>altitude: 300-1800 m a.s.l.</a:t>
            </a:r>
          </a:p>
          <a:p>
            <a:pPr lvl="2">
              <a:buFont typeface="Arial" panose="020B0604020202020204" pitchFamily="34" charset="0"/>
              <a:buChar char="•"/>
            </a:pPr>
            <a:r>
              <a:rPr lang="sl-SI" sz="2400" dirty="0" smtClean="0">
                <a:sym typeface="Wingdings" panose="05000000000000000000" pitchFamily="2" charset="2"/>
              </a:rPr>
              <a:t>precipitation: 1400-2000 mm</a:t>
            </a:r>
          </a:p>
          <a:p>
            <a:pPr marL="0" lvl="2" indent="0">
              <a:buNone/>
            </a:pPr>
            <a:endParaRPr lang="sl-SI" sz="2400" dirty="0" smtClean="0">
              <a:sym typeface="Wingdings" panose="05000000000000000000" pitchFamily="2" charset="2"/>
            </a:endParaRPr>
          </a:p>
          <a:p>
            <a:pPr lvl="2">
              <a:buFont typeface="Wingdings" panose="05000000000000000000" pitchFamily="2" charset="2"/>
              <a:buChar char="v"/>
            </a:pPr>
            <a:endParaRPr lang="en-US" sz="2400" dirty="0" smtClean="0"/>
          </a:p>
          <a:p>
            <a:pPr lvl="2">
              <a:buFont typeface="Arial" panose="020B0604020202020204" pitchFamily="34" charset="0"/>
              <a:buChar char="•"/>
            </a:pPr>
            <a:endParaRPr lang="sl-SI" sz="2400" dirty="0"/>
          </a:p>
        </p:txBody>
      </p:sp>
      <p:pic>
        <p:nvPicPr>
          <p:cNvPr id="4" name="Picture 3"/>
          <p:cNvPicPr>
            <a:picLocks noChangeAspect="1"/>
          </p:cNvPicPr>
          <p:nvPr/>
        </p:nvPicPr>
        <p:blipFill>
          <a:blip r:embed="rId2"/>
          <a:stretch>
            <a:fillRect/>
          </a:stretch>
        </p:blipFill>
        <p:spPr>
          <a:xfrm>
            <a:off x="6096000" y="104485"/>
            <a:ext cx="5650663" cy="3132433"/>
          </a:xfrm>
          <a:prstGeom prst="rect">
            <a:avLst/>
          </a:prstGeom>
        </p:spPr>
      </p:pic>
      <p:pic>
        <p:nvPicPr>
          <p:cNvPr id="5" name="Picture 4"/>
          <p:cNvPicPr>
            <a:picLocks noChangeAspect="1"/>
          </p:cNvPicPr>
          <p:nvPr/>
        </p:nvPicPr>
        <p:blipFill>
          <a:blip r:embed="rId3"/>
          <a:stretch>
            <a:fillRect/>
          </a:stretch>
        </p:blipFill>
        <p:spPr>
          <a:xfrm>
            <a:off x="8559538" y="3865720"/>
            <a:ext cx="3493420" cy="2320132"/>
          </a:xfrm>
          <a:prstGeom prst="rect">
            <a:avLst/>
          </a:prstGeom>
        </p:spPr>
      </p:pic>
      <p:pic>
        <p:nvPicPr>
          <p:cNvPr id="1026" name="Picture 2" descr="Rezultat iskanja slik za gradašči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1939" y="3865720"/>
            <a:ext cx="3093509" cy="232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68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Methods</a:t>
            </a:r>
            <a:endParaRPr lang="sl-SI"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pPr marL="0" indent="0">
                  <a:buNone/>
                </a:pPr>
                <a:r>
                  <a:rPr lang="sl-SI" sz="2400" dirty="0" smtClean="0"/>
                  <a:t>1) Calculation of low-flow indices:</a:t>
                </a:r>
              </a:p>
              <a:p>
                <a:pPr>
                  <a:buFont typeface="Wingdings" panose="05000000000000000000" pitchFamily="2" charset="2"/>
                  <a:buChar char="v"/>
                </a:pPr>
                <a:r>
                  <a:rPr lang="en-US" sz="2400" dirty="0" err="1" smtClean="0"/>
                  <a:t>Baseflow</a:t>
                </a:r>
                <a:r>
                  <a:rPr lang="en-US" sz="2400" dirty="0" smtClean="0"/>
                  <a:t> index</a:t>
                </a:r>
                <a:r>
                  <a:rPr lang="sl-SI" sz="2400" dirty="0" smtClean="0"/>
                  <a:t>: </a:t>
                </a:r>
                <a14:m>
                  <m:oMath xmlns:m="http://schemas.openxmlformats.org/officeDocument/2006/math">
                    <m:r>
                      <m:rPr>
                        <m:sty m:val="p"/>
                      </m:rPr>
                      <a:rPr lang="en-GB" sz="2400">
                        <a:latin typeface="Cambria Math" panose="02040503050406030204" pitchFamily="18" charset="0"/>
                      </a:rPr>
                      <m:t>BFI</m:t>
                    </m:r>
                    <m:r>
                      <a:rPr lang="en-GB" sz="2400">
                        <a:latin typeface="Cambria Math" panose="02040503050406030204" pitchFamily="18" charset="0"/>
                      </a:rPr>
                      <m:t>= </m:t>
                    </m:r>
                    <m:f>
                      <m:fPr>
                        <m:ctrlPr>
                          <a:rPr lang="sl-SI" sz="2400" i="1">
                            <a:latin typeface="Cambria Math" panose="02040503050406030204" pitchFamily="18" charset="0"/>
                          </a:rPr>
                        </m:ctrlPr>
                      </m:fPr>
                      <m:num>
                        <m:sSub>
                          <m:sSubPr>
                            <m:ctrlPr>
                              <a:rPr lang="sl-SI" sz="2400" i="1">
                                <a:latin typeface="Cambria Math" panose="02040503050406030204" pitchFamily="18" charset="0"/>
                              </a:rPr>
                            </m:ctrlPr>
                          </m:sSubPr>
                          <m:e>
                            <m:r>
                              <m:rPr>
                                <m:sty m:val="p"/>
                              </m:rPr>
                              <a:rPr lang="en-GB" sz="2400">
                                <a:latin typeface="Cambria Math" panose="02040503050406030204" pitchFamily="18" charset="0"/>
                              </a:rPr>
                              <m:t>V</m:t>
                            </m:r>
                          </m:e>
                          <m:sub>
                            <m:r>
                              <m:rPr>
                                <m:sty m:val="p"/>
                              </m:rPr>
                              <a:rPr lang="en-GB" sz="2400">
                                <a:latin typeface="Cambria Math" panose="02040503050406030204" pitchFamily="18" charset="0"/>
                              </a:rPr>
                              <m:t>base</m:t>
                            </m:r>
                          </m:sub>
                        </m:sSub>
                      </m:num>
                      <m:den>
                        <m:sSub>
                          <m:sSubPr>
                            <m:ctrlPr>
                              <a:rPr lang="sl-SI" sz="2400" i="1">
                                <a:latin typeface="Cambria Math" panose="02040503050406030204" pitchFamily="18" charset="0"/>
                              </a:rPr>
                            </m:ctrlPr>
                          </m:sSubPr>
                          <m:e>
                            <m:r>
                              <m:rPr>
                                <m:sty m:val="p"/>
                              </m:rPr>
                              <a:rPr lang="en-GB" sz="2400">
                                <a:latin typeface="Cambria Math" panose="02040503050406030204" pitchFamily="18" charset="0"/>
                              </a:rPr>
                              <m:t>V</m:t>
                            </m:r>
                          </m:e>
                          <m:sub>
                            <m:r>
                              <m:rPr>
                                <m:sty m:val="p"/>
                              </m:rPr>
                              <a:rPr lang="en-GB" sz="2400">
                                <a:latin typeface="Cambria Math" panose="02040503050406030204" pitchFamily="18" charset="0"/>
                              </a:rPr>
                              <m:t>total</m:t>
                            </m:r>
                          </m:sub>
                        </m:sSub>
                      </m:den>
                    </m:f>
                  </m:oMath>
                </a14:m>
                <a:endParaRPr lang="sl-SI" sz="2400" dirty="0"/>
              </a:p>
              <a:p>
                <a:pPr>
                  <a:buFont typeface="Wingdings" panose="05000000000000000000" pitchFamily="2" charset="2"/>
                  <a:buChar char="v"/>
                </a:pPr>
                <a:r>
                  <a:rPr lang="en-US" sz="2400" dirty="0" smtClean="0"/>
                  <a:t>Flow duration curves: </a:t>
                </a:r>
                <a:r>
                  <a:rPr lang="sl-SI" sz="2400" dirty="0" smtClean="0"/>
                  <a:t>Q</a:t>
                </a:r>
                <a:r>
                  <a:rPr lang="sl-SI" sz="2400" baseline="-25000" dirty="0" smtClean="0"/>
                  <a:t>50</a:t>
                </a:r>
                <a:r>
                  <a:rPr lang="sl-SI" sz="2400" dirty="0"/>
                  <a:t>, Q</a:t>
                </a:r>
                <a:r>
                  <a:rPr lang="sl-SI" sz="2400" baseline="-25000" dirty="0"/>
                  <a:t>90</a:t>
                </a:r>
                <a:r>
                  <a:rPr lang="sl-SI" sz="2400" dirty="0"/>
                  <a:t>, Q</a:t>
                </a:r>
                <a:r>
                  <a:rPr lang="sl-SI" sz="2400" baseline="-25000" dirty="0"/>
                  <a:t>90</a:t>
                </a:r>
                <a:r>
                  <a:rPr lang="sl-SI" sz="2400" dirty="0"/>
                  <a:t>/Q</a:t>
                </a:r>
                <a:r>
                  <a:rPr lang="sl-SI" sz="2400" baseline="-25000" dirty="0"/>
                  <a:t>50</a:t>
                </a:r>
              </a:p>
              <a:p>
                <a:pPr>
                  <a:buFont typeface="Wingdings" panose="05000000000000000000" pitchFamily="2" charset="2"/>
                  <a:buChar char="v"/>
                </a:pPr>
                <a:r>
                  <a:rPr lang="en-US" sz="2400" dirty="0" smtClean="0"/>
                  <a:t>Recession</a:t>
                </a:r>
                <a:r>
                  <a:rPr lang="sl-SI" sz="2400" dirty="0" smtClean="0"/>
                  <a:t> </a:t>
                </a:r>
                <a:r>
                  <a:rPr lang="en-US" sz="2400" dirty="0"/>
                  <a:t>constants: Master recession curve </a:t>
                </a:r>
                <a:r>
                  <a:rPr lang="sl-SI" sz="2400" dirty="0"/>
                  <a:t>(MRC) and Individual regression segment (IRS</a:t>
                </a:r>
                <a:r>
                  <a:rPr lang="sl-SI" sz="2400" dirty="0" smtClean="0"/>
                  <a:t>).</a:t>
                </a:r>
              </a:p>
              <a:p>
                <a:pPr marL="0" indent="0">
                  <a:buNone/>
                </a:pPr>
                <a:r>
                  <a:rPr lang="sl-SI" sz="2400" dirty="0" smtClean="0"/>
                  <a:t>2) Detailed analysis of recession constants and influence of calculation criteria on the recession constant values</a:t>
                </a:r>
                <a:endParaRPr lang="sl-SI" sz="2400" dirty="0"/>
              </a:p>
              <a:p>
                <a:pPr marL="0" indent="0">
                  <a:buNone/>
                </a:pPr>
                <a:endParaRPr lang="sl-SI"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18" t="-2121" r="-1939"/>
                </a:stretch>
              </a:blipFill>
            </p:spPr>
            <p:txBody>
              <a:bodyPr/>
              <a:lstStyle/>
              <a:p>
                <a:r>
                  <a:rPr lang="sl-SI">
                    <a:noFill/>
                  </a:rPr>
                  <a:t> </a:t>
                </a:r>
              </a:p>
            </p:txBody>
          </p:sp>
        </mc:Fallback>
      </mc:AlternateContent>
      <p:pic>
        <p:nvPicPr>
          <p:cNvPr id="4" name="Picture 3"/>
          <p:cNvPicPr>
            <a:picLocks noChangeAspect="1"/>
          </p:cNvPicPr>
          <p:nvPr/>
        </p:nvPicPr>
        <p:blipFill>
          <a:blip r:embed="rId3"/>
          <a:stretch>
            <a:fillRect/>
          </a:stretch>
        </p:blipFill>
        <p:spPr>
          <a:xfrm>
            <a:off x="5982560" y="286603"/>
            <a:ext cx="5861886" cy="2569719"/>
          </a:xfrm>
          <a:prstGeom prst="rect">
            <a:avLst/>
          </a:prstGeom>
        </p:spPr>
      </p:pic>
    </p:spTree>
    <p:extLst>
      <p:ext uri="{BB962C8B-B14F-4D97-AF65-F5344CB8AC3E}">
        <p14:creationId xmlns:p14="http://schemas.microsoft.com/office/powerpoint/2010/main" val="4111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Results</a:t>
            </a:r>
            <a:endParaRPr lang="sl-SI" dirty="0"/>
          </a:p>
        </p:txBody>
      </p:sp>
      <p:pic>
        <p:nvPicPr>
          <p:cNvPr id="5" name="Content Placeholder 4"/>
          <p:cNvPicPr>
            <a:picLocks noGrp="1" noChangeAspect="1"/>
          </p:cNvPicPr>
          <p:nvPr>
            <p:ph idx="1"/>
          </p:nvPr>
        </p:nvPicPr>
        <p:blipFill>
          <a:blip r:embed="rId2"/>
          <a:stretch>
            <a:fillRect/>
          </a:stretch>
        </p:blipFill>
        <p:spPr>
          <a:xfrm>
            <a:off x="4600379" y="1991855"/>
            <a:ext cx="7725719" cy="3852764"/>
          </a:xfrm>
          <a:prstGeom prst="rect">
            <a:avLst/>
          </a:prstGeom>
        </p:spPr>
      </p:pic>
      <p:sp>
        <p:nvSpPr>
          <p:cNvPr id="9" name="TextBox 8"/>
          <p:cNvSpPr txBox="1"/>
          <p:nvPr/>
        </p:nvSpPr>
        <p:spPr>
          <a:xfrm>
            <a:off x="480767" y="1991855"/>
            <a:ext cx="4619134" cy="4410438"/>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r>
              <a:rPr lang="sl-SI" sz="2400" dirty="0" smtClean="0">
                <a:solidFill>
                  <a:schemeClr val="tx1">
                    <a:lumMod val="75000"/>
                    <a:lumOff val="25000"/>
                  </a:schemeClr>
                </a:solidFill>
              </a:rPr>
              <a:t>BFI, Q</a:t>
            </a:r>
            <a:r>
              <a:rPr lang="sl-SI" sz="2400" baseline="-25000" dirty="0" smtClean="0">
                <a:solidFill>
                  <a:schemeClr val="tx1">
                    <a:lumMod val="75000"/>
                    <a:lumOff val="25000"/>
                  </a:schemeClr>
                </a:solidFill>
              </a:rPr>
              <a:t>90</a:t>
            </a:r>
            <a:r>
              <a:rPr lang="sl-SI" sz="2400" dirty="0" smtClean="0">
                <a:solidFill>
                  <a:schemeClr val="tx1">
                    <a:lumMod val="75000"/>
                    <a:lumOff val="25000"/>
                  </a:schemeClr>
                </a:solidFill>
              </a:rPr>
              <a:t>/Q</a:t>
            </a:r>
            <a:r>
              <a:rPr lang="sl-SI" sz="2400" baseline="-25000" dirty="0" smtClean="0">
                <a:solidFill>
                  <a:schemeClr val="tx1">
                    <a:lumMod val="75000"/>
                    <a:lumOff val="25000"/>
                  </a:schemeClr>
                </a:solidFill>
              </a:rPr>
              <a:t>50</a:t>
            </a:r>
            <a:r>
              <a:rPr lang="sl-SI" sz="2400" dirty="0" smtClean="0">
                <a:solidFill>
                  <a:schemeClr val="tx1">
                    <a:lumMod val="75000"/>
                    <a:lumOff val="25000"/>
                  </a:schemeClr>
                </a:solidFill>
              </a:rPr>
              <a:t>, recession constant </a:t>
            </a:r>
            <a:r>
              <a:rPr lang="sl-SI" sz="2400" dirty="0" smtClean="0">
                <a:solidFill>
                  <a:schemeClr val="tx1">
                    <a:lumMod val="75000"/>
                    <a:lumOff val="25000"/>
                  </a:schemeClr>
                </a:solidFill>
                <a:sym typeface="Wingdings" panose="05000000000000000000" pitchFamily="2" charset="2"/>
              </a:rPr>
              <a:t> </a:t>
            </a:r>
            <a:r>
              <a:rPr lang="sl-SI" sz="2400" dirty="0">
                <a:solidFill>
                  <a:schemeClr val="tx1">
                    <a:lumMod val="75000"/>
                    <a:lumOff val="25000"/>
                  </a:schemeClr>
                </a:solidFill>
                <a:sym typeface="Wingdings" panose="05000000000000000000" pitchFamily="2" charset="2"/>
              </a:rPr>
              <a:t>h</a:t>
            </a:r>
            <a:r>
              <a:rPr lang="sl-SI" sz="2400" dirty="0" smtClean="0">
                <a:solidFill>
                  <a:schemeClr val="tx1">
                    <a:lumMod val="75000"/>
                    <a:lumOff val="25000"/>
                  </a:schemeClr>
                </a:solidFill>
              </a:rPr>
              <a:t>ighest contribution of delayed sources: Malni and Bistra </a:t>
            </a:r>
            <a:br>
              <a:rPr lang="sl-SI" sz="2400" dirty="0" smtClean="0">
                <a:solidFill>
                  <a:schemeClr val="tx1">
                    <a:lumMod val="75000"/>
                    <a:lumOff val="25000"/>
                  </a:schemeClr>
                </a:solidFill>
              </a:rPr>
            </a:br>
            <a:r>
              <a:rPr lang="sl-SI" sz="2400" dirty="0" smtClean="0">
                <a:solidFill>
                  <a:schemeClr val="tx1">
                    <a:lumMod val="75000"/>
                    <a:lumOff val="25000"/>
                  </a:schemeClr>
                </a:solidFill>
                <a:sym typeface="Wingdings" panose="05000000000000000000" pitchFamily="2" charset="2"/>
              </a:rPr>
              <a:t> lowest contribution: Mali Otok and Cerknica</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r>
              <a:rPr lang="sl-SI" sz="2400" dirty="0" smtClean="0">
                <a:solidFill>
                  <a:schemeClr val="tx1">
                    <a:lumMod val="75000"/>
                    <a:lumOff val="25000"/>
                  </a:schemeClr>
                </a:solidFill>
              </a:rPr>
              <a:t>Q</a:t>
            </a:r>
            <a:r>
              <a:rPr lang="sl-SI" sz="2400" baseline="-25000" dirty="0" smtClean="0">
                <a:solidFill>
                  <a:schemeClr val="tx1">
                    <a:lumMod val="75000"/>
                    <a:lumOff val="25000"/>
                  </a:schemeClr>
                </a:solidFill>
              </a:rPr>
              <a:t>90</a:t>
            </a:r>
            <a:r>
              <a:rPr lang="sl-SI" sz="2400" dirty="0" smtClean="0">
                <a:solidFill>
                  <a:schemeClr val="tx1">
                    <a:lumMod val="75000"/>
                    <a:lumOff val="25000"/>
                  </a:schemeClr>
                </a:solidFill>
              </a:rPr>
              <a:t>/Q</a:t>
            </a:r>
            <a:r>
              <a:rPr lang="sl-SI" sz="2400" baseline="-25000" dirty="0" smtClean="0">
                <a:solidFill>
                  <a:schemeClr val="tx1">
                    <a:lumMod val="75000"/>
                    <a:lumOff val="25000"/>
                  </a:schemeClr>
                </a:solidFill>
              </a:rPr>
              <a:t>50</a:t>
            </a:r>
            <a:r>
              <a:rPr lang="sl-SI" sz="2400" dirty="0" smtClean="0">
                <a:solidFill>
                  <a:schemeClr val="tx1">
                    <a:lumMod val="75000"/>
                    <a:lumOff val="25000"/>
                  </a:schemeClr>
                </a:solidFill>
              </a:rPr>
              <a:t> shows on a relatively large contribution also at Dvor and Razori (torrential streams)</a:t>
            </a:r>
          </a:p>
          <a:p>
            <a:pPr marL="91440" indent="-91440" defTabSz="914400">
              <a:lnSpc>
                <a:spcPct val="90000"/>
              </a:lnSpc>
              <a:spcBef>
                <a:spcPts val="1200"/>
              </a:spcBef>
              <a:spcAft>
                <a:spcPts val="200"/>
              </a:spcAft>
              <a:buClr>
                <a:schemeClr val="accent1"/>
              </a:buClr>
              <a:buSzPct val="100000"/>
              <a:buFont typeface="Wingdings" panose="05000000000000000000" pitchFamily="2" charset="2"/>
              <a:buChar char="v"/>
            </a:pPr>
            <a:r>
              <a:rPr lang="sl-SI" sz="2400" dirty="0" smtClean="0">
                <a:solidFill>
                  <a:schemeClr val="tx1">
                    <a:lumMod val="75000"/>
                    <a:lumOff val="25000"/>
                  </a:schemeClr>
                </a:solidFill>
              </a:rPr>
              <a:t>Recession constant is calculated as average of 24 values (all combination of criteria)</a:t>
            </a:r>
            <a:endParaRPr lang="sl-SI" sz="2400" dirty="0">
              <a:solidFill>
                <a:schemeClr val="tx1">
                  <a:lumMod val="75000"/>
                  <a:lumOff val="25000"/>
                </a:schemeClr>
              </a:solidFill>
            </a:endParaRPr>
          </a:p>
          <a:p>
            <a:pPr marL="285750" indent="-285750">
              <a:buFont typeface="Wingdings" panose="05000000000000000000" pitchFamily="2" charset="2"/>
              <a:buChar char="v"/>
            </a:pPr>
            <a:endParaRPr lang="sl-SI" dirty="0"/>
          </a:p>
        </p:txBody>
      </p:sp>
      <p:sp>
        <p:nvSpPr>
          <p:cNvPr id="3" name="Rectangle 2"/>
          <p:cNvSpPr/>
          <p:nvPr/>
        </p:nvSpPr>
        <p:spPr>
          <a:xfrm>
            <a:off x="5099901" y="3706761"/>
            <a:ext cx="6589336" cy="214790"/>
          </a:xfrm>
          <a:prstGeom prst="rect">
            <a:avLst/>
          </a:prstGeom>
          <a:solidFill>
            <a:srgbClr val="549E3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p:cNvSpPr/>
          <p:nvPr/>
        </p:nvSpPr>
        <p:spPr>
          <a:xfrm>
            <a:off x="5099901" y="5368413"/>
            <a:ext cx="6589336" cy="218883"/>
          </a:xfrm>
          <a:prstGeom prst="rect">
            <a:avLst/>
          </a:prstGeom>
          <a:solidFill>
            <a:srgbClr val="549E3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ectangle 6"/>
          <p:cNvSpPr/>
          <p:nvPr/>
        </p:nvSpPr>
        <p:spPr>
          <a:xfrm>
            <a:off x="5099901" y="4912841"/>
            <a:ext cx="6589336" cy="21888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p:cNvSpPr/>
          <p:nvPr/>
        </p:nvSpPr>
        <p:spPr>
          <a:xfrm>
            <a:off x="5099901" y="4642549"/>
            <a:ext cx="6589336" cy="218883"/>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p:cNvSpPr/>
          <p:nvPr/>
        </p:nvSpPr>
        <p:spPr>
          <a:xfrm>
            <a:off x="10156723" y="4172608"/>
            <a:ext cx="678426" cy="212618"/>
          </a:xfrm>
          <a:prstGeom prst="rect">
            <a:avLst/>
          </a:prstGeom>
          <a:solidFill>
            <a:srgbClr val="549E3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ectangle 10"/>
          <p:cNvSpPr/>
          <p:nvPr/>
        </p:nvSpPr>
        <p:spPr>
          <a:xfrm>
            <a:off x="10156723" y="4403605"/>
            <a:ext cx="678426" cy="212618"/>
          </a:xfrm>
          <a:prstGeom prst="rect">
            <a:avLst/>
          </a:prstGeom>
          <a:solidFill>
            <a:srgbClr val="549E39">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0522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Results</a:t>
            </a:r>
            <a:endParaRPr lang="sl-SI" dirty="0"/>
          </a:p>
        </p:txBody>
      </p:sp>
      <p:sp>
        <p:nvSpPr>
          <p:cNvPr id="3" name="Content Placeholder 2"/>
          <p:cNvSpPr>
            <a:spLocks noGrp="1"/>
          </p:cNvSpPr>
          <p:nvPr>
            <p:ph idx="1"/>
          </p:nvPr>
        </p:nvSpPr>
        <p:spPr>
          <a:xfrm>
            <a:off x="461914" y="1845734"/>
            <a:ext cx="5437441" cy="4130860"/>
          </a:xfrm>
        </p:spPr>
        <p:txBody>
          <a:bodyPr>
            <a:normAutofit/>
          </a:bodyPr>
          <a:lstStyle/>
          <a:p>
            <a:pPr>
              <a:buFont typeface="Wingdings" panose="05000000000000000000" pitchFamily="2" charset="2"/>
              <a:buChar char="v"/>
            </a:pPr>
            <a:r>
              <a:rPr lang="sl-SI" sz="3200" dirty="0" smtClean="0"/>
              <a:t> Paired, two-sided t-test with significance level </a:t>
            </a:r>
            <a:r>
              <a:rPr lang="el-GR" sz="3200" dirty="0" smtClean="0"/>
              <a:t>α</a:t>
            </a:r>
            <a:r>
              <a:rPr lang="sl-SI" sz="3200" dirty="0" smtClean="0"/>
              <a:t> = 0.05</a:t>
            </a:r>
          </a:p>
          <a:p>
            <a:pPr>
              <a:buFont typeface="Wingdings" panose="05000000000000000000" pitchFamily="2" charset="2"/>
              <a:buChar char="v"/>
            </a:pPr>
            <a:r>
              <a:rPr lang="sl-SI" sz="3200" dirty="0" smtClean="0"/>
              <a:t> Influence of:</a:t>
            </a:r>
          </a:p>
          <a:p>
            <a:pPr lvl="2">
              <a:buFont typeface="Arial" panose="020B0604020202020204" pitchFamily="34" charset="0"/>
              <a:buChar char="•"/>
            </a:pPr>
            <a:r>
              <a:rPr lang="sl-SI" sz="2800" dirty="0" smtClean="0"/>
              <a:t>Method (MRC or IRS): 1 test</a:t>
            </a:r>
          </a:p>
          <a:p>
            <a:pPr lvl="2">
              <a:buFont typeface="Arial" panose="020B0604020202020204" pitchFamily="34" charset="0"/>
              <a:buChar char="•"/>
            </a:pPr>
            <a:r>
              <a:rPr lang="sl-SI" sz="2800" dirty="0" smtClean="0"/>
              <a:t>Period for calculation the Q</a:t>
            </a:r>
            <a:r>
              <a:rPr lang="sl-SI" sz="2800" baseline="-25000" dirty="0" smtClean="0"/>
              <a:t>70</a:t>
            </a:r>
            <a:r>
              <a:rPr lang="sl-SI" sz="2800" dirty="0" smtClean="0"/>
              <a:t> as threshold: 3 tests</a:t>
            </a:r>
          </a:p>
          <a:p>
            <a:pPr lvl="2">
              <a:buFont typeface="Arial" panose="020B0604020202020204" pitchFamily="34" charset="0"/>
              <a:buChar char="•"/>
            </a:pPr>
            <a:r>
              <a:rPr lang="sl-SI" sz="2800" dirty="0" smtClean="0"/>
              <a:t>Length of the segment: 6 tests</a:t>
            </a:r>
          </a:p>
          <a:p>
            <a:pPr lvl="2">
              <a:buFont typeface="Arial" panose="020B0604020202020204" pitchFamily="34" charset="0"/>
              <a:buChar char="•"/>
            </a:pPr>
            <a:endParaRPr lang="sl-SI" sz="2400" dirty="0" smtClean="0"/>
          </a:p>
          <a:p>
            <a:pPr marL="384048" lvl="2" indent="0">
              <a:buNone/>
            </a:pPr>
            <a:endParaRPr lang="sl-SI" sz="2400" dirty="0"/>
          </a:p>
        </p:txBody>
      </p:sp>
      <p:pic>
        <p:nvPicPr>
          <p:cNvPr id="4" name="Picture 3"/>
          <p:cNvPicPr>
            <a:picLocks noChangeAspect="1"/>
          </p:cNvPicPr>
          <p:nvPr/>
        </p:nvPicPr>
        <p:blipFill>
          <a:blip r:embed="rId2"/>
          <a:stretch>
            <a:fillRect/>
          </a:stretch>
        </p:blipFill>
        <p:spPr>
          <a:xfrm>
            <a:off x="6327844" y="442452"/>
            <a:ext cx="5558397" cy="5003424"/>
          </a:xfrm>
          <a:prstGeom prst="rect">
            <a:avLst/>
          </a:prstGeom>
        </p:spPr>
      </p:pic>
      <p:sp>
        <p:nvSpPr>
          <p:cNvPr id="6" name="TextBox 5"/>
          <p:cNvSpPr txBox="1"/>
          <p:nvPr/>
        </p:nvSpPr>
        <p:spPr>
          <a:xfrm>
            <a:off x="6270803" y="5445876"/>
            <a:ext cx="5672478" cy="523220"/>
          </a:xfrm>
          <a:prstGeom prst="rect">
            <a:avLst/>
          </a:prstGeom>
          <a:noFill/>
        </p:spPr>
        <p:txBody>
          <a:bodyPr wrap="square" rtlCol="0">
            <a:spAutoFit/>
          </a:bodyPr>
          <a:lstStyle/>
          <a:p>
            <a:pPr algn="just"/>
            <a:r>
              <a:rPr lang="sl-SI" sz="1400" dirty="0" smtClean="0"/>
              <a:t>Method: MRC or IRS; Calclulation of threshold for analysis: entire period (E), monthly (M) or seasonal (S); Segment length: 4, 5, 6 or 7 days. </a:t>
            </a:r>
            <a:endParaRPr lang="sl-SI" sz="1400" dirty="0"/>
          </a:p>
        </p:txBody>
      </p:sp>
    </p:spTree>
    <p:extLst>
      <p:ext uri="{BB962C8B-B14F-4D97-AF65-F5344CB8AC3E}">
        <p14:creationId xmlns:p14="http://schemas.microsoft.com/office/powerpoint/2010/main" val="1034441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00183" y="44042"/>
            <a:ext cx="3709988" cy="1166813"/>
          </a:xfrm>
        </p:spPr>
        <p:txBody>
          <a:bodyPr>
            <a:normAutofit/>
          </a:bodyPr>
          <a:lstStyle/>
          <a:p>
            <a:r>
              <a:rPr lang="sl-SI" dirty="0"/>
              <a:t>Results</a:t>
            </a:r>
          </a:p>
        </p:txBody>
      </p:sp>
      <p:pic>
        <p:nvPicPr>
          <p:cNvPr id="5" name="Picture 4"/>
          <p:cNvPicPr>
            <a:picLocks noChangeAspect="1"/>
          </p:cNvPicPr>
          <p:nvPr/>
        </p:nvPicPr>
        <p:blipFill>
          <a:blip r:embed="rId2"/>
          <a:stretch>
            <a:fillRect/>
          </a:stretch>
        </p:blipFill>
        <p:spPr>
          <a:xfrm>
            <a:off x="3659855" y="322610"/>
            <a:ext cx="8007103" cy="5660055"/>
          </a:xfrm>
          <a:prstGeom prst="rect">
            <a:avLst/>
          </a:prstGeom>
        </p:spPr>
      </p:pic>
      <p:pic>
        <p:nvPicPr>
          <p:cNvPr id="7" name="Picture 6"/>
          <p:cNvPicPr>
            <a:picLocks noChangeAspect="1"/>
          </p:cNvPicPr>
          <p:nvPr/>
        </p:nvPicPr>
        <p:blipFill>
          <a:blip r:embed="rId3"/>
          <a:stretch>
            <a:fillRect/>
          </a:stretch>
        </p:blipFill>
        <p:spPr>
          <a:xfrm>
            <a:off x="1415273" y="1819275"/>
            <a:ext cx="9361454" cy="3966718"/>
          </a:xfrm>
          <a:prstGeom prst="rect">
            <a:avLst/>
          </a:prstGeom>
        </p:spPr>
      </p:pic>
      <p:pic>
        <p:nvPicPr>
          <p:cNvPr id="8" name="Picture 7"/>
          <p:cNvPicPr>
            <a:picLocks noChangeAspect="1"/>
          </p:cNvPicPr>
          <p:nvPr/>
        </p:nvPicPr>
        <p:blipFill rotWithShape="1">
          <a:blip r:embed="rId4"/>
          <a:srcRect r="34957"/>
          <a:stretch/>
        </p:blipFill>
        <p:spPr>
          <a:xfrm>
            <a:off x="2717126" y="410302"/>
            <a:ext cx="5969673" cy="5484673"/>
          </a:xfrm>
          <a:prstGeom prst="rect">
            <a:avLst/>
          </a:prstGeom>
        </p:spPr>
      </p:pic>
      <p:pic>
        <p:nvPicPr>
          <p:cNvPr id="10" name="Picture 9"/>
          <p:cNvPicPr>
            <a:picLocks noChangeAspect="1"/>
          </p:cNvPicPr>
          <p:nvPr/>
        </p:nvPicPr>
        <p:blipFill>
          <a:blip r:embed="rId5"/>
          <a:stretch>
            <a:fillRect/>
          </a:stretch>
        </p:blipFill>
        <p:spPr>
          <a:xfrm>
            <a:off x="1593604" y="1539015"/>
            <a:ext cx="9315449" cy="4789347"/>
          </a:xfrm>
          <a:prstGeom prst="rect">
            <a:avLst/>
          </a:prstGeom>
        </p:spPr>
      </p:pic>
    </p:spTree>
    <p:extLst>
      <p:ext uri="{BB962C8B-B14F-4D97-AF65-F5344CB8AC3E}">
        <p14:creationId xmlns:p14="http://schemas.microsoft.com/office/powerpoint/2010/main" val="15700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Conclusions</a:t>
            </a:r>
            <a:endParaRPr lang="sl-SI" dirty="0"/>
          </a:p>
        </p:txBody>
      </p:sp>
      <p:sp>
        <p:nvSpPr>
          <p:cNvPr id="7" name="Content Placeholder 6"/>
          <p:cNvSpPr>
            <a:spLocks noGrp="1"/>
          </p:cNvSpPr>
          <p:nvPr>
            <p:ph idx="1"/>
          </p:nvPr>
        </p:nvSpPr>
        <p:spPr/>
        <p:txBody>
          <a:bodyPr>
            <a:noAutofit/>
          </a:bodyPr>
          <a:lstStyle/>
          <a:p>
            <a:pPr>
              <a:buFont typeface="Wingdings" panose="05000000000000000000" pitchFamily="2" charset="2"/>
              <a:buChar char="v"/>
            </a:pPr>
            <a:r>
              <a:rPr lang="sl-SI" sz="2400" dirty="0"/>
              <a:t> Evaluation of several low-flow characteristics is needed for a comprehensive and holistic overview.  </a:t>
            </a:r>
            <a:endParaRPr lang="sl-SI" sz="2400" dirty="0" smtClean="0"/>
          </a:p>
          <a:p>
            <a:pPr>
              <a:buFont typeface="Wingdings" panose="05000000000000000000" pitchFamily="2" charset="2"/>
              <a:buChar char="v"/>
            </a:pPr>
            <a:r>
              <a:rPr lang="sl-SI" sz="2400" dirty="0" smtClean="0"/>
              <a:t> When investigating influence of calculation criteria, we found that at some stations the change of criterion can significantly influence the value. In case of changing the method, at all stations statistically significant differences were found. </a:t>
            </a:r>
          </a:p>
          <a:p>
            <a:pPr>
              <a:buFont typeface="Wingdings" panose="05000000000000000000" pitchFamily="2" charset="2"/>
              <a:buChar char="v"/>
            </a:pPr>
            <a:r>
              <a:rPr lang="en-US" sz="2400" dirty="0"/>
              <a:t>Although some methods for the recession analysis were considered subjective in the past, </a:t>
            </a:r>
            <a:r>
              <a:rPr lang="en-US" sz="2400" i="1" dirty="0"/>
              <a:t>Lamb and </a:t>
            </a:r>
            <a:r>
              <a:rPr lang="en-US" sz="2400" i="1" dirty="0" err="1"/>
              <a:t>Beven</a:t>
            </a:r>
            <a:r>
              <a:rPr lang="en-US" sz="2400" i="1" dirty="0"/>
              <a:t> (1997) </a:t>
            </a:r>
            <a:r>
              <a:rPr lang="en-US" sz="2400" dirty="0"/>
              <a:t>think that subjectivity is not necessarily a weakness. Experts who know a catchment very well are able to judge the quality and relevance of the data, which are later used for the recession </a:t>
            </a:r>
            <a:r>
              <a:rPr lang="en-US" sz="2400" dirty="0" smtClean="0"/>
              <a:t>analysis</a:t>
            </a:r>
            <a:r>
              <a:rPr lang="sl-SI" sz="2400" dirty="0" smtClean="0"/>
              <a:t> (</a:t>
            </a:r>
            <a:r>
              <a:rPr lang="sl-SI" sz="2400" i="1" dirty="0" smtClean="0"/>
              <a:t>Sapač et al. 2019, Acta hydrotechnica</a:t>
            </a:r>
            <a:r>
              <a:rPr lang="sl-SI" sz="2400" dirty="0" smtClean="0"/>
              <a:t>)</a:t>
            </a:r>
            <a:r>
              <a:rPr lang="en-US" sz="2400" dirty="0" smtClean="0"/>
              <a:t>. </a:t>
            </a:r>
            <a:endParaRPr lang="sl-SI" sz="2400" dirty="0" smtClean="0"/>
          </a:p>
        </p:txBody>
      </p:sp>
    </p:spTree>
    <p:extLst>
      <p:ext uri="{BB962C8B-B14F-4D97-AF65-F5344CB8AC3E}">
        <p14:creationId xmlns:p14="http://schemas.microsoft.com/office/powerpoint/2010/main" val="4123377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Facet</Template>
  <TotalTime>684</TotalTime>
  <Words>585</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Wingdings</vt:lpstr>
      <vt:lpstr>Retrospect</vt:lpstr>
      <vt:lpstr>ANALYSIS OF LOW-FLOW CONDITIONS IN A HETEROGENEOUS KARST CATCHMENT AS A BASIS FOR FUTURE PLANNING OF WATER RESOURCE MANAGEMENT </vt:lpstr>
      <vt:lpstr>Introduction</vt:lpstr>
      <vt:lpstr>Objectives</vt:lpstr>
      <vt:lpstr>Study area and data</vt:lpstr>
      <vt:lpstr>Methods</vt:lpstr>
      <vt:lpstr>Results</vt:lpstr>
      <vt:lpstr>Results</vt:lpstr>
      <vt:lpstr>Results</vt:lpstr>
      <vt:lpstr>Conclusions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Sapač, Klaudija</dc:creator>
  <cp:lastModifiedBy>klaudija</cp:lastModifiedBy>
  <cp:revision>60</cp:revision>
  <dcterms:created xsi:type="dcterms:W3CDTF">2019-11-04T05:39:50Z</dcterms:created>
  <dcterms:modified xsi:type="dcterms:W3CDTF">2019-11-07T07:00:09Z</dcterms:modified>
</cp:coreProperties>
</file>