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0" r:id="rId5"/>
    <p:sldId id="261" r:id="rId6"/>
    <p:sldId id="285" r:id="rId7"/>
    <p:sldId id="286" r:id="rId8"/>
    <p:sldId id="268" r:id="rId9"/>
    <p:sldId id="266" r:id="rId10"/>
    <p:sldId id="264" r:id="rId11"/>
    <p:sldId id="269" r:id="rId12"/>
    <p:sldId id="270" r:id="rId13"/>
    <p:sldId id="287" r:id="rId14"/>
    <p:sldId id="293" r:id="rId15"/>
    <p:sldId id="295" r:id="rId16"/>
    <p:sldId id="28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1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87D3A-02A7-4C7F-A000-08DD2AE28367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18. Naučno savetovanje SDHI i SDH, Niš 25. 10.2018. godine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80892-F2F4-474F-8A86-E9C2A34AD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D160C-1953-4E78-8526-05FF1A5B8ED7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18. Naučno savetovanje SDHI i SDH, Niš 25. 10.2018.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0FFD8-D76E-4172-A5FC-0DC70519A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3775F904-C9A7-4420-AF05-A96D61E9B14D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3822-20F0-4C5C-9AAA-F61A2D12E3FC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EAC3-8AAF-4BC1-858D-163C714E5D24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5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6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05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0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BFF4-D4B5-4210-AAE6-F271602561DA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7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3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2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65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8EFC-1D06-4624-910C-99A0E1B20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824BF-D149-4AA2-A0B0-160C3B529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EB22E-07E7-48D1-8F43-46241740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E2B4-4873-4DFA-A10B-71376E6F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7DD20-2D98-4F81-BE77-F84E1D74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5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A39B-65AF-4E5B-A3C5-75B0F98E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B211-1C90-4369-98FF-8564D5C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0DA54-38FC-4D96-83FC-4D91EDCF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EA5BB-56FA-4F24-803B-230D1EE0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B4799-20D0-40A3-9F25-A186951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A79D-D03B-470B-B235-B7ED13BA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081C7-B5A9-4FE0-B4AA-154B13B8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96B6-834A-4740-9D0E-430602CC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43CB5-E521-486B-8BDD-E3FE315A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98A4-70DC-4764-81AA-E3E52948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1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9947-ABEA-42B4-932C-6B531BB1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241B-E429-4EDB-AAAA-873F4B26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E3187-257B-45CC-9A8D-3FF99F803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0199E-BF25-46D7-8060-14463366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0550-589D-49C9-A136-A966B472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D432-1D0A-445D-9512-520E1CEE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5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8F27-19E0-4E98-800B-C88C1FD3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232B6-5F7E-4D40-A198-D00C8B38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6D49D-6C60-42F0-BA73-591DA762F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1FE1-96D1-4651-9DA7-E172F6C9E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CB454-8A1D-4A08-A950-FDD33026B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A3D9A-4573-4BC6-899A-1155B1E4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CA4CB-BC15-4F95-A85B-B4CF4F04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A7AC5-BFBF-4856-A890-56970BF9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A53-EAE2-402F-9CE6-73D21E95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A785B-4252-4E8D-BD71-762D168A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D9224-8901-424B-9361-2B1F675D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2F96F-5D67-4D28-B508-EEB2DD1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8544B765-E2C6-4BDA-A1A4-BBCBC1EBEEA2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6C17-9134-4B04-A727-9DA18948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754B6-BE92-45B9-80DB-F1FA2CB0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5DDFC-EBF3-462D-9BEA-00EB128B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3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C536-C501-4681-9B12-25CE795D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5D8A-FACC-42BD-8F35-38A69390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D9A9-58A4-4B5E-8954-F1E5BE3ED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CDEC1-08A4-4B57-A270-C5001988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197EE-F828-4DC8-9A31-D7B0F47C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7FAA-8F6A-4470-91DD-96AB7459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9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EE27-DB8A-44E5-800D-2C2EBF9B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ED18C-D0EB-4439-916E-950E86685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67071-F03E-4F66-8EAF-3422C2A14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5373-6435-44CC-887A-6570EAE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04CEA-C118-416E-B2FD-1F77AB20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F828-7A9A-4DDC-A646-D884A3E2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30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FADA-6B53-4CB1-B5FA-94AC3873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3CAD9-80FD-4A47-AE1F-236C00131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C95A-44AD-4584-B726-F3B8989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7551A-F0DB-451A-A6C3-FBF4FDB0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F29D-4DBF-4506-99CE-B101A2DC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9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D86DE-7C63-474F-966D-23E0E7C98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854A8-E8B0-4928-BB31-5B32AA3CA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0F417-043E-4558-B4DA-144B300B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6F0-67E6-48D8-A95B-121CCA30236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9AB0-0278-4CB7-8158-AB8E8E05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D678-FD85-46DF-8C9A-1639504B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EEA0-E202-488E-B421-DA5B8AD0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18C-7648-4C36-8F3C-0D8CD295B79F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2E8B-C13C-4BEC-8801-B722246A27F4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D05-099E-45FC-AF26-2C7B96EB143B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7E-0015-4329-A35A-8C60083B5B19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D010-0D09-40A8-88C6-6C8DCEA54299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57AB-C62F-4F19-9598-8FC3C498BD52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394B20-4F6D-4C67-B9D9-D888D3B52743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1596-14C1-48D2-8806-0C394F1BA6E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9C71-03E9-4627-8812-3E10652B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2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6615C-F5EE-4741-9E98-9FE9325A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C42D6-40A5-450C-9D53-FD2694F4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DB7A-E612-493E-91B1-699CB453E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4B20-4F6D-4C67-B9D9-D888D3B52743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F596E-803B-4493-81E8-B011CDDA0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AC810-2653-4FC6-A3CC-F364A35B9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8E3F-5A3A-49B4-9B94-C3FBFC69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787774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sr-Latn-RS" sz="2700" dirty="0" err="1"/>
              <a:t>Assessment</a:t>
            </a:r>
            <a:r>
              <a:rPr lang="sr-Latn-RS" sz="2700" dirty="0"/>
              <a:t> </a:t>
            </a:r>
            <a:r>
              <a:rPr lang="sr-Latn-RS" sz="2700" dirty="0" err="1"/>
              <a:t>of</a:t>
            </a:r>
            <a:r>
              <a:rPr lang="sr-Latn-RS" sz="2700" dirty="0"/>
              <a:t> </a:t>
            </a:r>
            <a:r>
              <a:rPr lang="sr-Latn-RS" sz="2700" dirty="0" err="1"/>
              <a:t>Statistical</a:t>
            </a:r>
            <a:r>
              <a:rPr lang="sr-Latn-RS" sz="2700" dirty="0"/>
              <a:t> </a:t>
            </a:r>
            <a:r>
              <a:rPr lang="sr-Latn-RS" sz="2700" dirty="0" err="1"/>
              <a:t>Significance</a:t>
            </a:r>
            <a:r>
              <a:rPr lang="sr-Latn-RS" sz="2700" dirty="0"/>
              <a:t> </a:t>
            </a:r>
            <a:br>
              <a:rPr lang="sr-Latn-RS" sz="2700" dirty="0"/>
            </a:br>
            <a:r>
              <a:rPr lang="sr-Latn-RS" sz="2700" dirty="0" err="1"/>
              <a:t>of</a:t>
            </a:r>
            <a:r>
              <a:rPr lang="sr-Latn-RS" sz="2700" dirty="0"/>
              <a:t> </a:t>
            </a:r>
            <a:r>
              <a:rPr lang="sr-Latn-RS" sz="2700" dirty="0" err="1"/>
              <a:t>Historic</a:t>
            </a:r>
            <a:r>
              <a:rPr lang="sr-Latn-RS" sz="2700" dirty="0"/>
              <a:t> Danube </a:t>
            </a:r>
            <a:r>
              <a:rPr lang="sr-Latn-RS" sz="2700" dirty="0" err="1"/>
              <a:t>Floods</a:t>
            </a:r>
            <a:br>
              <a:rPr lang="en-US" sz="2700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7200" dirty="0"/>
              <a:t>Dr. </a:t>
            </a:r>
            <a:r>
              <a:rPr lang="en-GB" sz="7200" u="sng" dirty="0"/>
              <a:t>Stevan Prohaska</a:t>
            </a:r>
            <a:r>
              <a:rPr lang="en-GB" sz="7200" dirty="0"/>
              <a:t>, Aleksandra </a:t>
            </a:r>
            <a:r>
              <a:rPr lang="en-GB" sz="7200" dirty="0" err="1"/>
              <a:t>Ilić</a:t>
            </a:r>
            <a:r>
              <a:rPr lang="sr-Latn-RS" sz="7200" dirty="0"/>
              <a:t>, Dr. Pavla Pekarova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183" t="29433" r="12811" b="38564"/>
          <a:stretch>
            <a:fillRect/>
          </a:stretch>
        </p:blipFill>
        <p:spPr bwMode="auto">
          <a:xfrm>
            <a:off x="971600" y="0"/>
            <a:ext cx="7200800" cy="24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507288" cy="729258"/>
          </a:xfrm>
        </p:spPr>
        <p:txBody>
          <a:bodyPr>
            <a:normAutofit/>
          </a:bodyPr>
          <a:lstStyle/>
          <a:p>
            <a:r>
              <a:rPr lang="en-GB" sz="2800" dirty="0" err="1"/>
              <a:t>Bivariate</a:t>
            </a:r>
            <a:r>
              <a:rPr lang="en-GB" sz="2800" dirty="0"/>
              <a:t> probability of occurrence of flood parameters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99592" y="915566"/>
            <a:ext cx="3672408" cy="3759846"/>
            <a:chOff x="899592" y="915566"/>
            <a:chExt cx="3672408" cy="3759846"/>
          </a:xfrm>
        </p:grpSpPr>
        <p:pic>
          <p:nvPicPr>
            <p:cNvPr id="2050" name="Picture 2" descr="G:\Kiev_conference\Achleiten_Kiev.emf"/>
            <p:cNvPicPr>
              <a:picLocks noChangeAspect="1" noChangeArrowheads="1"/>
            </p:cNvPicPr>
            <p:nvPr/>
          </p:nvPicPr>
          <p:blipFill>
            <a:blip r:embed="rId2" cstate="print"/>
            <a:srcRect l="56853" t="14661" r="1143" b="49644"/>
            <a:stretch>
              <a:fillRect/>
            </a:stretch>
          </p:blipFill>
          <p:spPr bwMode="auto">
            <a:xfrm>
              <a:off x="899592" y="915566"/>
              <a:ext cx="3672408" cy="375984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547664" y="3507854"/>
              <a:ext cx="12515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The Danube R.</a:t>
              </a:r>
            </a:p>
            <a:p>
              <a:r>
                <a:rPr lang="en-GB" sz="1400" dirty="0"/>
                <a:t>H. S. </a:t>
              </a:r>
              <a:r>
                <a:rPr lang="en-GB" sz="1400" dirty="0" err="1"/>
                <a:t>Achleiten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0032" y="987574"/>
            <a:ext cx="3769779" cy="3758400"/>
            <a:chOff x="4860032" y="987574"/>
            <a:chExt cx="3769779" cy="3758400"/>
          </a:xfrm>
        </p:grpSpPr>
        <p:pic>
          <p:nvPicPr>
            <p:cNvPr id="2051" name="Picture 3" descr="G:\Kiev_conference\Bezdan_Kiev.emf"/>
            <p:cNvPicPr>
              <a:picLocks noChangeAspect="1" noChangeArrowheads="1"/>
            </p:cNvPicPr>
            <p:nvPr/>
          </p:nvPicPr>
          <p:blipFill>
            <a:blip r:embed="rId3" cstate="print"/>
            <a:srcRect l="59881" t="12819" r="782" b="57291"/>
            <a:stretch>
              <a:fillRect/>
            </a:stretch>
          </p:blipFill>
          <p:spPr bwMode="auto">
            <a:xfrm>
              <a:off x="4860032" y="987574"/>
              <a:ext cx="3769779" cy="37584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580112" y="3507854"/>
              <a:ext cx="12515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The Danube R.</a:t>
              </a:r>
            </a:p>
            <a:p>
              <a:r>
                <a:rPr lang="en-GB" sz="1400" dirty="0"/>
                <a:t>H. S. </a:t>
              </a:r>
              <a:r>
                <a:rPr lang="en-GB" sz="1400" dirty="0" err="1"/>
                <a:t>Bezdan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507288" cy="771550"/>
          </a:xfrm>
        </p:spPr>
        <p:txBody>
          <a:bodyPr>
            <a:noAutofit/>
          </a:bodyPr>
          <a:lstStyle/>
          <a:p>
            <a:r>
              <a:rPr lang="en-US" sz="2800" dirty="0"/>
              <a:t>Return periods of historic floods along the Danube from GS Berg to GS </a:t>
            </a:r>
            <a:r>
              <a:rPr lang="en-US" sz="2800" dirty="0" err="1"/>
              <a:t>Orsova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15616" y="915566"/>
          <a:ext cx="6264696" cy="392195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5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Gauging profile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Number of flood waves at GP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P{(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+mn-lt"/>
                        </a:rPr>
                        <a:t>Q</a:t>
                      </a:r>
                      <a:r>
                        <a:rPr lang="en-US" sz="1100" baseline="-25000" dirty="0" err="1">
                          <a:solidFill>
                            <a:srgbClr val="002060"/>
                          </a:solidFill>
                          <a:latin typeface="+mn-lt"/>
                        </a:rPr>
                        <a:t>max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≥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+mn-lt"/>
                        </a:rPr>
                        <a:t>q</a:t>
                      </a:r>
                      <a:r>
                        <a:rPr lang="en-US" sz="1100" baseline="-25000" dirty="0" err="1">
                          <a:solidFill>
                            <a:srgbClr val="002060"/>
                          </a:solidFill>
                          <a:latin typeface="+mn-lt"/>
                        </a:rPr>
                        <a:t>max,P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)∩(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+mn-lt"/>
                        </a:rPr>
                        <a:t>W</a:t>
                      </a:r>
                      <a:r>
                        <a:rPr lang="en-US" sz="1100" baseline="-25000" dirty="0" err="1">
                          <a:solidFill>
                            <a:srgbClr val="002060"/>
                          </a:solidFill>
                          <a:latin typeface="+mn-lt"/>
                        </a:rPr>
                        <a:t>max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+mn-lt"/>
                        </a:rPr>
                        <a:t>≥w</a:t>
                      </a:r>
                      <a:r>
                        <a:rPr lang="en-US" sz="1100" baseline="-25000" dirty="0" err="1">
                          <a:solidFill>
                            <a:srgbClr val="002060"/>
                          </a:solidFill>
                          <a:latin typeface="+mn-lt"/>
                        </a:rPr>
                        <a:t>max</a:t>
                      </a:r>
                      <a:r>
                        <a:rPr lang="en-US" sz="1100" baseline="-25000" dirty="0">
                          <a:solidFill>
                            <a:srgbClr val="002060"/>
                          </a:solidFill>
                          <a:latin typeface="+mn-lt"/>
                        </a:rPr>
                        <a:t>, P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)} = P&lt;p=1%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+mn-lt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+mn-lt"/>
                        </a:rPr>
                        <a:t>(years)</a:t>
                      </a:r>
                      <a:endParaRPr lang="en-US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+mn-lt"/>
                        </a:rPr>
                        <a:t>Analyzed period</a:t>
                      </a:r>
                      <a:endParaRPr lang="en-US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Historic flood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Year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p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Berg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1988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0.33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300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1930-2007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Ingolstadt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0.20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500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1924-2013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1999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0.20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500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Regensburg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1988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0.25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400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1924-2013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2013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1.00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Hofkirchen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2013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150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1901-2013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8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Achleiten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2013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0.10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1000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1901-2013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0.20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500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1954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0.20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500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18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Vienna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0.20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500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1828-2006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1975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0.25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400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1954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0.33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300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18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Bratislava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0.20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500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1876-2015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1899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0.33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300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2013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0.40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250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1876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0.90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110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Bezdan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0.25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750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1931-2016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Bogojevo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1965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0.80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125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1931-2016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10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Pančevo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2006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1.00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1931-2016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11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Orsova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2006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1.00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+mn-lt"/>
                        </a:rPr>
                        <a:t>100</a:t>
                      </a:r>
                      <a:endParaRPr lang="en-US" sz="10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+mn-lt"/>
                        </a:rPr>
                        <a:t>1840-2016</a:t>
                      </a:r>
                      <a:endParaRPr lang="en-US" sz="1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04" marR="55604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1C94-DCED-4C2E-A075-843E1853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97" y="76876"/>
            <a:ext cx="7391865" cy="19061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dirty="0"/>
            </a:br>
            <a:r>
              <a:rPr lang="en-US" sz="2000" b="1" dirty="0"/>
              <a:t>PHOTOS OF REGISTERED FLOODS IN THE DANUBE RIVER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A8A0-2A35-46AF-8F54-23B86AD281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868" y="4821850"/>
            <a:ext cx="3262022" cy="2493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Floods markers in Melk</a:t>
            </a:r>
            <a:endParaRPr lang="sr-Latn-RS" sz="1500" i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3A91AF-910E-43AE-9382-C5DBC636418B}"/>
              </a:ext>
            </a:extLst>
          </p:cNvPr>
          <p:cNvSpPr txBox="1">
            <a:spLocks/>
          </p:cNvSpPr>
          <p:nvPr/>
        </p:nvSpPr>
        <p:spPr>
          <a:xfrm>
            <a:off x="5020437" y="4850690"/>
            <a:ext cx="3262022" cy="249357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 markers in </a:t>
            </a:r>
            <a:r>
              <a:rPr lang="sr-Latn-RS" sz="1500" i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Emmersdorf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0D5BD-7910-48DF-8F31-DDB984DD3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 bwMode="auto">
          <a:xfrm>
            <a:off x="1003720" y="377190"/>
            <a:ext cx="3132923" cy="438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65519D-BCF5-42D4-9FDB-3CECAFD44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603" r="11079" b="5164"/>
          <a:stretch/>
        </p:blipFill>
        <p:spPr bwMode="auto">
          <a:xfrm>
            <a:off x="5297059" y="432730"/>
            <a:ext cx="2708779" cy="438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08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1C94-DCED-4C2E-A075-843E1853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02" y="63634"/>
            <a:ext cx="7391865" cy="41195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PHOTOS OF REGISTERED FLOODS IN THE DANUBE RIVER</a:t>
            </a:r>
            <a:endParaRPr lang="en-US" sz="17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A8A0-2A35-46AF-8F54-23B86AD281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6894" y="4810254"/>
            <a:ext cx="5109401" cy="269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Observed an reconstructed historical floods in Bratislava</a:t>
            </a:r>
            <a:endParaRPr lang="sr-Latn-RS" sz="1500" i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C7505-23D9-48DE-A625-4D0D99CF3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r="1119" b="10619"/>
          <a:stretch/>
        </p:blipFill>
        <p:spPr bwMode="auto">
          <a:xfrm>
            <a:off x="2441856" y="411480"/>
            <a:ext cx="4387814" cy="4320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2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83918"/>
            <a:ext cx="339285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r>
              <a:rPr lang="sr-Latn-R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183" t="29433" r="12811" b="38564"/>
          <a:stretch>
            <a:fillRect/>
          </a:stretch>
        </p:blipFill>
        <p:spPr bwMode="auto">
          <a:xfrm>
            <a:off x="0" y="123477"/>
            <a:ext cx="91440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Theoretical</a:t>
            </a:r>
            <a:r>
              <a:rPr lang="sr-Latn-RS" sz="2800" dirty="0"/>
              <a:t> basi</a:t>
            </a:r>
            <a:r>
              <a:rPr lang="en-GB" sz="2800" dirty="0"/>
              <a:t>s </a:t>
            </a:r>
            <a:r>
              <a:rPr lang="sr-Latn-RS" sz="2800" dirty="0"/>
              <a:t>for the statistical significance of historical  floods</a:t>
            </a:r>
            <a:r>
              <a:rPr lang="en-GB" sz="2800" dirty="0"/>
              <a:t> </a:t>
            </a:r>
            <a:r>
              <a:rPr lang="sr-Latn-RS" sz="2800" dirty="0"/>
              <a:t>assessing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987574"/>
            <a:ext cx="8424936" cy="3888432"/>
          </a:xfrm>
        </p:spPr>
        <p:txBody>
          <a:bodyPr>
            <a:normAutofit/>
          </a:bodyPr>
          <a:lstStyle/>
          <a:p>
            <a:r>
              <a:rPr lang="sr-Latn-RS" sz="2000" b="1" dirty="0" err="1">
                <a:solidFill>
                  <a:srgbClr val="002060"/>
                </a:solidFill>
              </a:rPr>
              <a:t>Theoretical</a:t>
            </a:r>
            <a:r>
              <a:rPr lang="sr-Latn-RS" sz="2000" b="1" dirty="0">
                <a:solidFill>
                  <a:srgbClr val="002060"/>
                </a:solidFill>
              </a:rPr>
              <a:t>  flood </a:t>
            </a:r>
            <a:r>
              <a:rPr lang="sr-Latn-RS" sz="2000" b="1" dirty="0" err="1">
                <a:solidFill>
                  <a:srgbClr val="002060"/>
                </a:solidFill>
              </a:rPr>
              <a:t>hydrographs</a:t>
            </a:r>
            <a:r>
              <a:rPr lang="sr-Latn-RS" sz="2000" dirty="0">
                <a:solidFill>
                  <a:srgbClr val="002060"/>
                </a:solidFill>
              </a:rPr>
              <a:t> </a:t>
            </a:r>
            <a:r>
              <a:rPr lang="sr-Latn-RS" sz="2000" dirty="0" err="1">
                <a:solidFill>
                  <a:srgbClr val="002060"/>
                </a:solidFill>
              </a:rPr>
              <a:t>of</a:t>
            </a:r>
            <a:r>
              <a:rPr lang="sr-Latn-RS" sz="2000" dirty="0">
                <a:solidFill>
                  <a:srgbClr val="002060"/>
                </a:solidFill>
              </a:rPr>
              <a:t> different probabilities of occurrence whose parameters</a:t>
            </a:r>
            <a:r>
              <a:rPr lang="en-GB" sz="2000" dirty="0">
                <a:solidFill>
                  <a:srgbClr val="002060"/>
                </a:solidFill>
              </a:rPr>
              <a:t> are: </a:t>
            </a:r>
            <a:r>
              <a:rPr lang="sr-Latn-RS" sz="2000" dirty="0">
                <a:solidFill>
                  <a:srgbClr val="002060"/>
                </a:solidFill>
              </a:rPr>
              <a:t>maximum ordinate</a:t>
            </a:r>
            <a:r>
              <a:rPr lang="en-GB" sz="2000" dirty="0">
                <a:solidFill>
                  <a:srgbClr val="002060"/>
                </a:solidFill>
              </a:rPr>
              <a:t> (peak)</a:t>
            </a:r>
            <a:r>
              <a:rPr lang="sr-Latn-RS" sz="2000" dirty="0">
                <a:solidFill>
                  <a:srgbClr val="002060"/>
                </a:solidFill>
              </a:rPr>
              <a:t> and maximum flood wave </a:t>
            </a:r>
            <a:r>
              <a:rPr lang="sr-Latn-RS" sz="2000" dirty="0"/>
              <a:t>volume</a:t>
            </a:r>
            <a:r>
              <a:rPr lang="en-GB" sz="2000" dirty="0"/>
              <a:t>.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6452" t="6818"/>
          <a:stretch>
            <a:fillRect/>
          </a:stretch>
        </p:blipFill>
        <p:spPr>
          <a:xfrm>
            <a:off x="755576" y="1707654"/>
            <a:ext cx="4176464" cy="2952328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76056" y="1851670"/>
            <a:ext cx="3779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lvl="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GB" sz="2200" b="1" dirty="0" err="1">
                <a:solidFill>
                  <a:srgbClr val="002060"/>
                </a:solidFill>
              </a:rPr>
              <a:t>Q</a:t>
            </a:r>
            <a:r>
              <a:rPr lang="en-GB" sz="2200" b="1" baseline="-25000" dirty="0" err="1">
                <a:solidFill>
                  <a:srgbClr val="002060"/>
                </a:solidFill>
              </a:rPr>
              <a:t>max,p</a:t>
            </a:r>
            <a:r>
              <a:rPr lang="en-GB" sz="2200" dirty="0">
                <a:solidFill>
                  <a:srgbClr val="002060"/>
                </a:solidFill>
              </a:rPr>
              <a:t> – </a:t>
            </a:r>
            <a:r>
              <a:rPr lang="en-US" sz="2200" dirty="0">
                <a:solidFill>
                  <a:srgbClr val="002060"/>
                </a:solidFill>
              </a:rPr>
              <a:t>maximum hydrograph ordinate</a:t>
            </a:r>
            <a:r>
              <a:rPr lang="sr-Latn-RS" sz="2200" dirty="0">
                <a:solidFill>
                  <a:srgbClr val="002060"/>
                </a:solidFill>
              </a:rPr>
              <a:t>;</a:t>
            </a:r>
            <a:r>
              <a:rPr lang="en-GB" sz="2200" dirty="0">
                <a:solidFill>
                  <a:srgbClr val="002060"/>
                </a:solidFill>
              </a:rPr>
              <a:t>  </a:t>
            </a:r>
            <a:endParaRPr lang="en-US" sz="2200" dirty="0">
              <a:solidFill>
                <a:srgbClr val="002060"/>
              </a:solidFill>
            </a:endParaRP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GB" sz="2200" b="1" dirty="0" err="1">
                <a:solidFill>
                  <a:srgbClr val="002060"/>
                </a:solidFill>
              </a:rPr>
              <a:t>W</a:t>
            </a:r>
            <a:r>
              <a:rPr lang="en-GB" sz="2200" b="1" baseline="-25000" dirty="0" err="1">
                <a:solidFill>
                  <a:srgbClr val="002060"/>
                </a:solidFill>
              </a:rPr>
              <a:t>max,p</a:t>
            </a:r>
            <a:r>
              <a:rPr lang="en-GB" sz="2200" dirty="0">
                <a:solidFill>
                  <a:srgbClr val="002060"/>
                </a:solidFill>
              </a:rPr>
              <a:t> – maximum hydrograph volume</a:t>
            </a:r>
            <a:r>
              <a:rPr lang="sr-Latn-RS" sz="2200" dirty="0">
                <a:solidFill>
                  <a:srgbClr val="002060"/>
                </a:solidFill>
              </a:rPr>
              <a:t>;</a:t>
            </a:r>
            <a:r>
              <a:rPr lang="en-GB" sz="2200" dirty="0">
                <a:solidFill>
                  <a:srgbClr val="002060"/>
                </a:solidFill>
              </a:rPr>
              <a:t>             </a:t>
            </a:r>
          </a:p>
          <a:p>
            <a:pPr marL="274320" marR="0" lvl="0" indent="-27432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</a:pPr>
            <a:r>
              <a:rPr lang="en-GB" sz="2200" b="1" dirty="0" err="1">
                <a:solidFill>
                  <a:srgbClr val="002060"/>
                </a:solidFill>
              </a:rPr>
              <a:t>T</a:t>
            </a:r>
            <a:r>
              <a:rPr lang="en-GB" sz="2200" b="1" baseline="-25000" dirty="0" err="1">
                <a:solidFill>
                  <a:srgbClr val="002060"/>
                </a:solidFill>
              </a:rPr>
              <a:t>B,p</a:t>
            </a:r>
            <a:r>
              <a:rPr lang="en-GB" sz="2200" b="1" dirty="0">
                <a:solidFill>
                  <a:srgbClr val="002060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</a:rPr>
              <a:t>-   total time of flood hydrograph (hydrograph base time)</a:t>
            </a:r>
            <a:r>
              <a:rPr lang="sr-Latn-RS" sz="2200" dirty="0">
                <a:solidFill>
                  <a:srgbClr val="002060"/>
                </a:solidFill>
              </a:rPr>
              <a:t>.</a:t>
            </a:r>
            <a:r>
              <a:rPr lang="en-GB" sz="2200" dirty="0">
                <a:solidFill>
                  <a:srgbClr val="002060"/>
                </a:solidFill>
              </a:rPr>
              <a:t>         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9992" y="1203598"/>
            <a:ext cx="4464496" cy="1152128"/>
          </a:xfrm>
        </p:spPr>
        <p:txBody>
          <a:bodyPr>
            <a:noAutofit/>
          </a:bodyPr>
          <a:lstStyle/>
          <a:p>
            <a:r>
              <a:rPr lang="sr-Latn-RS" sz="1800" b="1" dirty="0">
                <a:solidFill>
                  <a:srgbClr val="002060"/>
                </a:solidFill>
              </a:rPr>
              <a:t>For theoretical floods of probability of occurence</a:t>
            </a:r>
            <a:r>
              <a:rPr lang="en-GB" sz="1800" b="1" dirty="0">
                <a:solidFill>
                  <a:srgbClr val="002060"/>
                </a:solidFill>
              </a:rPr>
              <a:t>:</a:t>
            </a:r>
            <a:br>
              <a:rPr lang="en-GB" sz="1800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p</a:t>
            </a:r>
            <a:r>
              <a:rPr lang="sr-Latn-RS" sz="1800" b="1" dirty="0">
                <a:solidFill>
                  <a:srgbClr val="002060"/>
                </a:solidFill>
              </a:rPr>
              <a:t>(</a:t>
            </a:r>
            <a:r>
              <a:rPr lang="sr-Latn-RS" sz="1800" b="1" dirty="0" err="1">
                <a:solidFill>
                  <a:srgbClr val="002060"/>
                </a:solidFill>
              </a:rPr>
              <a:t>Qmax</a:t>
            </a:r>
            <a:r>
              <a:rPr lang="sr-Latn-RS" sz="1800" b="1" dirty="0">
                <a:solidFill>
                  <a:srgbClr val="002060"/>
                </a:solidFill>
              </a:rPr>
              <a:t> ) = </a:t>
            </a:r>
            <a:r>
              <a:rPr lang="en-GB" sz="1800" b="1" dirty="0">
                <a:solidFill>
                  <a:srgbClr val="002060"/>
                </a:solidFill>
              </a:rPr>
              <a:t>p</a:t>
            </a:r>
            <a:r>
              <a:rPr lang="sr-Latn-RS" sz="1800" b="1" dirty="0">
                <a:solidFill>
                  <a:srgbClr val="002060"/>
                </a:solidFill>
              </a:rPr>
              <a:t>(Wmax)= p(%) →R(Qmax:</a:t>
            </a:r>
            <a:r>
              <a:rPr lang="en-GB" sz="1800" b="1" dirty="0">
                <a:solidFill>
                  <a:srgbClr val="002060"/>
                </a:solidFill>
              </a:rPr>
              <a:t>W</a:t>
            </a:r>
            <a:r>
              <a:rPr lang="sr-Latn-RS" sz="1800" b="1" dirty="0">
                <a:solidFill>
                  <a:srgbClr val="002060"/>
                </a:solidFill>
              </a:rPr>
              <a:t>max)=1.0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059582"/>
            <a:ext cx="3600400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35572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 practice 0 &lt; R &lt;  1.0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Theoretical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the statistical significance of historical  floods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Serbian experience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8DCBC-B070-4B76-B1D1-AB81FB39437F}"/>
              </a:ext>
            </a:extLst>
          </p:cNvPr>
          <p:cNvSpPr txBox="1"/>
          <p:nvPr/>
        </p:nvSpPr>
        <p:spPr>
          <a:xfrm>
            <a:off x="467544" y="915567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rgbClr val="002060"/>
                </a:solidFill>
              </a:rPr>
              <a:t>In practice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0 &lt; R &lt;  1.0</a:t>
            </a:r>
            <a:endParaRPr lang="sr-Latn-RS" sz="1400" b="1" dirty="0">
              <a:solidFill>
                <a:srgbClr val="002060"/>
              </a:solidFill>
            </a:endParaRPr>
          </a:p>
          <a:p>
            <a:endParaRPr lang="sr-Latn-RS" sz="1400" b="1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At 132 hydrological stations of the the Republic </a:t>
            </a:r>
            <a:r>
              <a:rPr lang="en-US" sz="1400" dirty="0" err="1">
                <a:solidFill>
                  <a:srgbClr val="002060"/>
                </a:solidFill>
              </a:rPr>
              <a:t>Hydrometeorological</a:t>
            </a:r>
            <a:r>
              <a:rPr lang="en-US" sz="1400" dirty="0">
                <a:solidFill>
                  <a:srgbClr val="002060"/>
                </a:solidFill>
              </a:rPr>
              <a:t> Service of Serbia (RHMSS)→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from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s-ES" sz="1400" b="1" dirty="0">
                <a:solidFill>
                  <a:srgbClr val="002060"/>
                </a:solidFill>
              </a:rPr>
              <a:t>R(Q;W) = 0</a:t>
            </a:r>
            <a:r>
              <a:rPr lang="sr-Latn-RS" sz="1400" b="1" dirty="0">
                <a:solidFill>
                  <a:srgbClr val="002060"/>
                </a:solidFill>
              </a:rPr>
              <a:t>,</a:t>
            </a:r>
            <a:r>
              <a:rPr lang="es-ES" sz="1400" b="1" dirty="0">
                <a:solidFill>
                  <a:srgbClr val="002060"/>
                </a:solidFill>
              </a:rPr>
              <a:t>013 </a:t>
            </a:r>
            <a:r>
              <a:rPr lang="es-ES" sz="1400" dirty="0">
                <a:solidFill>
                  <a:srgbClr val="002060"/>
                </a:solidFill>
              </a:rPr>
              <a:t>(</a:t>
            </a:r>
            <a:r>
              <a:rPr lang="es-ES" sz="1400" dirty="0" err="1">
                <a:solidFill>
                  <a:srgbClr val="002060"/>
                </a:solidFill>
              </a:rPr>
              <a:t>h.s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s-ES" sz="1400" dirty="0" err="1">
                <a:solidFill>
                  <a:srgbClr val="002060"/>
                </a:solidFill>
              </a:rPr>
              <a:t>Bistrica</a:t>
            </a:r>
            <a:r>
              <a:rPr lang="sr-Latn-RS" sz="1400" dirty="0">
                <a:solidFill>
                  <a:srgbClr val="002060"/>
                </a:solidFill>
              </a:rPr>
              <a:t>, r. </a:t>
            </a:r>
            <a:r>
              <a:rPr lang="es-ES" sz="1400" dirty="0" err="1">
                <a:solidFill>
                  <a:srgbClr val="002060"/>
                </a:solidFill>
              </a:rPr>
              <a:t>Bistric</a:t>
            </a:r>
            <a:r>
              <a:rPr lang="sr-Latn-RS" sz="1400" dirty="0">
                <a:solidFill>
                  <a:srgbClr val="002060"/>
                </a:solidFill>
              </a:rPr>
              <a:t>a</a:t>
            </a:r>
            <a:r>
              <a:rPr lang="es-ES" sz="1400" dirty="0">
                <a:solidFill>
                  <a:srgbClr val="002060"/>
                </a:solidFill>
              </a:rPr>
              <a:t>) </a:t>
            </a:r>
          </a:p>
          <a:p>
            <a:r>
              <a:rPr lang="es-ES" sz="1400" dirty="0" err="1">
                <a:solidFill>
                  <a:srgbClr val="002060"/>
                </a:solidFill>
              </a:rPr>
              <a:t>to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s-ES" sz="1400" b="1" dirty="0">
                <a:solidFill>
                  <a:srgbClr val="002060"/>
                </a:solidFill>
              </a:rPr>
              <a:t>R(Q;W) = 0</a:t>
            </a:r>
            <a:r>
              <a:rPr lang="sr-Latn-RS" sz="1400" b="1" dirty="0">
                <a:solidFill>
                  <a:srgbClr val="002060"/>
                </a:solidFill>
              </a:rPr>
              <a:t>,</a:t>
            </a:r>
            <a:r>
              <a:rPr lang="es-ES" sz="1400" b="1" dirty="0">
                <a:solidFill>
                  <a:srgbClr val="002060"/>
                </a:solidFill>
              </a:rPr>
              <a:t>895 </a:t>
            </a:r>
            <a:r>
              <a:rPr lang="es-ES" sz="1400" dirty="0">
                <a:solidFill>
                  <a:srgbClr val="002060"/>
                </a:solidFill>
              </a:rPr>
              <a:t>(</a:t>
            </a:r>
            <a:r>
              <a:rPr lang="es-ES" sz="1400" dirty="0" err="1">
                <a:solidFill>
                  <a:srgbClr val="002060"/>
                </a:solidFill>
              </a:rPr>
              <a:t>h.s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s-ES" sz="1400" dirty="0" err="1">
                <a:solidFill>
                  <a:srgbClr val="002060"/>
                </a:solidFill>
              </a:rPr>
              <a:t>Ćemanov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s-ES" sz="1400" dirty="0" err="1">
                <a:solidFill>
                  <a:srgbClr val="002060"/>
                </a:solidFill>
              </a:rPr>
              <a:t>most</a:t>
            </a:r>
            <a:r>
              <a:rPr lang="sr-Latn-RS" sz="1400" dirty="0">
                <a:solidFill>
                  <a:srgbClr val="002060"/>
                </a:solidFill>
              </a:rPr>
              <a:t>,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sr-Latn-RS" sz="1400" dirty="0">
                <a:solidFill>
                  <a:srgbClr val="002060"/>
                </a:solidFill>
              </a:rPr>
              <a:t>r. </a:t>
            </a:r>
            <a:r>
              <a:rPr lang="es-ES" sz="1400" dirty="0" err="1">
                <a:solidFill>
                  <a:srgbClr val="002060"/>
                </a:solidFill>
              </a:rPr>
              <a:t>Tamna</a:t>
            </a:r>
            <a:r>
              <a:rPr lang="sr-Latn-RS" sz="1400" dirty="0">
                <a:solidFill>
                  <a:srgbClr val="002060"/>
                </a:solidFill>
              </a:rPr>
              <a:t>va</a:t>
            </a:r>
            <a:r>
              <a:rPr lang="es-ES" sz="1400" dirty="0">
                <a:solidFill>
                  <a:srgbClr val="002060"/>
                </a:solidFill>
              </a:rPr>
              <a:t>)</a:t>
            </a:r>
            <a:r>
              <a:rPr lang="sr-Latn-RS" sz="1400" dirty="0">
                <a:solidFill>
                  <a:srgbClr val="002060"/>
                </a:solidFill>
              </a:rPr>
              <a:t>.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7E3FC3-42EA-4118-B891-65C8ED1E4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34444"/>
              </p:ext>
            </p:extLst>
          </p:nvPr>
        </p:nvGraphicFramePr>
        <p:xfrm>
          <a:off x="612648" y="2128462"/>
          <a:ext cx="7729800" cy="93002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2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1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R(</a:t>
                      </a:r>
                      <a:r>
                        <a:rPr lang="es-ES" sz="1100" dirty="0" err="1">
                          <a:latin typeface="+mn-lt"/>
                        </a:rPr>
                        <a:t>Q</a:t>
                      </a:r>
                      <a:r>
                        <a:rPr lang="es-ES" sz="1100" baseline="-25000" dirty="0" err="1">
                          <a:latin typeface="+mn-lt"/>
                        </a:rPr>
                        <a:t>max</a:t>
                      </a:r>
                      <a:r>
                        <a:rPr lang="es-ES" sz="1100" baseline="-25000" dirty="0">
                          <a:latin typeface="+mn-lt"/>
                        </a:rPr>
                        <a:t> </a:t>
                      </a:r>
                      <a:r>
                        <a:rPr lang="es-ES" sz="1100" dirty="0">
                          <a:latin typeface="+mn-lt"/>
                        </a:rPr>
                        <a:t>: </a:t>
                      </a:r>
                      <a:r>
                        <a:rPr lang="es-ES" sz="1100" dirty="0" err="1">
                          <a:latin typeface="+mn-lt"/>
                        </a:rPr>
                        <a:t>W</a:t>
                      </a:r>
                      <a:r>
                        <a:rPr lang="es-ES" sz="1100" baseline="-25000" dirty="0" err="1">
                          <a:latin typeface="+mn-lt"/>
                        </a:rPr>
                        <a:t>max</a:t>
                      </a:r>
                      <a:r>
                        <a:rPr lang="es-ES" sz="1100" dirty="0">
                          <a:latin typeface="+mn-lt"/>
                        </a:rPr>
                        <a:t>)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latin typeface="+mn-lt"/>
                        </a:rPr>
                        <a:t>Range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0.000-0.100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0.101-0200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0.201-0.300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0.301-0.400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0.401-0.500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0.501-0.600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0.601-0.700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0.701-0.800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+mn-lt"/>
                        </a:rPr>
                        <a:t>0.801-0.900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latin typeface="+mn-lt"/>
                        </a:rPr>
                        <a:t>Frequency</a:t>
                      </a:r>
                      <a:r>
                        <a:rPr lang="es-ES" sz="1100" dirty="0">
                          <a:latin typeface="+mn-lt"/>
                        </a:rPr>
                        <a:t> (h</a:t>
                      </a:r>
                      <a:r>
                        <a:rPr lang="sr-Latn-RS" sz="1100" dirty="0">
                          <a:latin typeface="+mn-lt"/>
                        </a:rPr>
                        <a:t>.</a:t>
                      </a:r>
                      <a:r>
                        <a:rPr lang="sr-Latn-RS" sz="1100" baseline="0" dirty="0">
                          <a:latin typeface="+mn-lt"/>
                        </a:rPr>
                        <a:t> s.</a:t>
                      </a:r>
                      <a:r>
                        <a:rPr lang="es-ES" sz="1100" dirty="0">
                          <a:latin typeface="+mn-lt"/>
                        </a:rPr>
                        <a:t>)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9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+mn-lt"/>
                        </a:rPr>
                        <a:t>10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19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20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33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22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15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+mn-lt"/>
                        </a:rPr>
                        <a:t>5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DF96B-030B-484F-91BF-E220A1CF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87" y="3072885"/>
            <a:ext cx="4572396" cy="16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6852-F3AA-4C01-B2A9-3F64754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3598"/>
            <a:ext cx="8214084" cy="1573318"/>
          </a:xfrm>
        </p:spPr>
        <p:txBody>
          <a:bodyPr>
            <a:noAutofit/>
          </a:bodyPr>
          <a:lstStyle/>
          <a:p>
            <a:r>
              <a:rPr lang="sr-Latn-RS" sz="2000" dirty="0">
                <a:solidFill>
                  <a:srgbClr val="002060"/>
                </a:solidFill>
              </a:rPr>
              <a:t>In case </a:t>
            </a:r>
            <a:r>
              <a:rPr lang="en-GB" sz="2000" dirty="0">
                <a:solidFill>
                  <a:srgbClr val="002060"/>
                </a:solidFill>
              </a:rPr>
              <a:t>when </a:t>
            </a:r>
            <a:r>
              <a:rPr lang="sr-Latn-RS" sz="2000" dirty="0">
                <a:solidFill>
                  <a:srgbClr val="002060"/>
                </a:solidFill>
              </a:rPr>
              <a:t> </a:t>
            </a:r>
            <a:r>
              <a:rPr lang="sr-Latn-RS" sz="2000" b="1" dirty="0">
                <a:solidFill>
                  <a:srgbClr val="002060"/>
                </a:solidFill>
              </a:rPr>
              <a:t>R(Qmax : Wmax) &lt; 1.0 </a:t>
            </a:r>
            <a:r>
              <a:rPr lang="sr-Latn-RS" sz="2000" dirty="0">
                <a:solidFill>
                  <a:srgbClr val="002060"/>
                </a:solidFill>
              </a:rPr>
              <a:t>we </a:t>
            </a:r>
            <a:r>
              <a:rPr lang="en-GB" sz="2000" dirty="0">
                <a:solidFill>
                  <a:srgbClr val="002060"/>
                </a:solidFill>
              </a:rPr>
              <a:t>have to define</a:t>
            </a:r>
            <a:r>
              <a:rPr lang="sr-Latn-RS" sz="2000" dirty="0">
                <a:solidFill>
                  <a:srgbClr val="002060"/>
                </a:solidFill>
              </a:rPr>
              <a:t> the joint-probability function of the two hydrograph parameters:</a:t>
            </a:r>
            <a:br>
              <a:rPr lang="en-GB" sz="2000" dirty="0">
                <a:solidFill>
                  <a:srgbClr val="002060"/>
                </a:solidFill>
              </a:rPr>
            </a:br>
            <a:br>
              <a:rPr lang="sr-Latn-RS" sz="2000" dirty="0">
                <a:solidFill>
                  <a:srgbClr val="002060"/>
                </a:solidFill>
              </a:rPr>
            </a:br>
            <a:r>
              <a:rPr lang="sr-Latn-RS" sz="2000" dirty="0">
                <a:solidFill>
                  <a:srgbClr val="002060"/>
                </a:solidFill>
              </a:rPr>
              <a:t>	- peak discharge</a:t>
            </a:r>
            <a:r>
              <a:rPr lang="en-GB" sz="2000" dirty="0">
                <a:solidFill>
                  <a:srgbClr val="002060"/>
                </a:solidFill>
              </a:rPr>
              <a:t> (Q</a:t>
            </a:r>
            <a:r>
              <a:rPr lang="en-GB" sz="2000" baseline="-25000" dirty="0">
                <a:solidFill>
                  <a:srgbClr val="002060"/>
                </a:solidFill>
              </a:rPr>
              <a:t>max</a:t>
            </a:r>
            <a:r>
              <a:rPr lang="en-GB" sz="2000" dirty="0">
                <a:solidFill>
                  <a:srgbClr val="002060"/>
                </a:solidFill>
              </a:rPr>
              <a:t>) and</a:t>
            </a:r>
            <a:br>
              <a:rPr lang="sr-Latn-RS" sz="2000" dirty="0">
                <a:solidFill>
                  <a:srgbClr val="002060"/>
                </a:solidFill>
              </a:rPr>
            </a:br>
            <a:r>
              <a:rPr lang="sr-Latn-RS" sz="2000" dirty="0">
                <a:solidFill>
                  <a:srgbClr val="002060"/>
                </a:solidFill>
              </a:rPr>
              <a:t>	- maximum volume of floods </a:t>
            </a:r>
            <a:r>
              <a:rPr lang="en-GB" sz="2000" dirty="0">
                <a:solidFill>
                  <a:srgbClr val="002060"/>
                </a:solidFill>
              </a:rPr>
              <a:t>(W</a:t>
            </a:r>
            <a:r>
              <a:rPr lang="en-GB" sz="2000" baseline="-25000" dirty="0">
                <a:solidFill>
                  <a:srgbClr val="002060"/>
                </a:solidFill>
              </a:rPr>
              <a:t>max</a:t>
            </a:r>
            <a:r>
              <a:rPr lang="en-GB" sz="2000" dirty="0">
                <a:solidFill>
                  <a:srgbClr val="002060"/>
                </a:solidFill>
              </a:rPr>
              <a:t>)</a:t>
            </a:r>
            <a:endParaRPr lang="sr-Latn-RS" sz="2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92217-2044-4B21-8F06-2B6EA7CB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Serbian experience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8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507288" cy="729258"/>
          </a:xfrm>
        </p:spPr>
        <p:txBody>
          <a:bodyPr>
            <a:normAutofit/>
          </a:bodyPr>
          <a:lstStyle/>
          <a:p>
            <a:r>
              <a:rPr lang="en-GB" sz="2800" dirty="0" err="1"/>
              <a:t>Bivariate</a:t>
            </a:r>
            <a:r>
              <a:rPr lang="en-GB" sz="2800" dirty="0"/>
              <a:t> probability of occurrence of flood parameters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915566"/>
            <a:ext cx="806489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PROIL model: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Density functions – the lines of same bivariate probabilities of occurrence: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sr-Latn-CS" sz="2000" b="0" i="1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sr-Latn-CS" sz="2000" b="0" i="1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for 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= 0.1, 1.0, 2.0 and 5.0%, and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ivariate exceedance probabilities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fu</a:t>
            </a:r>
            <a:r>
              <a:rPr lang="en-US" sz="20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nction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{(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sr-Latn-CS" sz="2000" b="0" i="1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≥ 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sr-Latn-CS" sz="2000" b="0" i="1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max,P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)∩(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sr-Latn-CS" sz="2000" b="0" i="1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sr-Latn-CS" sz="20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≥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sr-Latn-CS" sz="2000" b="0" i="1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max,P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 } = 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for </a:t>
            </a:r>
            <a:r>
              <a:rPr kumimoji="0" lang="sr-Latn-C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= 0.1, 1.0, 2.0 and 5.0 %.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73380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74B29-4204-42BD-B247-001B9E356332}"/>
              </a:ext>
            </a:extLst>
          </p:cNvPr>
          <p:cNvSpPr txBox="1">
            <a:spLocks/>
          </p:cNvSpPr>
          <p:nvPr/>
        </p:nvSpPr>
        <p:spPr>
          <a:xfrm>
            <a:off x="0" y="1964531"/>
            <a:ext cx="7802692" cy="12573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endParaRPr lang="sr-Latn-R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/>
            <a:endParaRPr lang="en-U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4BDAAC-2824-40A7-9414-1983927C1BF3}"/>
              </a:ext>
            </a:extLst>
          </p:cNvPr>
          <p:cNvSpPr txBox="1">
            <a:spLocks/>
          </p:cNvSpPr>
          <p:nvPr/>
        </p:nvSpPr>
        <p:spPr>
          <a:xfrm>
            <a:off x="621505" y="442914"/>
            <a:ext cx="6372227" cy="99476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/>
            <a:r>
              <a:rPr lang="sr-Latn-RS" sz="2100" b="1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 </a:t>
            </a:r>
            <a:r>
              <a:rPr lang="en-US" sz="2100" b="1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PROIL</a:t>
            </a:r>
            <a:endParaRPr lang="sr-Latn-RS" sz="2025" baseline="-250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7D88F1-0A84-4D8D-9980-DA9743A0ED37}"/>
              </a:ext>
            </a:extLst>
          </p:cNvPr>
          <p:cNvSpPr txBox="1">
            <a:spLocks/>
          </p:cNvSpPr>
          <p:nvPr/>
        </p:nvSpPr>
        <p:spPr>
          <a:xfrm>
            <a:off x="490629" y="1070668"/>
            <a:ext cx="7802692" cy="42437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1500" dirty="0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Bivariate probability if  x=</a:t>
            </a:r>
            <a:r>
              <a:rPr lang="en-US" sz="1500" dirty="0" err="1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1500" baseline="-25000" dirty="0" err="1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en-US" sz="1500" dirty="0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and  y= </a:t>
            </a:r>
            <a:r>
              <a:rPr lang="en-US" sz="1500" dirty="0" err="1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1500" baseline="-25000" dirty="0" err="1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endParaRPr lang="en-U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7FA470-845A-4107-BA1F-722C654DBF01}"/>
                  </a:ext>
                </a:extLst>
              </p:cNvPr>
              <p:cNvSpPr/>
              <p:nvPr/>
            </p:nvSpPr>
            <p:spPr>
              <a:xfrm>
                <a:off x="307075" y="3510488"/>
                <a:ext cx="6622576" cy="95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15000"/>
                  </a:lnSpc>
                </a:pPr>
                <a:endParaRPr lang="sr-Latn-RS" sz="1350" dirty="0">
                  <a:solidFill>
                    <a:srgbClr val="4A66AC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3429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Φ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nary>
                        <m:naryPr>
                          <m:ctrlPr>
                            <a:rPr lang="en-US" sz="1350" i="1">
                              <a:solidFill>
                                <a:srgbClr val="4A66A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=+∞</m:t>
                          </m:r>
                        </m:sup>
                        <m:e>
                          <m:nary>
                            <m:naryPr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y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=+∞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dtdz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y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=1−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=1−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,•)−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(•,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)+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srgbClr val="4A66A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7FA470-845A-4107-BA1F-722C654DB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5" y="3510488"/>
                <a:ext cx="6622576" cy="954941"/>
              </a:xfrm>
              <a:prstGeom prst="rect">
                <a:avLst/>
              </a:prstGeom>
              <a:blipFill>
                <a:blip r:embed="rId2"/>
                <a:stretch>
                  <a:fillRect r="-5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6077DFD-ACA3-4130-8CF4-DF562DD4B5F8}"/>
              </a:ext>
            </a:extLst>
          </p:cNvPr>
          <p:cNvSpPr txBox="1">
            <a:spLocks/>
          </p:cNvSpPr>
          <p:nvPr/>
        </p:nvSpPr>
        <p:spPr>
          <a:xfrm>
            <a:off x="490629" y="1689615"/>
            <a:ext cx="6096000" cy="7518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1500" dirty="0">
                <a:solidFill>
                  <a:srgbClr val="4A66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 function</a:t>
            </a:r>
            <a:endParaRPr lang="sr-Latn-R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/>
            <a:endParaRPr lang="en-U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B68564-6D9F-464F-8CC7-31781BD99B5F}"/>
              </a:ext>
            </a:extLst>
          </p:cNvPr>
          <p:cNvSpPr txBox="1">
            <a:spLocks/>
          </p:cNvSpPr>
          <p:nvPr/>
        </p:nvSpPr>
        <p:spPr>
          <a:xfrm>
            <a:off x="-93729" y="3160212"/>
            <a:ext cx="7802692" cy="12573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endParaRPr lang="sr-Latn-R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/>
            <a:endParaRPr lang="en-U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75F2B8-10CE-4671-8D71-DF7133E73F8F}"/>
              </a:ext>
            </a:extLst>
          </p:cNvPr>
          <p:cNvSpPr txBox="1">
            <a:spLocks/>
          </p:cNvSpPr>
          <p:nvPr/>
        </p:nvSpPr>
        <p:spPr>
          <a:xfrm>
            <a:off x="486400" y="3460656"/>
            <a:ext cx="7222563" cy="7518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914400" eaLnBrk="0" fontAlgn="base" hangingPunct="0">
              <a:spcAft>
                <a:spcPct val="0"/>
              </a:spcAft>
            </a:pP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sr-Latn-C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ivariate exceedance probabilit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function</a:t>
            </a:r>
            <a:r>
              <a:rPr lang="sr-Latn-C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3FE0F9-38AF-4C1E-8BE6-E01F2D09AD15}"/>
                  </a:ext>
                </a:extLst>
              </p:cNvPr>
              <p:cNvSpPr/>
              <p:nvPr/>
            </p:nvSpPr>
            <p:spPr>
              <a:xfrm>
                <a:off x="-93729" y="1863121"/>
                <a:ext cx="6556043" cy="1156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1350" i="1">
                              <a:solidFill>
                                <a:srgbClr val="4A66A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y</m:t>
                          </m:r>
                        </m:e>
                      </m:d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solidFill>
                                <a:srgbClr val="4A66A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y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350" i="1">
                                      <a:solidFill>
                                        <a:srgbClr val="4A66A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ρ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1350">
                          <a:solidFill>
                            <a:srgbClr val="4A66A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rgbClr val="4A66A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2⋅</m:t>
                              </m:r>
                              <m:d>
                                <m:dPr>
                                  <m:ctrlPr>
                                    <a:rPr lang="en-US" sz="1350" i="1">
                                      <a:solidFill>
                                        <a:srgbClr val="4A66A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ρ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m:rPr>
                              <m:nor/>
                            </m:rPr>
                            <a:rPr lang="en-US" sz="1350">
                              <a:solidFill>
                                <a:srgbClr val="4A66AC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50" i="1">
                                  <a:solidFill>
                                    <a:srgbClr val="4A66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4A66A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50" i="1">
                                              <a:solidFill>
                                                <a:srgbClr val="4A66A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x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350" i="1">
                                                  <a:solidFill>
                                                    <a:srgbClr val="4A66A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1350">
                                                  <a:solidFill>
                                                    <a:srgbClr val="4A66AC"/>
                                                  </a:solidFill>
                                                  <a:latin typeface="Tahoma" panose="020B0604030504040204" pitchFamily="34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1350">
                                                  <a:solidFill>
                                                    <a:srgbClr val="4A66AC"/>
                                                  </a:solidFill>
                                                  <a:latin typeface="Tahoma" panose="020B0604030504040204" pitchFamily="34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x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x</m:t>
                                      </m:r>
                                    </m:sub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4A66A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x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solidFill>
                                                <a:srgbClr val="4A66A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x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y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solidFill>
                                                <a:srgbClr val="4A66A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y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1350">
                                      <a:solidFill>
                                        <a:srgbClr val="4A66AC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y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1350">
                                  <a:solidFill>
                                    <a:srgbClr val="4A66AC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4A66A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50" i="1">
                                              <a:solidFill>
                                                <a:srgbClr val="4A66A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y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350">
                                              <a:solidFill>
                                                <a:srgbClr val="4A66AC"/>
                                              </a:solidFill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350" i="1">
                                                  <a:solidFill>
                                                    <a:srgbClr val="4A66A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1350">
                                                  <a:solidFill>
                                                    <a:srgbClr val="4A66AC"/>
                                                  </a:solidFill>
                                                  <a:latin typeface="Tahoma" panose="020B0604030504040204" pitchFamily="34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1350">
                                                  <a:solidFill>
                                                    <a:srgbClr val="4A66AC"/>
                                                  </a:solidFill>
                                                  <a:latin typeface="Tahoma" panose="020B0604030504040204" pitchFamily="34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y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350" i="1">
                                          <a:solidFill>
                                            <a:srgbClr val="4A66A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y</m:t>
                                      </m:r>
                                    </m:sub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1350">
                                          <a:solidFill>
                                            <a:srgbClr val="4A66AC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350" dirty="0">
                  <a:solidFill>
                    <a:srgbClr val="4A66A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3FE0F9-38AF-4C1E-8BE6-E01F2D09A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729" y="1863121"/>
                <a:ext cx="6556043" cy="1156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CD4AF1B2-9FA3-404A-9DF7-F95F48F7EB5A}"/>
              </a:ext>
            </a:extLst>
          </p:cNvPr>
          <p:cNvSpPr txBox="1">
            <a:spLocks/>
          </p:cNvSpPr>
          <p:nvPr/>
        </p:nvSpPr>
        <p:spPr>
          <a:xfrm>
            <a:off x="580129" y="2939448"/>
            <a:ext cx="7222563" cy="7518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endParaRPr lang="en-US" sz="1500" dirty="0">
              <a:solidFill>
                <a:srgbClr val="4A66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91EBA6D-EC25-4AEE-83FA-4EE88B8C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611" y="4767263"/>
            <a:ext cx="1981200" cy="274320"/>
          </a:xfrm>
        </p:spPr>
        <p:txBody>
          <a:bodyPr/>
          <a:lstStyle/>
          <a:p>
            <a:pPr algn="l"/>
            <a:fld id="{E9FE8E3F-5A3A-49B4-9B94-C3FBFC6971D5}" type="slidenum">
              <a:rPr lang="en-US" sz="1400" smtClean="0"/>
              <a:pPr algn="l"/>
              <a:t>7</a:t>
            </a:fld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1C72D-900A-4F46-8109-7622F51DE78D}"/>
              </a:ext>
            </a:extLst>
          </p:cNvPr>
          <p:cNvSpPr txBox="1"/>
          <p:nvPr/>
        </p:nvSpPr>
        <p:spPr>
          <a:xfrm>
            <a:off x="3419872" y="473380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4DC7C3-D167-44B1-B03F-BF21D98EC34A}"/>
              </a:ext>
            </a:extLst>
          </p:cNvPr>
          <p:cNvCxnSpPr>
            <a:cxnSpLocks/>
          </p:cNvCxnSpPr>
          <p:nvPr/>
        </p:nvCxnSpPr>
        <p:spPr>
          <a:xfrm>
            <a:off x="469611" y="4767263"/>
            <a:ext cx="835086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5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987574"/>
            <a:ext cx="84249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In the final version of the Chapter 10 of project No9 FRDRB these GS are included: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GS Ingolstadt,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Regebsburg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Hofkirchen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Achleiten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Bezdan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Bogojevo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Smederevo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GS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Orsova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As examples in this </a:t>
            </a:r>
            <a:r>
              <a:rPr lang="sr-Latn-R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presentation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results only for two gauging profiles at the Danube will be presented: </a:t>
            </a:r>
            <a:r>
              <a:rPr lang="sr-Latn-R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Achleiten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and B</a:t>
            </a:r>
            <a:r>
              <a:rPr lang="sr-Latn-R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ezdan</a:t>
            </a:r>
            <a:endParaRPr lang="en-US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507288" cy="729258"/>
          </a:xfrm>
        </p:spPr>
        <p:txBody>
          <a:bodyPr>
            <a:normAutofit/>
          </a:bodyPr>
          <a:lstStyle/>
          <a:p>
            <a:r>
              <a:rPr lang="en-GB" sz="2800" dirty="0" err="1"/>
              <a:t>Bivariate</a:t>
            </a:r>
            <a:r>
              <a:rPr lang="en-GB" sz="2800" dirty="0"/>
              <a:t> probability of occurrence of flood parameters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8E3F-5A3A-49B4-9B94-C3FBFC6971D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915566"/>
            <a:ext cx="80648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Correlation between the considered flood hydrograph parameters of the Danube River were: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GS </a:t>
            </a:r>
            <a:r>
              <a:rPr kumimoji="0" lang="sr-Latn-RS" sz="2000" b="0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Achleiten</a:t>
            </a:r>
            <a:endParaRPr kumimoji="0" lang="en-US" sz="2000" b="0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srgbClr val="002060"/>
                </a:solidFill>
              </a:rPr>
              <a:t>Coefficient of linear correlation </a:t>
            </a:r>
            <a:r>
              <a:rPr lang="en-US" sz="2000" b="1" dirty="0">
                <a:solidFill>
                  <a:srgbClr val="002060"/>
                </a:solidFill>
              </a:rPr>
              <a:t>R = 0. 4</a:t>
            </a:r>
            <a:r>
              <a:rPr lang="sr-Latn-RS" sz="2000" b="1" dirty="0">
                <a:solidFill>
                  <a:srgbClr val="002060"/>
                </a:solidFill>
              </a:rPr>
              <a:t>7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srgbClr val="002060"/>
                </a:solidFill>
              </a:rPr>
              <a:t>Standard error of correlation coefficient </a:t>
            </a:r>
            <a:r>
              <a:rPr lang="en-US" sz="2000" b="1" dirty="0" err="1">
                <a:solidFill>
                  <a:srgbClr val="002060"/>
                </a:solidFill>
              </a:rPr>
              <a:t>σ</a:t>
            </a:r>
            <a:r>
              <a:rPr lang="en-US" sz="2000" b="1" baseline="-25000" dirty="0" err="1">
                <a:solidFill>
                  <a:srgbClr val="002060"/>
                </a:solidFill>
              </a:rPr>
              <a:t>R</a:t>
            </a:r>
            <a:r>
              <a:rPr lang="en-US" sz="2000" b="1" dirty="0">
                <a:solidFill>
                  <a:srgbClr val="002060"/>
                </a:solidFill>
              </a:rPr>
              <a:t> = 0.0</a:t>
            </a:r>
            <a:r>
              <a:rPr lang="sr-Latn-RS" sz="2000" b="1" dirty="0">
                <a:solidFill>
                  <a:srgbClr val="002060"/>
                </a:solidFill>
              </a:rPr>
              <a:t>77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GB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GS </a:t>
            </a:r>
            <a:r>
              <a:rPr kumimoji="0" lang="sr-Latn-CS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Bezdan </a:t>
            </a:r>
            <a:endParaRPr kumimoji="0" lang="en-US" sz="2000" b="0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274320" marR="0" lvl="0" indent="-27432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</a:pPr>
            <a:r>
              <a:rPr lang="sr-Latn-CS" sz="2000" dirty="0">
                <a:solidFill>
                  <a:srgbClr val="002060"/>
                </a:solidFill>
              </a:rPr>
              <a:t>Coefficient of linear correlation </a:t>
            </a:r>
            <a:r>
              <a:rPr lang="sr-Latn-CS" sz="2000" b="1" dirty="0">
                <a:solidFill>
                  <a:srgbClr val="002060"/>
                </a:solidFill>
              </a:rPr>
              <a:t>R = 0. 405</a:t>
            </a:r>
            <a:r>
              <a:rPr lang="sr-Latn-CS" sz="2000" dirty="0">
                <a:solidFill>
                  <a:srgbClr val="002060"/>
                </a:solidFill>
              </a:rPr>
              <a:t>;</a:t>
            </a:r>
            <a:endParaRPr lang="en-US" sz="2000" dirty="0">
              <a:solidFill>
                <a:srgbClr val="002060"/>
              </a:solidFill>
            </a:endParaRPr>
          </a:p>
          <a:p>
            <a:pPr marL="274320" marR="0" lvl="0" indent="-27432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</a:pPr>
            <a:r>
              <a:rPr lang="en-US" sz="2000" dirty="0">
                <a:solidFill>
                  <a:srgbClr val="002060"/>
                </a:solidFill>
              </a:rPr>
              <a:t>Standard error of correlation coefficient </a:t>
            </a:r>
            <a:r>
              <a:rPr lang="en-US" sz="2000" b="1" dirty="0" err="1">
                <a:solidFill>
                  <a:srgbClr val="002060"/>
                </a:solidFill>
              </a:rPr>
              <a:t>σ</a:t>
            </a:r>
            <a:r>
              <a:rPr lang="en-US" sz="2000" b="1" baseline="-25000" dirty="0" err="1">
                <a:solidFill>
                  <a:srgbClr val="002060"/>
                </a:solidFill>
              </a:rPr>
              <a:t>R</a:t>
            </a:r>
            <a:r>
              <a:rPr lang="en-US" sz="2000" b="1" dirty="0">
                <a:solidFill>
                  <a:srgbClr val="002060"/>
                </a:solidFill>
              </a:rPr>
              <a:t> = 0.0</a:t>
            </a:r>
            <a:r>
              <a:rPr lang="sr-Latn-RS" sz="2000" b="1" dirty="0">
                <a:solidFill>
                  <a:srgbClr val="002060"/>
                </a:solidFill>
              </a:rPr>
              <a:t>91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47319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1"/>
                </a:solidFill>
              </a:rPr>
              <a:t>Danube Conference 2019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707</Words>
  <Application>Microsoft Office PowerPoint</Application>
  <PresentationFormat>On-screen Show (16:9)</PresentationFormat>
  <Paragraphs>227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Wingdings</vt:lpstr>
      <vt:lpstr>Wingdings 3</vt:lpstr>
      <vt:lpstr>Origin</vt:lpstr>
      <vt:lpstr>Office Theme</vt:lpstr>
      <vt:lpstr>1_Office Theme</vt:lpstr>
      <vt:lpstr>Assessment of Statistical Significance  of Historic Danube Floods  </vt:lpstr>
      <vt:lpstr>Theoretical basis for the statistical significance of historical  floods assessing</vt:lpstr>
      <vt:lpstr>For theoretical floods of probability of occurence: p(Qmax ) = p(Wmax)= p(%) →R(Qmax:Wmax)=1.0</vt:lpstr>
      <vt:lpstr>Serbian experience</vt:lpstr>
      <vt:lpstr>In case when  R(Qmax : Wmax) &lt; 1.0 we have to define the joint-probability function of the two hydrograph parameters:   - peak discharge (Qmax) and  - maximum volume of floods (Wmax)</vt:lpstr>
      <vt:lpstr>Bivariate probability of occurrence of flood parameters</vt:lpstr>
      <vt:lpstr>PowerPoint Presentation</vt:lpstr>
      <vt:lpstr>PowerPoint Presentation</vt:lpstr>
      <vt:lpstr>Bivariate probability of occurrence of flood parameters</vt:lpstr>
      <vt:lpstr>Bivariate probability of occurrence of flood parameters</vt:lpstr>
      <vt:lpstr>Return periods of historic floods along the Danube from GS Berg to GS Orsova</vt:lpstr>
      <vt:lpstr> PHOTOS OF REGISTERED FLOODS IN THE DANUBE RIVER</vt:lpstr>
      <vt:lpstr>PHOTOS OF REGISTERED FLOODS IN THE DANUBE RIVER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Stevan Prohaska</cp:lastModifiedBy>
  <cp:revision>171</cp:revision>
  <cp:lastPrinted>2019-10-08T10:27:09Z</cp:lastPrinted>
  <dcterms:created xsi:type="dcterms:W3CDTF">2018-10-17T10:54:05Z</dcterms:created>
  <dcterms:modified xsi:type="dcterms:W3CDTF">2019-10-28T11:30:28Z</dcterms:modified>
</cp:coreProperties>
</file>