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4"/>
  </p:notesMasterIdLst>
  <p:sldIdLst>
    <p:sldId id="257" r:id="rId2"/>
    <p:sldId id="395" r:id="rId3"/>
    <p:sldId id="390" r:id="rId4"/>
    <p:sldId id="389" r:id="rId5"/>
    <p:sldId id="393" r:id="rId6"/>
    <p:sldId id="379" r:id="rId7"/>
    <p:sldId id="391" r:id="rId8"/>
    <p:sldId id="392" r:id="rId9"/>
    <p:sldId id="396" r:id="rId10"/>
    <p:sldId id="397" r:id="rId11"/>
    <p:sldId id="398" r:id="rId12"/>
    <p:sldId id="339" r:id="rId13"/>
    <p:sldId id="340" r:id="rId14"/>
    <p:sldId id="370" r:id="rId15"/>
    <p:sldId id="341" r:id="rId16"/>
    <p:sldId id="294" r:id="rId17"/>
    <p:sldId id="371" r:id="rId18"/>
    <p:sldId id="375" r:id="rId19"/>
    <p:sldId id="374" r:id="rId20"/>
    <p:sldId id="378" r:id="rId21"/>
    <p:sldId id="372" r:id="rId22"/>
    <p:sldId id="381" r:id="rId23"/>
    <p:sldId id="376" r:id="rId24"/>
    <p:sldId id="387" r:id="rId25"/>
    <p:sldId id="386" r:id="rId26"/>
    <p:sldId id="369" r:id="rId27"/>
    <p:sldId id="377" r:id="rId28"/>
    <p:sldId id="345" r:id="rId29"/>
    <p:sldId id="383" r:id="rId30"/>
    <p:sldId id="384" r:id="rId31"/>
    <p:sldId id="289" r:id="rId32"/>
    <p:sldId id="27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86429" autoAdjust="0"/>
  </p:normalViewPr>
  <p:slideViewPr>
    <p:cSldViewPr>
      <p:cViewPr>
        <p:scale>
          <a:sx n="100" d="100"/>
          <a:sy n="100" d="100"/>
        </p:scale>
        <p:origin x="-1140" y="-276"/>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50;&#1085;&#1080;&#1075;&#1072;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0.13106040577044681"/>
          <c:y val="0.11070398808844557"/>
          <c:w val="0.84821598942467968"/>
          <c:h val="0.48702629562609068"/>
        </c:manualLayout>
      </c:layout>
      <c:barChart>
        <c:barDir val="col"/>
        <c:grouping val="clustered"/>
        <c:ser>
          <c:idx val="0"/>
          <c:order val="0"/>
          <c:cat>
            <c:strRef>
              <c:f>Лист2!$C$19:$C$25</c:f>
              <c:strCache>
                <c:ptCount val="7"/>
                <c:pt idx="0">
                  <c:v>Danube–Izmail</c:v>
                </c:pt>
                <c:pt idx="1">
                  <c:v>Kahul–Nahirne</c:v>
                </c:pt>
                <c:pt idx="2">
                  <c:v>Yalpuh–Bolgrad</c:v>
                </c:pt>
                <c:pt idx="3">
                  <c:v>Yalpuh–Kosa</c:v>
                </c:pt>
                <c:pt idx="4">
                  <c:v>Kugurluy–Nova Nekrasivka</c:v>
                </c:pt>
                <c:pt idx="5">
                  <c:v>Katlabukh–Kyslitsa</c:v>
                </c:pt>
                <c:pt idx="6">
                  <c:v>Kytai–Chervonyi Yar</c:v>
                </c:pt>
              </c:strCache>
            </c:strRef>
          </c:cat>
          <c:val>
            <c:numRef>
              <c:f>Лист2!$E$19:$E$25</c:f>
              <c:numCache>
                <c:formatCode>General</c:formatCode>
                <c:ptCount val="7"/>
                <c:pt idx="0">
                  <c:v>339</c:v>
                </c:pt>
                <c:pt idx="1">
                  <c:v>568</c:v>
                </c:pt>
                <c:pt idx="2">
                  <c:v>1234</c:v>
                </c:pt>
                <c:pt idx="3">
                  <c:v>957</c:v>
                </c:pt>
                <c:pt idx="4">
                  <c:v>708</c:v>
                </c:pt>
                <c:pt idx="5">
                  <c:v>1992</c:v>
                </c:pt>
                <c:pt idx="6">
                  <c:v>4705</c:v>
                </c:pt>
              </c:numCache>
            </c:numRef>
          </c:val>
        </c:ser>
        <c:axId val="71871488"/>
        <c:axId val="71996160"/>
      </c:barChart>
      <c:catAx>
        <c:axId val="71871488"/>
        <c:scaling>
          <c:orientation val="minMax"/>
        </c:scaling>
        <c:axPos val="b"/>
        <c:majorTickMark val="in"/>
        <c:tickLblPos val="nextTo"/>
        <c:txPr>
          <a:bodyPr/>
          <a:lstStyle/>
          <a:p>
            <a:pPr>
              <a:defRPr sz="1400">
                <a:latin typeface="Arial" pitchFamily="34" charset="0"/>
                <a:cs typeface="Arial" pitchFamily="34" charset="0"/>
              </a:defRPr>
            </a:pPr>
            <a:endParaRPr lang="ru-RU"/>
          </a:p>
        </c:txPr>
        <c:crossAx val="71996160"/>
        <c:crosses val="autoZero"/>
        <c:auto val="1"/>
        <c:lblAlgn val="ctr"/>
        <c:lblOffset val="100"/>
      </c:catAx>
      <c:valAx>
        <c:axId val="71996160"/>
        <c:scaling>
          <c:orientation val="minMax"/>
          <c:max val="5000"/>
          <c:min val="0"/>
        </c:scaling>
        <c:axPos val="l"/>
        <c:majorGridlines/>
        <c:numFmt formatCode="General" sourceLinked="1"/>
        <c:majorTickMark val="in"/>
        <c:tickLblPos val="nextTo"/>
        <c:txPr>
          <a:bodyPr/>
          <a:lstStyle/>
          <a:p>
            <a:pPr>
              <a:defRPr sz="1600">
                <a:latin typeface="Arial" pitchFamily="34" charset="0"/>
                <a:cs typeface="Arial" pitchFamily="34" charset="0"/>
              </a:defRPr>
            </a:pPr>
            <a:endParaRPr lang="ru-RU"/>
          </a:p>
        </c:txPr>
        <c:crossAx val="71871488"/>
        <c:crosses val="autoZero"/>
        <c:crossBetween val="between"/>
        <c:majorUnit val="1000"/>
      </c:valAx>
    </c:plotArea>
    <c:plotVisOnly val="1"/>
    <c:dispBlanksAs val="gap"/>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0.14737439398000346"/>
          <c:y val="0.11055510293095011"/>
          <c:w val="0.89257432288682259"/>
          <c:h val="0.44151241425849796"/>
        </c:manualLayout>
      </c:layout>
      <c:barChart>
        <c:barDir val="col"/>
        <c:grouping val="clustered"/>
        <c:ser>
          <c:idx val="0"/>
          <c:order val="0"/>
          <c:cat>
            <c:strRef>
              <c:f>Лист2!$C$19:$C$25</c:f>
              <c:strCache>
                <c:ptCount val="7"/>
                <c:pt idx="0">
                  <c:v>Danube–Izmail</c:v>
                </c:pt>
                <c:pt idx="1">
                  <c:v>Kahul–Nahirne</c:v>
                </c:pt>
                <c:pt idx="2">
                  <c:v>Yalpuh–Bolgrad</c:v>
                </c:pt>
                <c:pt idx="3">
                  <c:v>Yalpuh–Kosa</c:v>
                </c:pt>
                <c:pt idx="4">
                  <c:v>Kugurluy–Nova Nekrasivka</c:v>
                </c:pt>
                <c:pt idx="5">
                  <c:v>Katlabukh–Kyslitsa</c:v>
                </c:pt>
                <c:pt idx="6">
                  <c:v>Kytai–Chervonyi Yar</c:v>
                </c:pt>
              </c:strCache>
            </c:strRef>
          </c:cat>
          <c:val>
            <c:numRef>
              <c:f>Лист2!$L$19:$L$25</c:f>
              <c:numCache>
                <c:formatCode>General</c:formatCode>
                <c:ptCount val="7"/>
                <c:pt idx="0">
                  <c:v>1.8</c:v>
                </c:pt>
                <c:pt idx="1">
                  <c:v>4.1199999999999966</c:v>
                </c:pt>
                <c:pt idx="2">
                  <c:v>4.07</c:v>
                </c:pt>
                <c:pt idx="3">
                  <c:v>2.9</c:v>
                </c:pt>
                <c:pt idx="4">
                  <c:v>3.4099999999999997</c:v>
                </c:pt>
                <c:pt idx="5">
                  <c:v>5.33</c:v>
                </c:pt>
                <c:pt idx="6">
                  <c:v>7.99</c:v>
                </c:pt>
              </c:numCache>
            </c:numRef>
          </c:val>
        </c:ser>
        <c:axId val="72006656"/>
        <c:axId val="72017408"/>
      </c:barChart>
      <c:catAx>
        <c:axId val="72006656"/>
        <c:scaling>
          <c:orientation val="minMax"/>
        </c:scaling>
        <c:axPos val="b"/>
        <c:majorTickMark val="in"/>
        <c:tickLblPos val="nextTo"/>
        <c:txPr>
          <a:bodyPr/>
          <a:lstStyle/>
          <a:p>
            <a:pPr>
              <a:defRPr sz="1600"/>
            </a:pPr>
            <a:endParaRPr lang="ru-RU"/>
          </a:p>
        </c:txPr>
        <c:crossAx val="72017408"/>
        <c:crosses val="autoZero"/>
        <c:auto val="1"/>
        <c:lblAlgn val="ctr"/>
        <c:lblOffset val="100"/>
      </c:catAx>
      <c:valAx>
        <c:axId val="72017408"/>
        <c:scaling>
          <c:orientation val="minMax"/>
        </c:scaling>
        <c:axPos val="l"/>
        <c:majorGridlines/>
        <c:numFmt formatCode="General" sourceLinked="1"/>
        <c:majorTickMark val="in"/>
        <c:tickLblPos val="nextTo"/>
        <c:txPr>
          <a:bodyPr/>
          <a:lstStyle/>
          <a:p>
            <a:pPr>
              <a:defRPr sz="1600">
                <a:latin typeface="Arial" pitchFamily="34" charset="0"/>
                <a:cs typeface="Arial" pitchFamily="34" charset="0"/>
              </a:defRPr>
            </a:pPr>
            <a:endParaRPr lang="ru-RU"/>
          </a:p>
        </c:txPr>
        <c:crossAx val="72006656"/>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2.18723E-7</cdr:x>
      <cdr:y>0</cdr:y>
    </cdr:from>
    <cdr:to>
      <cdr:x>0.22826</cdr:x>
      <cdr:y>0.09731</cdr:y>
    </cdr:to>
    <cdr:sp macro="" textlink="">
      <cdr:nvSpPr>
        <cdr:cNvPr id="2" name="Text Box 7"/>
        <cdr:cNvSpPr txBox="1">
          <a:spLocks xmlns:a="http://schemas.openxmlformats.org/drawingml/2006/main" noChangeArrowheads="1"/>
        </cdr:cNvSpPr>
      </cdr:nvSpPr>
      <cdr:spPr bwMode="auto">
        <a:xfrm xmlns:a="http://schemas.openxmlformats.org/drawingml/2006/main">
          <a:off x="1" y="0"/>
          <a:ext cx="1043607" cy="36436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54864" tIns="45720" rIns="54864" bIns="4572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sz="2000" b="0" i="0" u="none" strike="noStrike" baseline="0" dirty="0" smtClean="0">
              <a:solidFill>
                <a:srgbClr val="000000"/>
              </a:solidFill>
              <a:latin typeface="Arial Cyr"/>
              <a:cs typeface="Arial Cyr"/>
            </a:rPr>
            <a:t>mg/d</a:t>
          </a:r>
          <a:r>
            <a:rPr lang="ru-RU" sz="2000" b="0" i="0" u="none" strike="noStrike" baseline="0" dirty="0">
              <a:solidFill>
                <a:srgbClr val="000000"/>
              </a:solidFill>
              <a:latin typeface="Arial Cyr"/>
              <a:cs typeface="Arial Cyr"/>
            </a:rPr>
            <a:t>м</a:t>
          </a:r>
          <a:r>
            <a:rPr lang="ru-RU" sz="2000" b="0" i="0" u="none" strike="noStrike" baseline="30000" dirty="0">
              <a:solidFill>
                <a:srgbClr val="000000"/>
              </a:solidFill>
              <a:latin typeface="Arial Cyr"/>
              <a:cs typeface="Arial Cyr"/>
            </a:rPr>
            <a:t>3</a:t>
          </a:r>
          <a:endParaRPr lang="ru-RU" sz="2000" b="0" i="0" u="none" strike="noStrike" baseline="0" dirty="0">
            <a:solidFill>
              <a:srgbClr val="000000"/>
            </a:solidFill>
            <a:latin typeface="Arial Cyr"/>
            <a:cs typeface="Arial Cyr"/>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0.25957</cdr:x>
      <cdr:y>0.07407</cdr:y>
    </cdr:to>
    <cdr:sp macro="" textlink="">
      <cdr:nvSpPr>
        <cdr:cNvPr id="2" name="Text Box 7"/>
        <cdr:cNvSpPr txBox="1">
          <a:spLocks xmlns:a="http://schemas.openxmlformats.org/drawingml/2006/main" noChangeArrowheads="1"/>
        </cdr:cNvSpPr>
      </cdr:nvSpPr>
      <cdr:spPr bwMode="auto">
        <a:xfrm xmlns:a="http://schemas.openxmlformats.org/drawingml/2006/main">
          <a:off x="0" y="0"/>
          <a:ext cx="1224136" cy="288032"/>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54864" tIns="45720" rIns="54864" bIns="4572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sz="2000" b="0" i="0" u="none" strike="noStrike" baseline="0" dirty="0" smtClean="0">
              <a:solidFill>
                <a:srgbClr val="000000"/>
              </a:solidFill>
              <a:latin typeface="Arial Cyr"/>
              <a:cs typeface="Arial Cyr"/>
            </a:rPr>
            <a:t>mg/d</a:t>
          </a:r>
          <a:r>
            <a:rPr lang="ru-RU" sz="2000" b="0" i="0" u="none" strike="noStrike" baseline="0" dirty="0">
              <a:solidFill>
                <a:srgbClr val="000000"/>
              </a:solidFill>
              <a:latin typeface="Arial Cyr"/>
              <a:cs typeface="Arial Cyr"/>
            </a:rPr>
            <a:t>м</a:t>
          </a:r>
          <a:r>
            <a:rPr lang="ru-RU" sz="2000" b="0" i="0" u="none" strike="noStrike" baseline="30000" dirty="0">
              <a:solidFill>
                <a:srgbClr val="000000"/>
              </a:solidFill>
              <a:latin typeface="Arial Cyr"/>
              <a:cs typeface="Arial Cyr"/>
            </a:rPr>
            <a:t>3</a:t>
          </a:r>
          <a:endParaRPr lang="ru-RU" sz="2000" b="0" i="0" u="none" strike="noStrike" baseline="0" dirty="0">
            <a:solidFill>
              <a:srgbClr val="000000"/>
            </a:solidFill>
            <a:latin typeface="Arial Cyr"/>
            <a:cs typeface="Arial Cyr"/>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10816-5587-4F85-BBD1-BF35170FD562}" type="datetimeFigureOut">
              <a:rPr lang="ru-RU" smtClean="0"/>
              <a:pPr/>
              <a:t>07.11.2019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1FCF36-4022-48DC-8866-DB872D372771}" type="slidenum">
              <a:rPr lang="ru-RU" smtClean="0"/>
              <a:pPr/>
              <a:t>‹#›</a:t>
            </a:fld>
            <a:endParaRPr lang="ru-RU"/>
          </a:p>
        </p:txBody>
      </p:sp>
    </p:spTree>
    <p:extLst>
      <p:ext uri="{BB962C8B-B14F-4D97-AF65-F5344CB8AC3E}">
        <p14:creationId xmlns="" xmlns:p14="http://schemas.microsoft.com/office/powerpoint/2010/main" val="28938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1FCF36-4022-48DC-8866-DB872D372771}"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07.11.2019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21.tiff"/></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D:\Viktor\Article\2019\Comf Danube\рис\дельта+.jpg"/>
          <p:cNvPicPr>
            <a:picLocks noChangeAspect="1" noChangeArrowheads="1"/>
          </p:cNvPicPr>
          <p:nvPr/>
        </p:nvPicPr>
        <p:blipFill>
          <a:blip r:embed="rId2" cstate="email"/>
          <a:srcRect/>
          <a:stretch>
            <a:fillRect/>
          </a:stretch>
        </p:blipFill>
        <p:spPr bwMode="auto">
          <a:xfrm>
            <a:off x="-1" y="0"/>
            <a:ext cx="9156989" cy="6858000"/>
          </a:xfrm>
          <a:prstGeom prst="rect">
            <a:avLst/>
          </a:prstGeom>
          <a:noFill/>
        </p:spPr>
      </p:pic>
      <p:sp>
        <p:nvSpPr>
          <p:cNvPr id="3" name="Rectangle 4"/>
          <p:cNvSpPr>
            <a:spLocks noChangeArrowheads="1"/>
          </p:cNvSpPr>
          <p:nvPr/>
        </p:nvSpPr>
        <p:spPr bwMode="auto">
          <a:xfrm>
            <a:off x="0" y="1268760"/>
            <a:ext cx="91440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3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WATER RESOURCES </a:t>
            </a:r>
            <a:endParaRPr kumimoji="0" lang="ru-RU" sz="43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3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OF THE LOWER DANUBE RIVER </a:t>
            </a:r>
            <a:endParaRPr kumimoji="0" lang="ru-RU" sz="43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3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AND THEIR USE WITHIN </a:t>
            </a:r>
            <a:endParaRPr kumimoji="0" lang="ru-RU" sz="43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3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TERRITORY OF UKRAINE</a:t>
            </a:r>
            <a:endParaRPr kumimoji="0" lang="en-US" sz="43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Rectangle 5"/>
          <p:cNvSpPr>
            <a:spLocks noChangeArrowheads="1"/>
          </p:cNvSpPr>
          <p:nvPr/>
        </p:nvSpPr>
        <p:spPr bwMode="auto">
          <a:xfrm>
            <a:off x="936104" y="5473005"/>
            <a:ext cx="820789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V.I. </a:t>
            </a:r>
            <a:r>
              <a:rPr kumimoji="0" lang="en-US" sz="2800" b="1" i="0" u="none" strike="noStrike" cap="none" normalizeH="0" baseline="0" dirty="0" err="1"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Vyshnevskyi</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 S.A. </a:t>
            </a:r>
            <a:r>
              <a:rPr kumimoji="0" lang="en-US" sz="2800" b="1" i="0" u="none" strike="noStrike" cap="none" normalizeH="0" baseline="0" dirty="0" err="1"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Shevchuk</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 T.V. </a:t>
            </a:r>
            <a:r>
              <a:rPr kumimoji="0" lang="en-US" sz="2800" b="1" i="0" u="none" strike="noStrike" cap="none" normalizeH="0" baseline="0" dirty="0" err="1"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Matiash</a:t>
            </a:r>
            <a:endParaRPr kumimoji="0" lang="ru-RU"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Institute of Water Problems and Land Reclamation, Kyiv, Ukraine</a:t>
            </a:r>
            <a:endParaRPr kumimoji="0" lang="en-US" sz="2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D:\Viktor\IWPIM\Рельеф\Рельєфні зображення\Дунай-Озер,.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Прямоугольник 2"/>
          <p:cNvSpPr/>
          <p:nvPr/>
        </p:nvSpPr>
        <p:spPr>
          <a:xfrm>
            <a:off x="0" y="476672"/>
            <a:ext cx="9144000" cy="1138773"/>
          </a:xfrm>
          <a:prstGeom prst="rect">
            <a:avLst/>
          </a:prstGeom>
        </p:spPr>
        <p:txBody>
          <a:bodyPr wrap="square">
            <a:spAutoFit/>
          </a:bodyPr>
          <a:lstStyle/>
          <a:p>
            <a:pPr algn="ctr"/>
            <a:r>
              <a:rPr lang="en-US" sz="3400" b="1" dirty="0" smtClean="0">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volumetric image of the Danube Delta, made on the base of SRTM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Viktor\IWPIM\Рельеф\Рельєфні зображення\Дунай+.jpg"/>
          <p:cNvPicPr>
            <a:picLocks noChangeAspect="1" noChangeArrowheads="1"/>
          </p:cNvPicPr>
          <p:nvPr/>
        </p:nvPicPr>
        <p:blipFill>
          <a:blip r:embed="rId2" cstate="email"/>
          <a:srcRect/>
          <a:stretch>
            <a:fillRect/>
          </a:stretch>
        </p:blipFill>
        <p:spPr bwMode="auto">
          <a:xfrm>
            <a:off x="1" y="0"/>
            <a:ext cx="9144000" cy="6858001"/>
          </a:xfrm>
          <a:prstGeom prst="rect">
            <a:avLst/>
          </a:prstGeom>
          <a:noFill/>
        </p:spPr>
      </p:pic>
      <p:sp>
        <p:nvSpPr>
          <p:cNvPr id="5" name="Прямоугольник 4"/>
          <p:cNvSpPr/>
          <p:nvPr/>
        </p:nvSpPr>
        <p:spPr>
          <a:xfrm>
            <a:off x="908904" y="188640"/>
            <a:ext cx="7446269" cy="630942"/>
          </a:xfrm>
          <a:prstGeom prst="rect">
            <a:avLst/>
          </a:prstGeom>
        </p:spPr>
        <p:txBody>
          <a:bodyPr wrap="none">
            <a:spAutoFit/>
          </a:bodyPr>
          <a:lstStyle/>
          <a:p>
            <a:pPr algn="ctr"/>
            <a:r>
              <a:rPr lang="en-US" sz="3500" b="1" dirty="0" smtClean="0">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dam along the Danube River</a:t>
            </a:r>
            <a:endParaRPr lang="ru-RU" sz="35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692696"/>
            <a:ext cx="9144000" cy="1292662"/>
          </a:xfrm>
          <a:prstGeom prst="rect">
            <a:avLst/>
          </a:prstGeom>
        </p:spPr>
        <p:txBody>
          <a:bodyPr wrap="square">
            <a:spAutoFit/>
          </a:bodyPr>
          <a:lstStyle/>
          <a:p>
            <a:pPr algn="ctr">
              <a:defRPr/>
            </a:pPr>
            <a:r>
              <a:rPr lang="en-US" sz="2600" b="1" dirty="0" smtClean="0">
                <a:latin typeface="Arial" pitchFamily="34" charset="0"/>
                <a:cs typeface="Arial" pitchFamily="34" charset="0"/>
              </a:rPr>
              <a:t>River basin of the Lower Danube River within boundaries of Ukraine, determined on the base of SRTM data</a:t>
            </a:r>
            <a:endParaRPr lang="ru-RU" sz="2600" b="1" dirty="0">
              <a:latin typeface="Arial" pitchFamily="34" charset="0"/>
              <a:ea typeface="+mj-ea"/>
              <a:cs typeface="Arial" pitchFamily="34" charset="0"/>
            </a:endParaRPr>
          </a:p>
        </p:txBody>
      </p:sp>
      <p:pic>
        <p:nvPicPr>
          <p:cNvPr id="4" name="Рисунок 3" descr="D:\Viktor\Article\2019\Comf Danube\1.tif"/>
          <p:cNvPicPr/>
          <p:nvPr/>
        </p:nvPicPr>
        <p:blipFill>
          <a:blip r:embed="rId2" cstate="email"/>
          <a:srcRect/>
          <a:stretch>
            <a:fillRect/>
          </a:stretch>
        </p:blipFill>
        <p:spPr bwMode="auto">
          <a:xfrm>
            <a:off x="3635896" y="1988840"/>
            <a:ext cx="5508104" cy="4869160"/>
          </a:xfrm>
          <a:prstGeom prst="rect">
            <a:avLst/>
          </a:prstGeom>
          <a:noFill/>
          <a:ln w="9525">
            <a:noFill/>
            <a:miter lim="800000"/>
            <a:headEnd/>
            <a:tailEnd/>
          </a:ln>
        </p:spPr>
      </p:pic>
      <p:sp>
        <p:nvSpPr>
          <p:cNvPr id="6" name="Прямоугольник 5"/>
          <p:cNvSpPr/>
          <p:nvPr/>
        </p:nvSpPr>
        <p:spPr>
          <a:xfrm>
            <a:off x="0" y="2132856"/>
            <a:ext cx="3635896" cy="2308324"/>
          </a:xfrm>
          <a:prstGeom prst="rect">
            <a:avLst/>
          </a:prstGeom>
        </p:spPr>
        <p:txBody>
          <a:bodyPr wrap="square">
            <a:spAutoFit/>
          </a:bodyPr>
          <a:lstStyle/>
          <a:p>
            <a:r>
              <a:rPr lang="en-US" sz="2000" b="1" dirty="0" smtClean="0">
                <a:latin typeface="Arial" pitchFamily="34" charset="0"/>
                <a:cs typeface="Arial" pitchFamily="34" charset="0"/>
              </a:rPr>
              <a:t>    </a:t>
            </a:r>
            <a:r>
              <a:rPr lang="en-US" sz="2400" b="1" dirty="0" smtClean="0">
                <a:latin typeface="Arial" pitchFamily="34" charset="0"/>
                <a:cs typeface="Arial" pitchFamily="34" charset="0"/>
              </a:rPr>
              <a:t>This area is </a:t>
            </a:r>
            <a:r>
              <a:rPr lang="uk-UA" sz="2400" b="1" dirty="0" smtClean="0">
                <a:latin typeface="Arial" pitchFamily="34" charset="0"/>
                <a:cs typeface="Arial" pitchFamily="34" charset="0"/>
              </a:rPr>
              <a:t>6454 </a:t>
            </a:r>
            <a:r>
              <a:rPr lang="uk-UA" sz="2400" b="1" dirty="0" err="1" smtClean="0">
                <a:latin typeface="Arial" pitchFamily="34" charset="0"/>
                <a:cs typeface="Arial" pitchFamily="34" charset="0"/>
              </a:rPr>
              <a:t>km</a:t>
            </a:r>
            <a:r>
              <a:rPr lang="en-US" sz="2400" b="1" baseline="30000" dirty="0" smtClean="0">
                <a:latin typeface="Arial" pitchFamily="34" charset="0"/>
                <a:cs typeface="Arial" pitchFamily="34" charset="0"/>
              </a:rPr>
              <a:t>2</a:t>
            </a:r>
            <a:r>
              <a:rPr lang="en-US" sz="2400" b="1" dirty="0" smtClean="0">
                <a:latin typeface="Arial" pitchFamily="34" charset="0"/>
                <a:cs typeface="Arial" pitchFamily="34" charset="0"/>
              </a:rPr>
              <a:t> or some less than 1% of whole river basin area, which is considered some larger than 800,000 </a:t>
            </a:r>
            <a:r>
              <a:rPr lang="uk-UA" sz="2400" b="1" dirty="0" err="1" smtClean="0">
                <a:latin typeface="Arial" pitchFamily="34" charset="0"/>
                <a:cs typeface="Arial" pitchFamily="34" charset="0"/>
              </a:rPr>
              <a:t>km</a:t>
            </a:r>
            <a:r>
              <a:rPr lang="en-US" sz="2400" b="1" baseline="30000" dirty="0" smtClean="0">
                <a:latin typeface="Arial" pitchFamily="34" charset="0"/>
                <a:cs typeface="Arial" pitchFamily="34" charset="0"/>
              </a:rPr>
              <a:t>2</a:t>
            </a:r>
            <a:r>
              <a:rPr lang="en-US" sz="2400" b="1" dirty="0" smtClean="0">
                <a:latin typeface="Arial" pitchFamily="34" charset="0"/>
                <a:cs typeface="Arial" pitchFamily="34" charset="0"/>
              </a:rPr>
              <a:t>.</a:t>
            </a:r>
            <a:endParaRPr lang="ru-RU" sz="2400" b="1" dirty="0">
              <a:latin typeface="Arial" pitchFamily="34" charset="0"/>
              <a:cs typeface="Arial" pitchFamily="34" charset="0"/>
            </a:endParaRPr>
          </a:p>
        </p:txBody>
      </p:sp>
      <p:sp>
        <p:nvSpPr>
          <p:cNvPr id="9" name="Прямоугольник 8"/>
          <p:cNvSpPr/>
          <p:nvPr/>
        </p:nvSpPr>
        <p:spPr>
          <a:xfrm>
            <a:off x="1259632" y="116632"/>
            <a:ext cx="6758404" cy="646331"/>
          </a:xfrm>
          <a:prstGeom prst="rect">
            <a:avLst/>
          </a:prstGeom>
        </p:spPr>
        <p:txBody>
          <a:bodyPr wrap="square">
            <a:spAutoFit/>
          </a:bodyPr>
          <a:lstStyle/>
          <a:p>
            <a:pPr algn="ctr"/>
            <a:r>
              <a:rPr lang="en-US" sz="3600" b="1" dirty="0" smtClean="0">
                <a:latin typeface="Arial" pitchFamily="34" charset="0"/>
                <a:cs typeface="Arial" pitchFamily="34" charset="0"/>
              </a:rPr>
              <a:t>Hydrographical research </a:t>
            </a:r>
            <a:endParaRPr lang="ru-RU" sz="3600" b="1"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Viktor\Article\2019\Comf Danube\Р_Кагул+.tif"/>
          <p:cNvPicPr/>
          <p:nvPr/>
        </p:nvPicPr>
        <p:blipFill>
          <a:blip r:embed="rId2" cstate="email"/>
          <a:srcRect/>
          <a:stretch>
            <a:fillRect/>
          </a:stretch>
        </p:blipFill>
        <p:spPr bwMode="auto">
          <a:xfrm>
            <a:off x="899592" y="1052736"/>
            <a:ext cx="2880320" cy="5359499"/>
          </a:xfrm>
          <a:prstGeom prst="rect">
            <a:avLst/>
          </a:prstGeom>
          <a:noFill/>
          <a:ln w="9525">
            <a:noFill/>
            <a:miter lim="800000"/>
            <a:headEnd/>
            <a:tailEnd/>
          </a:ln>
        </p:spPr>
      </p:pic>
      <p:pic>
        <p:nvPicPr>
          <p:cNvPr id="6" name="Рисунок 5" descr="D:\Viktor\Article\2019\Comf Danube\Ялпуг-.tif"/>
          <p:cNvPicPr/>
          <p:nvPr/>
        </p:nvPicPr>
        <p:blipFill>
          <a:blip r:embed="rId3" cstate="email"/>
          <a:srcRect/>
          <a:stretch>
            <a:fillRect/>
          </a:stretch>
        </p:blipFill>
        <p:spPr bwMode="auto">
          <a:xfrm>
            <a:off x="4211960" y="1052736"/>
            <a:ext cx="4404732" cy="5400600"/>
          </a:xfrm>
          <a:prstGeom prst="rect">
            <a:avLst/>
          </a:prstGeom>
          <a:noFill/>
          <a:ln w="9525">
            <a:noFill/>
            <a:miter lim="800000"/>
            <a:headEnd/>
            <a:tailEnd/>
          </a:ln>
        </p:spPr>
      </p:pic>
      <p:sp>
        <p:nvSpPr>
          <p:cNvPr id="7" name="Заголовок 1"/>
          <p:cNvSpPr txBox="1">
            <a:spLocks/>
          </p:cNvSpPr>
          <p:nvPr/>
        </p:nvSpPr>
        <p:spPr>
          <a:xfrm>
            <a:off x="6588224" y="1268760"/>
            <a:ext cx="2016224" cy="504056"/>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j-lt"/>
                <a:ea typeface="+mj-ea"/>
                <a:cs typeface="+mj-cs"/>
              </a:rPr>
              <a:t>The </a:t>
            </a:r>
            <a:r>
              <a:rPr kumimoji="0" lang="en-US" sz="2400" b="1" i="0" u="none" strike="noStrike" kern="1200" cap="none" spc="0" normalizeH="0" baseline="0" noProof="0" dirty="0" err="1" smtClean="0">
                <a:ln>
                  <a:noFill/>
                </a:ln>
                <a:effectLst/>
                <a:uLnTx/>
                <a:uFillTx/>
                <a:latin typeface="+mj-lt"/>
                <a:ea typeface="+mj-ea"/>
                <a:cs typeface="+mj-cs"/>
              </a:rPr>
              <a:t>Yalpuh</a:t>
            </a:r>
            <a:r>
              <a:rPr kumimoji="0" lang="en-US" sz="2400" b="1" i="0" u="none" strike="noStrike" kern="1200" cap="none" spc="0" normalizeH="0" baseline="0" noProof="0" dirty="0" smtClean="0">
                <a:ln>
                  <a:noFill/>
                </a:ln>
                <a:effectLst/>
                <a:uLnTx/>
                <a:uFillTx/>
                <a:latin typeface="+mj-lt"/>
                <a:ea typeface="+mj-ea"/>
                <a:cs typeface="+mj-cs"/>
              </a:rPr>
              <a:t> River basin</a:t>
            </a:r>
            <a:endParaRPr kumimoji="0" lang="ru-RU" sz="2400" b="1" i="0" u="none" strike="noStrike" kern="1200" cap="none" spc="0" normalizeH="0" baseline="0" noProof="0" dirty="0" smtClean="0">
              <a:ln>
                <a:noFill/>
              </a:ln>
              <a:effectLst/>
              <a:uLnTx/>
              <a:uFillTx/>
              <a:latin typeface="Arial" pitchFamily="34" charset="0"/>
              <a:ea typeface="+mj-ea"/>
              <a:cs typeface="Arial" pitchFamily="34" charset="0"/>
            </a:endParaRPr>
          </a:p>
        </p:txBody>
      </p:sp>
      <p:sp>
        <p:nvSpPr>
          <p:cNvPr id="9" name="Прямоугольник 8"/>
          <p:cNvSpPr/>
          <p:nvPr/>
        </p:nvSpPr>
        <p:spPr>
          <a:xfrm>
            <a:off x="1475656" y="6457890"/>
            <a:ext cx="1148071" cy="400110"/>
          </a:xfrm>
          <a:prstGeom prst="rect">
            <a:avLst/>
          </a:prstGeom>
        </p:spPr>
        <p:txBody>
          <a:bodyPr wrap="none">
            <a:spAutoFit/>
          </a:bodyPr>
          <a:lstStyle/>
          <a:p>
            <a:r>
              <a:rPr lang="en-US" sz="2000" b="1" dirty="0" smtClean="0">
                <a:latin typeface="Arial" pitchFamily="34" charset="0"/>
                <a:cs typeface="Arial" pitchFamily="34" charset="0"/>
              </a:rPr>
              <a:t>605 km</a:t>
            </a:r>
            <a:r>
              <a:rPr lang="en-US" sz="2000" b="1" baseline="30000" dirty="0" smtClean="0">
                <a:latin typeface="Arial" pitchFamily="34" charset="0"/>
                <a:cs typeface="Arial" pitchFamily="34" charset="0"/>
              </a:rPr>
              <a:t>2</a:t>
            </a:r>
            <a:endParaRPr lang="ru-RU" sz="2000" b="1" dirty="0">
              <a:latin typeface="Arial" pitchFamily="34" charset="0"/>
              <a:cs typeface="Arial" pitchFamily="34" charset="0"/>
            </a:endParaRPr>
          </a:p>
        </p:txBody>
      </p:sp>
      <p:sp>
        <p:nvSpPr>
          <p:cNvPr id="10" name="Прямоугольник 9"/>
          <p:cNvSpPr/>
          <p:nvPr/>
        </p:nvSpPr>
        <p:spPr>
          <a:xfrm>
            <a:off x="5724128" y="6457890"/>
            <a:ext cx="1924510" cy="400110"/>
          </a:xfrm>
          <a:prstGeom prst="rect">
            <a:avLst/>
          </a:prstGeom>
        </p:spPr>
        <p:txBody>
          <a:bodyPr wrap="square">
            <a:spAutoFit/>
          </a:bodyPr>
          <a:lstStyle/>
          <a:p>
            <a:r>
              <a:rPr lang="en-US" sz="2000" b="1" dirty="0" smtClean="0">
                <a:latin typeface="Arial" pitchFamily="34" charset="0"/>
                <a:cs typeface="Arial" pitchFamily="34" charset="0"/>
              </a:rPr>
              <a:t>3280 km</a:t>
            </a:r>
            <a:r>
              <a:rPr lang="en-US" sz="2000" b="1" baseline="30000" dirty="0" smtClean="0">
                <a:latin typeface="Arial" pitchFamily="34" charset="0"/>
                <a:cs typeface="Arial" pitchFamily="34" charset="0"/>
              </a:rPr>
              <a:t>2</a:t>
            </a:r>
            <a:r>
              <a:rPr lang="en-US" dirty="0" smtClean="0"/>
              <a:t> </a:t>
            </a:r>
            <a:endParaRPr lang="ru-RU" dirty="0"/>
          </a:p>
        </p:txBody>
      </p:sp>
      <p:sp>
        <p:nvSpPr>
          <p:cNvPr id="8" name="Прямоугольник 7"/>
          <p:cNvSpPr/>
          <p:nvPr/>
        </p:nvSpPr>
        <p:spPr>
          <a:xfrm>
            <a:off x="0" y="116632"/>
            <a:ext cx="9144000" cy="954107"/>
          </a:xfrm>
          <a:prstGeom prst="rect">
            <a:avLst/>
          </a:prstGeom>
        </p:spPr>
        <p:txBody>
          <a:bodyPr wrap="square">
            <a:spAutoFit/>
          </a:bodyPr>
          <a:lstStyle/>
          <a:p>
            <a:pPr algn="ctr"/>
            <a:r>
              <a:rPr lang="en-US" sz="2800" b="1" dirty="0" smtClean="0">
                <a:latin typeface="Arial" pitchFamily="34" charset="0"/>
                <a:cs typeface="Arial" pitchFamily="34" charset="0"/>
              </a:rPr>
              <a:t>River basins of the largest rivers, </a:t>
            </a:r>
          </a:p>
          <a:p>
            <a:pPr algn="ctr"/>
            <a:r>
              <a:rPr lang="en-US" sz="2800" b="1" dirty="0" smtClean="0">
                <a:latin typeface="Arial" pitchFamily="34" charset="0"/>
                <a:cs typeface="Arial" pitchFamily="34" charset="0"/>
              </a:rPr>
              <a:t>which inflow to the Danube Lakes  </a:t>
            </a:r>
            <a:endParaRPr lang="ru-RU" sz="2800" dirty="0"/>
          </a:p>
        </p:txBody>
      </p:sp>
      <p:sp>
        <p:nvSpPr>
          <p:cNvPr id="2" name="Заголовок 1"/>
          <p:cNvSpPr>
            <a:spLocks noGrp="1"/>
          </p:cNvSpPr>
          <p:nvPr>
            <p:ph type="title"/>
          </p:nvPr>
        </p:nvSpPr>
        <p:spPr>
          <a:xfrm>
            <a:off x="1907704" y="1196752"/>
            <a:ext cx="1800200" cy="548680"/>
          </a:xfrm>
        </p:spPr>
        <p:txBody>
          <a:bodyPr>
            <a:noAutofit/>
          </a:bodyPr>
          <a:lstStyle/>
          <a:p>
            <a:pPr algn="ctr"/>
            <a:r>
              <a:rPr lang="en-US" sz="2400" b="1" dirty="0" smtClean="0">
                <a:solidFill>
                  <a:schemeClr val="tx1"/>
                </a:solidFill>
              </a:rPr>
              <a:t>The </a:t>
            </a:r>
            <a:r>
              <a:rPr lang="en-US" sz="2400" b="1" dirty="0" err="1" smtClean="0">
                <a:solidFill>
                  <a:schemeClr val="tx1"/>
                </a:solidFill>
              </a:rPr>
              <a:t>Kahul</a:t>
            </a:r>
            <a:r>
              <a:rPr lang="en-US" sz="2400" b="1" dirty="0" smtClean="0">
                <a:solidFill>
                  <a:schemeClr val="tx1"/>
                </a:solidFill>
              </a:rPr>
              <a:t> River basin</a:t>
            </a:r>
            <a:endParaRPr lang="ru-RU" sz="2400" b="1" dirty="0" smtClean="0">
              <a:solidFill>
                <a:schemeClr val="tx1"/>
              </a:solidFill>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D:\Viktor\Article\2019\Comf Danube\рис\Оз_Ялп-Куг_04_12_16 - копия.jpg"/>
          <p:cNvPicPr>
            <a:picLocks noChangeAspect="1" noChangeArrowheads="1"/>
          </p:cNvPicPr>
          <p:nvPr/>
        </p:nvPicPr>
        <p:blipFill>
          <a:blip r:embed="rId2" cstate="email"/>
          <a:srcRect/>
          <a:stretch>
            <a:fillRect/>
          </a:stretch>
        </p:blipFill>
        <p:spPr bwMode="auto">
          <a:xfrm>
            <a:off x="755576" y="1844824"/>
            <a:ext cx="7303155" cy="4563906"/>
          </a:xfrm>
          <a:prstGeom prst="rect">
            <a:avLst/>
          </a:prstGeom>
          <a:noFill/>
        </p:spPr>
      </p:pic>
      <p:sp>
        <p:nvSpPr>
          <p:cNvPr id="4" name="Прямоугольник 3"/>
          <p:cNvSpPr/>
          <p:nvPr/>
        </p:nvSpPr>
        <p:spPr>
          <a:xfrm>
            <a:off x="2483768" y="6457890"/>
            <a:ext cx="4896544" cy="400110"/>
          </a:xfrm>
          <a:prstGeom prst="rect">
            <a:avLst/>
          </a:prstGeom>
        </p:spPr>
        <p:txBody>
          <a:bodyPr wrap="square">
            <a:spAutoFit/>
          </a:bodyPr>
          <a:lstStyle/>
          <a:p>
            <a:r>
              <a:rPr lang="en-US" sz="2000" b="1" dirty="0" smtClean="0">
                <a:latin typeface="Arial" pitchFamily="34" charset="0"/>
                <a:cs typeface="Arial" pitchFamily="34" charset="0"/>
              </a:rPr>
              <a:t>F = 0.0009 km</a:t>
            </a:r>
            <a:r>
              <a:rPr lang="en-US" sz="2000" b="1" baseline="30000" dirty="0" smtClean="0">
                <a:latin typeface="Arial" pitchFamily="34" charset="0"/>
                <a:cs typeface="Arial" pitchFamily="34" charset="0"/>
              </a:rPr>
              <a:t>2</a:t>
            </a:r>
            <a:r>
              <a:rPr lang="en-US" sz="2000" b="1" dirty="0" smtClean="0">
                <a:latin typeface="Arial" pitchFamily="34" charset="0"/>
                <a:cs typeface="Arial" pitchFamily="34" charset="0"/>
              </a:rPr>
              <a:t> * 252494 = 227.2 km</a:t>
            </a:r>
            <a:r>
              <a:rPr lang="en-US" sz="2000" b="1" baseline="30000" dirty="0" smtClean="0">
                <a:latin typeface="Arial" pitchFamily="34" charset="0"/>
                <a:cs typeface="Arial" pitchFamily="34" charset="0"/>
              </a:rPr>
              <a:t>2</a:t>
            </a:r>
            <a:r>
              <a:rPr lang="en-US" sz="2000" b="1" dirty="0" smtClean="0">
                <a:latin typeface="Arial" pitchFamily="34" charset="0"/>
                <a:cs typeface="Arial" pitchFamily="34" charset="0"/>
              </a:rPr>
              <a:t> </a:t>
            </a:r>
            <a:endParaRPr lang="ru-RU" sz="2000" b="1" dirty="0">
              <a:latin typeface="Arial" pitchFamily="34" charset="0"/>
              <a:cs typeface="Arial" pitchFamily="34" charset="0"/>
            </a:endParaRPr>
          </a:p>
        </p:txBody>
      </p:sp>
      <p:sp>
        <p:nvSpPr>
          <p:cNvPr id="5" name="Прямоугольник 4"/>
          <p:cNvSpPr/>
          <p:nvPr/>
        </p:nvSpPr>
        <p:spPr>
          <a:xfrm>
            <a:off x="0" y="116632"/>
            <a:ext cx="9144000" cy="584775"/>
          </a:xfrm>
          <a:prstGeom prst="rect">
            <a:avLst/>
          </a:prstGeom>
        </p:spPr>
        <p:txBody>
          <a:bodyPr wrap="square">
            <a:spAutoFit/>
          </a:bodyPr>
          <a:lstStyle/>
          <a:p>
            <a:pPr algn="ctr"/>
            <a:r>
              <a:rPr lang="en-US" sz="3200" b="1" dirty="0" smtClean="0">
                <a:latin typeface="Arial" pitchFamily="34" charset="0"/>
                <a:cs typeface="Arial" pitchFamily="34" charset="0"/>
              </a:rPr>
              <a:t>The study of lakes water area </a:t>
            </a:r>
            <a:endParaRPr lang="ru-RU" sz="3200" b="1" dirty="0">
              <a:latin typeface="Arial" pitchFamily="34" charset="0"/>
              <a:cs typeface="Arial" pitchFamily="34" charset="0"/>
            </a:endParaRPr>
          </a:p>
        </p:txBody>
      </p:sp>
      <p:sp>
        <p:nvSpPr>
          <p:cNvPr id="6" name="Прямоугольник 5"/>
          <p:cNvSpPr/>
          <p:nvPr/>
        </p:nvSpPr>
        <p:spPr>
          <a:xfrm>
            <a:off x="323528" y="620688"/>
            <a:ext cx="8324993" cy="1200329"/>
          </a:xfrm>
          <a:prstGeom prst="rect">
            <a:avLst/>
          </a:prstGeom>
        </p:spPr>
        <p:txBody>
          <a:bodyPr wrap="square">
            <a:spAutoFit/>
          </a:bodyPr>
          <a:lstStyle/>
          <a:p>
            <a:r>
              <a:rPr lang="en-US" sz="2400" b="1" dirty="0" smtClean="0">
                <a:latin typeface="Arial" pitchFamily="34" charset="0"/>
                <a:cs typeface="Arial" pitchFamily="34" charset="0"/>
              </a:rPr>
              <a:t>    In all cases were used at least two satellite images, obtained in case of small spreading of aquatic plants. It enables to specify the water area at normal water level </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D:\Viktor\Article\2019\Придунайські озера\Кагул.tif"/>
          <p:cNvPicPr/>
          <p:nvPr/>
        </p:nvPicPr>
        <p:blipFill>
          <a:blip r:embed="rId2" cstate="email"/>
          <a:srcRect/>
          <a:stretch>
            <a:fillRect/>
          </a:stretch>
        </p:blipFill>
        <p:spPr bwMode="auto">
          <a:xfrm>
            <a:off x="0" y="1772816"/>
            <a:ext cx="2771800" cy="3573016"/>
          </a:xfrm>
          <a:prstGeom prst="rect">
            <a:avLst/>
          </a:prstGeom>
          <a:noFill/>
          <a:ln w="9525">
            <a:noFill/>
            <a:miter lim="800000"/>
            <a:headEnd/>
            <a:tailEnd/>
          </a:ln>
        </p:spPr>
      </p:pic>
      <p:pic>
        <p:nvPicPr>
          <p:cNvPr id="8" name="Рисунок 7" descr="D:\Viktor\Article\2019\Придунайські озера\Ялпуг_29_07_16.tif"/>
          <p:cNvPicPr/>
          <p:nvPr/>
        </p:nvPicPr>
        <p:blipFill>
          <a:blip r:embed="rId3" cstate="email"/>
          <a:srcRect/>
          <a:stretch>
            <a:fillRect/>
          </a:stretch>
        </p:blipFill>
        <p:spPr bwMode="auto">
          <a:xfrm>
            <a:off x="2483768" y="1484784"/>
            <a:ext cx="2376264" cy="3960440"/>
          </a:xfrm>
          <a:prstGeom prst="rect">
            <a:avLst/>
          </a:prstGeom>
          <a:noFill/>
          <a:ln w="9525">
            <a:noFill/>
            <a:miter lim="800000"/>
            <a:headEnd/>
            <a:tailEnd/>
          </a:ln>
        </p:spPr>
      </p:pic>
      <p:pic>
        <p:nvPicPr>
          <p:cNvPr id="9" name="Рисунок 8" descr="D:\Viktor\Article\2019\Придунайські озера\Катлабу_21_03_15.tif"/>
          <p:cNvPicPr/>
          <p:nvPr/>
        </p:nvPicPr>
        <p:blipFill>
          <a:blip r:embed="rId4" cstate="email"/>
          <a:srcRect/>
          <a:stretch>
            <a:fillRect/>
          </a:stretch>
        </p:blipFill>
        <p:spPr bwMode="auto">
          <a:xfrm>
            <a:off x="4644008" y="1772816"/>
            <a:ext cx="2304256" cy="3861049"/>
          </a:xfrm>
          <a:prstGeom prst="rect">
            <a:avLst/>
          </a:prstGeom>
          <a:noFill/>
          <a:ln w="9525">
            <a:noFill/>
            <a:miter lim="800000"/>
            <a:headEnd/>
            <a:tailEnd/>
          </a:ln>
        </p:spPr>
      </p:pic>
      <p:pic>
        <p:nvPicPr>
          <p:cNvPr id="10" name="Рисунок 9" descr="D:\Viktor\Article\2019\Придунайські озера\Китай_21_03_2015.tif"/>
          <p:cNvPicPr/>
          <p:nvPr/>
        </p:nvPicPr>
        <p:blipFill>
          <a:blip r:embed="rId5" cstate="email"/>
          <a:srcRect/>
          <a:stretch>
            <a:fillRect/>
          </a:stretch>
        </p:blipFill>
        <p:spPr bwMode="auto">
          <a:xfrm>
            <a:off x="6732240" y="1772816"/>
            <a:ext cx="2411760" cy="3645024"/>
          </a:xfrm>
          <a:prstGeom prst="rect">
            <a:avLst/>
          </a:prstGeom>
          <a:noFill/>
          <a:ln w="9525">
            <a:noFill/>
            <a:miter lim="800000"/>
            <a:headEnd/>
            <a:tailEnd/>
          </a:ln>
        </p:spPr>
      </p:pic>
      <p:sp>
        <p:nvSpPr>
          <p:cNvPr id="11" name="Заголовок 10"/>
          <p:cNvSpPr>
            <a:spLocks noGrp="1"/>
          </p:cNvSpPr>
          <p:nvPr>
            <p:ph type="title"/>
          </p:nvPr>
        </p:nvSpPr>
        <p:spPr>
          <a:xfrm>
            <a:off x="0" y="476672"/>
            <a:ext cx="9144000" cy="620688"/>
          </a:xfrm>
        </p:spPr>
        <p:txBody>
          <a:bodyPr>
            <a:noAutofit/>
          </a:bodyPr>
          <a:lstStyle/>
          <a:p>
            <a:pPr algn="ctr"/>
            <a:r>
              <a:rPr lang="en-US" sz="3200" b="1" dirty="0" smtClean="0">
                <a:solidFill>
                  <a:schemeClr val="tx1"/>
                </a:solidFill>
                <a:latin typeface="Arial" pitchFamily="34" charset="0"/>
                <a:cs typeface="Arial" pitchFamily="34" charset="0"/>
              </a:rPr>
              <a:t>The water area of studied lakes with </a:t>
            </a:r>
            <a:br>
              <a:rPr lang="en-US" sz="3200" b="1" dirty="0" smtClean="0">
                <a:solidFill>
                  <a:schemeClr val="tx1"/>
                </a:solidFill>
                <a:latin typeface="Arial" pitchFamily="34" charset="0"/>
                <a:cs typeface="Arial" pitchFamily="34" charset="0"/>
              </a:rPr>
            </a:br>
            <a:r>
              <a:rPr lang="en-US" sz="3200" b="1" dirty="0" smtClean="0">
                <a:solidFill>
                  <a:schemeClr val="tx1"/>
                </a:solidFill>
                <a:latin typeface="Arial" pitchFamily="34" charset="0"/>
                <a:cs typeface="Arial" pitchFamily="34" charset="0"/>
              </a:rPr>
              <a:t>normal water level</a:t>
            </a:r>
            <a:endParaRPr lang="ru-RU" sz="3200" dirty="0">
              <a:solidFill>
                <a:schemeClr val="tx1"/>
              </a:solidFill>
              <a:latin typeface="Arial" pitchFamily="34" charset="0"/>
              <a:cs typeface="Arial" pitchFamily="34" charset="0"/>
            </a:endParaRPr>
          </a:p>
        </p:txBody>
      </p:sp>
      <p:sp>
        <p:nvSpPr>
          <p:cNvPr id="12" name="Прямоугольник 11"/>
          <p:cNvSpPr/>
          <p:nvPr/>
        </p:nvSpPr>
        <p:spPr>
          <a:xfrm>
            <a:off x="611560" y="1196752"/>
            <a:ext cx="898003" cy="400110"/>
          </a:xfrm>
          <a:prstGeom prst="rect">
            <a:avLst/>
          </a:prstGeom>
        </p:spPr>
        <p:txBody>
          <a:bodyPr wrap="none">
            <a:spAutoFit/>
          </a:bodyPr>
          <a:lstStyle/>
          <a:p>
            <a:r>
              <a:rPr lang="en-US" sz="2000" b="1" dirty="0" err="1" smtClean="0">
                <a:latin typeface="Arial" pitchFamily="34" charset="0"/>
                <a:cs typeface="Arial" pitchFamily="34" charset="0"/>
              </a:rPr>
              <a:t>Kahul</a:t>
            </a:r>
            <a:endParaRPr lang="ru-RU" sz="2000" dirty="0"/>
          </a:p>
        </p:txBody>
      </p:sp>
      <p:sp>
        <p:nvSpPr>
          <p:cNvPr id="13" name="Прямоугольник 12"/>
          <p:cNvSpPr/>
          <p:nvPr/>
        </p:nvSpPr>
        <p:spPr>
          <a:xfrm>
            <a:off x="2123728" y="1124744"/>
            <a:ext cx="2592288" cy="400110"/>
          </a:xfrm>
          <a:prstGeom prst="rect">
            <a:avLst/>
          </a:prstGeom>
        </p:spPr>
        <p:txBody>
          <a:bodyPr wrap="square">
            <a:spAutoFit/>
          </a:bodyPr>
          <a:lstStyle/>
          <a:p>
            <a:pPr algn="ctr"/>
            <a:r>
              <a:rPr lang="en-US" sz="2000" b="1" dirty="0" err="1" smtClean="0">
                <a:latin typeface="Arial" pitchFamily="34" charset="0"/>
                <a:cs typeface="Arial" pitchFamily="34" charset="0"/>
              </a:rPr>
              <a:t>Yalpuh-Kugurluy</a:t>
            </a:r>
            <a:r>
              <a:rPr lang="en-US" sz="2000" b="1" dirty="0" smtClean="0">
                <a:latin typeface="Arial" pitchFamily="34" charset="0"/>
                <a:cs typeface="Arial" pitchFamily="34" charset="0"/>
              </a:rPr>
              <a:t> </a:t>
            </a:r>
            <a:endParaRPr lang="ru-RU" sz="2000" b="1" dirty="0" smtClean="0">
              <a:latin typeface="Arial" pitchFamily="34" charset="0"/>
              <a:cs typeface="Arial" pitchFamily="34" charset="0"/>
            </a:endParaRPr>
          </a:p>
        </p:txBody>
      </p:sp>
      <p:sp>
        <p:nvSpPr>
          <p:cNvPr id="14" name="Прямоугольник 13"/>
          <p:cNvSpPr/>
          <p:nvPr/>
        </p:nvSpPr>
        <p:spPr>
          <a:xfrm>
            <a:off x="5220072" y="1196752"/>
            <a:ext cx="1425390" cy="400110"/>
          </a:xfrm>
          <a:prstGeom prst="rect">
            <a:avLst/>
          </a:prstGeom>
        </p:spPr>
        <p:txBody>
          <a:bodyPr wrap="square">
            <a:spAutoFit/>
          </a:bodyPr>
          <a:lstStyle/>
          <a:p>
            <a:r>
              <a:rPr lang="en-US" sz="2000" b="1" dirty="0" err="1" smtClean="0">
                <a:latin typeface="Arial" pitchFamily="34" charset="0"/>
                <a:cs typeface="Arial" pitchFamily="34" charset="0"/>
              </a:rPr>
              <a:t>Katlabukh</a:t>
            </a:r>
            <a:endParaRPr lang="ru-RU" sz="2000" dirty="0"/>
          </a:p>
        </p:txBody>
      </p:sp>
      <p:sp>
        <p:nvSpPr>
          <p:cNvPr id="15" name="Прямоугольник 14"/>
          <p:cNvSpPr/>
          <p:nvPr/>
        </p:nvSpPr>
        <p:spPr>
          <a:xfrm>
            <a:off x="7668344" y="1196752"/>
            <a:ext cx="811441" cy="400110"/>
          </a:xfrm>
          <a:prstGeom prst="rect">
            <a:avLst/>
          </a:prstGeom>
        </p:spPr>
        <p:txBody>
          <a:bodyPr wrap="none">
            <a:spAutoFit/>
          </a:bodyPr>
          <a:lstStyle/>
          <a:p>
            <a:r>
              <a:rPr lang="en-US" sz="2000" b="1" dirty="0" err="1" smtClean="0">
                <a:latin typeface="Arial" pitchFamily="34" charset="0"/>
                <a:cs typeface="Arial" pitchFamily="34" charset="0"/>
              </a:rPr>
              <a:t>Kytai</a:t>
            </a:r>
            <a:endParaRPr lang="ru-RU" sz="2000" dirty="0"/>
          </a:p>
        </p:txBody>
      </p:sp>
      <p:sp>
        <p:nvSpPr>
          <p:cNvPr id="49153" name="Rectangle 1"/>
          <p:cNvSpPr>
            <a:spLocks noChangeArrowheads="1"/>
          </p:cNvSpPr>
          <p:nvPr/>
        </p:nvSpPr>
        <p:spPr bwMode="auto">
          <a:xfrm>
            <a:off x="4932040" y="5517232"/>
            <a:ext cx="175080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indent="457200" algn="just" fontAlgn="base">
              <a:spcBef>
                <a:spcPct val="0"/>
              </a:spcBef>
              <a:spcAft>
                <a:spcPct val="0"/>
              </a:spcAft>
            </a:pP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60.7 </a:t>
            </a:r>
            <a:r>
              <a:rPr lang="uk-UA" sz="2000" b="1" dirty="0" err="1" smtClean="0">
                <a:latin typeface="Arial" pitchFamily="34" charset="0"/>
                <a:ea typeface="Calibri" pitchFamily="34" charset="0"/>
                <a:cs typeface="Arial" pitchFamily="34" charset="0"/>
              </a:rPr>
              <a:t>km</a:t>
            </a:r>
            <a:r>
              <a:rPr lang="en-US" sz="2000" b="1" baseline="30000" dirty="0" smtClean="0">
                <a:latin typeface="Arial" pitchFamily="34" charset="0"/>
                <a:ea typeface="Calibri" pitchFamily="34" charset="0"/>
                <a:cs typeface="Arial" pitchFamily="34" charset="0"/>
              </a:rPr>
              <a:t>2</a:t>
            </a:r>
            <a:r>
              <a:rPr kumimoji="0" lang="en-US" sz="20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Прямоугольник 15"/>
          <p:cNvSpPr/>
          <p:nvPr/>
        </p:nvSpPr>
        <p:spPr>
          <a:xfrm>
            <a:off x="971600" y="5445224"/>
            <a:ext cx="1407758" cy="400110"/>
          </a:xfrm>
          <a:prstGeom prst="rect">
            <a:avLst/>
          </a:prstGeom>
        </p:spPr>
        <p:txBody>
          <a:bodyPr wrap="none">
            <a:spAutoFit/>
          </a:bodyPr>
          <a:lstStyle/>
          <a:p>
            <a:r>
              <a:rPr lang="en-US" sz="2000" b="1" dirty="0" smtClean="0">
                <a:latin typeface="Arial" pitchFamily="34" charset="0"/>
                <a:cs typeface="Arial" pitchFamily="34" charset="0"/>
              </a:rPr>
              <a:t>90.6 </a:t>
            </a:r>
            <a:r>
              <a:rPr lang="uk-UA" sz="2000" b="1" dirty="0" err="1" smtClean="0">
                <a:latin typeface="Arial" pitchFamily="34" charset="0"/>
                <a:cs typeface="Arial" pitchFamily="34" charset="0"/>
              </a:rPr>
              <a:t>km</a:t>
            </a:r>
            <a:r>
              <a:rPr lang="en-US" sz="2000" b="1" baseline="30000" dirty="0" smtClean="0">
                <a:latin typeface="Arial" pitchFamily="34" charset="0"/>
                <a:cs typeface="Arial" pitchFamily="34" charset="0"/>
              </a:rPr>
              <a:t>2</a:t>
            </a:r>
            <a:r>
              <a:rPr lang="en-US" sz="2000" b="1" dirty="0" smtClean="0">
                <a:latin typeface="Arial" pitchFamily="34" charset="0"/>
                <a:cs typeface="Arial" pitchFamily="34" charset="0"/>
              </a:rPr>
              <a:t>  </a:t>
            </a:r>
            <a:endParaRPr lang="ru-RU" sz="2000" b="1" dirty="0" smtClean="0">
              <a:latin typeface="Arial" pitchFamily="34" charset="0"/>
              <a:cs typeface="Arial" pitchFamily="34" charset="0"/>
            </a:endParaRPr>
          </a:p>
        </p:txBody>
      </p:sp>
      <p:sp>
        <p:nvSpPr>
          <p:cNvPr id="17" name="Прямоугольник 16"/>
          <p:cNvSpPr/>
          <p:nvPr/>
        </p:nvSpPr>
        <p:spPr>
          <a:xfrm>
            <a:off x="3131840" y="5445224"/>
            <a:ext cx="1218603" cy="677108"/>
          </a:xfrm>
          <a:prstGeom prst="rect">
            <a:avLst/>
          </a:prstGeom>
        </p:spPr>
        <p:txBody>
          <a:bodyPr wrap="none">
            <a:spAutoFit/>
          </a:bodyPr>
          <a:lstStyle/>
          <a:p>
            <a:pPr lvl="0"/>
            <a:r>
              <a:rPr lang="en-US" sz="2000" b="1" dirty="0" smtClean="0">
                <a:latin typeface="Arial" pitchFamily="34" charset="0"/>
                <a:ea typeface="Calibri" pitchFamily="34" charset="0"/>
                <a:cs typeface="Arial" pitchFamily="34" charset="0"/>
              </a:rPr>
              <a:t>235 </a:t>
            </a:r>
            <a:r>
              <a:rPr lang="uk-UA" sz="2000" b="1" dirty="0" err="1" smtClean="0">
                <a:latin typeface="Arial" pitchFamily="34" charset="0"/>
                <a:ea typeface="Calibri" pitchFamily="34" charset="0"/>
                <a:cs typeface="Arial" pitchFamily="34" charset="0"/>
              </a:rPr>
              <a:t>km</a:t>
            </a:r>
            <a:r>
              <a:rPr lang="en-US" sz="2000" b="1" baseline="30000" dirty="0" smtClean="0">
                <a:latin typeface="Arial" pitchFamily="34" charset="0"/>
                <a:ea typeface="Calibri" pitchFamily="34" charset="0"/>
                <a:cs typeface="Arial" pitchFamily="34" charset="0"/>
              </a:rPr>
              <a:t>2</a:t>
            </a:r>
            <a:r>
              <a:rPr lang="en-US" sz="2000" b="1" dirty="0" smtClean="0">
                <a:latin typeface="Arial" pitchFamily="34" charset="0"/>
                <a:ea typeface="Calibri" pitchFamily="34" charset="0"/>
                <a:cs typeface="Arial" pitchFamily="34" charset="0"/>
              </a:rPr>
              <a:t> </a:t>
            </a:r>
            <a:endParaRPr lang="en-US" sz="2000" b="1" dirty="0" smtClean="0">
              <a:latin typeface="Arial" pitchFamily="34" charset="0"/>
              <a:cs typeface="Arial" pitchFamily="34" charset="0"/>
            </a:endParaRPr>
          </a:p>
          <a:p>
            <a:r>
              <a:rPr lang="en-US" dirty="0" smtClean="0">
                <a:latin typeface="Times New Roman" pitchFamily="18" charset="0"/>
                <a:ea typeface="Calibri" pitchFamily="34" charset="0"/>
                <a:cs typeface="Times New Roman" pitchFamily="18" charset="0"/>
              </a:rPr>
              <a:t> </a:t>
            </a:r>
            <a:endParaRPr lang="ru-RU" dirty="0"/>
          </a:p>
        </p:txBody>
      </p:sp>
      <p:sp>
        <p:nvSpPr>
          <p:cNvPr id="18" name="Прямоугольник 17"/>
          <p:cNvSpPr/>
          <p:nvPr/>
        </p:nvSpPr>
        <p:spPr>
          <a:xfrm>
            <a:off x="6948264" y="5517232"/>
            <a:ext cx="1750800" cy="400110"/>
          </a:xfrm>
          <a:prstGeom prst="rect">
            <a:avLst/>
          </a:prstGeom>
        </p:spPr>
        <p:txBody>
          <a:bodyPr wrap="none">
            <a:spAutoFit/>
          </a:bodyPr>
          <a:lstStyle/>
          <a:p>
            <a:pPr lvl="0" indent="457200" algn="just" fontAlgn="base">
              <a:spcBef>
                <a:spcPct val="0"/>
              </a:spcBef>
              <a:spcAft>
                <a:spcPct val="0"/>
              </a:spcAft>
            </a:pPr>
            <a:r>
              <a:rPr lang="en-US" sz="2000" b="1" dirty="0" smtClean="0">
                <a:latin typeface="Arial" pitchFamily="34" charset="0"/>
                <a:ea typeface="Calibri" pitchFamily="34" charset="0"/>
                <a:cs typeface="Arial" pitchFamily="34" charset="0"/>
              </a:rPr>
              <a:t>52.9 </a:t>
            </a:r>
            <a:r>
              <a:rPr lang="uk-UA" sz="2000" b="1" dirty="0" err="1" smtClean="0">
                <a:latin typeface="Arial" pitchFamily="34" charset="0"/>
                <a:ea typeface="Calibri" pitchFamily="34" charset="0"/>
                <a:cs typeface="Arial" pitchFamily="34" charset="0"/>
              </a:rPr>
              <a:t>km</a:t>
            </a:r>
            <a:r>
              <a:rPr lang="en-US" sz="2000" b="1" baseline="30000" dirty="0" smtClean="0">
                <a:latin typeface="Arial" pitchFamily="34" charset="0"/>
                <a:ea typeface="Calibri" pitchFamily="34" charset="0"/>
                <a:cs typeface="Arial" pitchFamily="34" charset="0"/>
              </a:rPr>
              <a:t>2</a:t>
            </a:r>
            <a:r>
              <a:rPr lang="en-US" sz="2000" b="1" dirty="0" smtClean="0">
                <a:latin typeface="Arial" pitchFamily="34" charset="0"/>
                <a:ea typeface="Calibri" pitchFamily="34" charset="0"/>
                <a:cs typeface="Arial" pitchFamily="34" charset="0"/>
              </a:rPr>
              <a:t> </a:t>
            </a:r>
            <a:endParaRPr lang="en-US" sz="2000" b="1" dirty="0" smtClean="0">
              <a:latin typeface="Arial" pitchFamily="34" charset="0"/>
              <a:cs typeface="Arial" pitchFamily="34" charset="0"/>
            </a:endParaRPr>
          </a:p>
        </p:txBody>
      </p:sp>
      <p:sp>
        <p:nvSpPr>
          <p:cNvPr id="19" name="Прямоугольник 18"/>
          <p:cNvSpPr/>
          <p:nvPr/>
        </p:nvSpPr>
        <p:spPr>
          <a:xfrm>
            <a:off x="0" y="6165304"/>
            <a:ext cx="9144000" cy="430887"/>
          </a:xfrm>
          <a:prstGeom prst="rect">
            <a:avLst/>
          </a:prstGeom>
        </p:spPr>
        <p:txBody>
          <a:bodyPr wrap="square">
            <a:spAutoFit/>
          </a:bodyPr>
          <a:lstStyle/>
          <a:p>
            <a:pPr algn="ctr"/>
            <a:r>
              <a:rPr lang="en-US" sz="2200" b="1" dirty="0" smtClean="0">
                <a:latin typeface="Arial" pitchFamily="34" charset="0"/>
                <a:cs typeface="Arial" pitchFamily="34" charset="0"/>
              </a:rPr>
              <a:t>In fact this area is about 10% less than it is considered</a:t>
            </a:r>
            <a:endParaRPr lang="ru-RU"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24744"/>
            <a:ext cx="3995936" cy="707886"/>
          </a:xfrm>
          <a:prstGeom prst="rect">
            <a:avLst/>
          </a:prstGeom>
        </p:spPr>
        <p:txBody>
          <a:bodyPr wrap="square">
            <a:spAutoFit/>
          </a:bodyPr>
          <a:lstStyle/>
          <a:p>
            <a:pPr algn="ctr"/>
            <a:r>
              <a:rPr lang="en-US" sz="2000" b="1" dirty="0" smtClean="0">
                <a:latin typeface="Arial" pitchFamily="34" charset="0"/>
                <a:cs typeface="Arial" pitchFamily="34" charset="0"/>
              </a:rPr>
              <a:t>The water runoff of the Danube River at Reni station</a:t>
            </a:r>
            <a:endParaRPr lang="ru-RU" sz="2000" b="1" dirty="0">
              <a:latin typeface="Arial" pitchFamily="34" charset="0"/>
              <a:cs typeface="Arial" pitchFamily="34" charset="0"/>
            </a:endParaRPr>
          </a:p>
        </p:txBody>
      </p:sp>
      <p:pic>
        <p:nvPicPr>
          <p:cNvPr id="53249" name="Picture 1"/>
          <p:cNvPicPr>
            <a:picLocks noChangeAspect="1" noChangeArrowheads="1"/>
          </p:cNvPicPr>
          <p:nvPr/>
        </p:nvPicPr>
        <p:blipFill>
          <a:blip r:embed="rId2" cstate="email"/>
          <a:srcRect/>
          <a:stretch>
            <a:fillRect/>
          </a:stretch>
        </p:blipFill>
        <p:spPr bwMode="auto">
          <a:xfrm>
            <a:off x="0" y="1844824"/>
            <a:ext cx="4499992" cy="3314040"/>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cstate="email"/>
          <a:srcRect/>
          <a:stretch>
            <a:fillRect/>
          </a:stretch>
        </p:blipFill>
        <p:spPr bwMode="auto">
          <a:xfrm>
            <a:off x="4860032" y="1340768"/>
            <a:ext cx="3707904" cy="2449246"/>
          </a:xfrm>
          <a:prstGeom prst="rect">
            <a:avLst/>
          </a:prstGeom>
          <a:noFill/>
          <a:ln w="9525">
            <a:noFill/>
            <a:miter lim="800000"/>
            <a:headEnd/>
            <a:tailEnd/>
          </a:ln>
          <a:effectLst/>
        </p:spPr>
      </p:pic>
      <p:sp>
        <p:nvSpPr>
          <p:cNvPr id="10" name="Прямоугольник 9"/>
          <p:cNvSpPr/>
          <p:nvPr/>
        </p:nvSpPr>
        <p:spPr>
          <a:xfrm>
            <a:off x="4427984" y="692696"/>
            <a:ext cx="4716016" cy="707886"/>
          </a:xfrm>
          <a:prstGeom prst="rect">
            <a:avLst/>
          </a:prstGeom>
        </p:spPr>
        <p:txBody>
          <a:bodyPr wrap="square">
            <a:spAutoFit/>
          </a:bodyPr>
          <a:lstStyle/>
          <a:p>
            <a:pPr algn="ctr"/>
            <a:r>
              <a:rPr lang="en-US" sz="2000" b="1" dirty="0" smtClean="0">
                <a:latin typeface="Arial" pitchFamily="34" charset="0"/>
                <a:cs typeface="Arial" pitchFamily="34" charset="0"/>
              </a:rPr>
              <a:t>The changes of water runoff of the </a:t>
            </a:r>
            <a:r>
              <a:rPr lang="en-US" sz="2000" b="1" dirty="0" err="1" smtClean="0">
                <a:latin typeface="Arial" pitchFamily="34" charset="0"/>
                <a:cs typeface="Arial" pitchFamily="34" charset="0"/>
              </a:rPr>
              <a:t>Kyliya</a:t>
            </a:r>
            <a:r>
              <a:rPr lang="en-US" sz="2000" b="1" dirty="0" smtClean="0">
                <a:latin typeface="Arial" pitchFamily="34" charset="0"/>
                <a:cs typeface="Arial" pitchFamily="34" charset="0"/>
              </a:rPr>
              <a:t> branch of the Danube River</a:t>
            </a:r>
          </a:p>
        </p:txBody>
      </p:sp>
      <p:sp>
        <p:nvSpPr>
          <p:cNvPr id="11" name="Прямоугольник 10"/>
          <p:cNvSpPr/>
          <p:nvPr/>
        </p:nvSpPr>
        <p:spPr>
          <a:xfrm>
            <a:off x="395536" y="116632"/>
            <a:ext cx="8424936" cy="646331"/>
          </a:xfrm>
          <a:prstGeom prst="rect">
            <a:avLst/>
          </a:prstGeom>
        </p:spPr>
        <p:txBody>
          <a:bodyPr wrap="square">
            <a:spAutoFit/>
          </a:bodyPr>
          <a:lstStyle/>
          <a:p>
            <a:r>
              <a:rPr lang="en-US" sz="3600" b="1" dirty="0" smtClean="0">
                <a:latin typeface="Arial" pitchFamily="34" charset="0"/>
                <a:cs typeface="Arial" pitchFamily="34" charset="0"/>
              </a:rPr>
              <a:t>The water runoff of the Danube River </a:t>
            </a:r>
            <a:endParaRPr lang="ru-RU" sz="3600" b="1" dirty="0" smtClean="0">
              <a:latin typeface="Arial" pitchFamily="34" charset="0"/>
              <a:cs typeface="Arial" pitchFamily="34" charset="0"/>
            </a:endParaRPr>
          </a:p>
        </p:txBody>
      </p:sp>
      <p:pic>
        <p:nvPicPr>
          <p:cNvPr id="53252" name="Picture 4"/>
          <p:cNvPicPr>
            <a:picLocks noChangeAspect="1" noChangeArrowheads="1"/>
          </p:cNvPicPr>
          <p:nvPr/>
        </p:nvPicPr>
        <p:blipFill>
          <a:blip r:embed="rId4" cstate="email"/>
          <a:srcRect/>
          <a:stretch>
            <a:fillRect/>
          </a:stretch>
        </p:blipFill>
        <p:spPr bwMode="auto">
          <a:xfrm>
            <a:off x="4860032" y="4420992"/>
            <a:ext cx="3816424" cy="2437008"/>
          </a:xfrm>
          <a:prstGeom prst="rect">
            <a:avLst/>
          </a:prstGeom>
          <a:noFill/>
          <a:ln w="9525">
            <a:noFill/>
            <a:miter lim="800000"/>
            <a:headEnd/>
            <a:tailEnd/>
          </a:ln>
          <a:effectLst/>
        </p:spPr>
      </p:pic>
      <p:sp>
        <p:nvSpPr>
          <p:cNvPr id="13" name="Прямоугольник 12"/>
          <p:cNvSpPr/>
          <p:nvPr/>
        </p:nvSpPr>
        <p:spPr>
          <a:xfrm>
            <a:off x="4932039" y="3933056"/>
            <a:ext cx="4211961" cy="646331"/>
          </a:xfrm>
          <a:prstGeom prst="rect">
            <a:avLst/>
          </a:prstGeom>
        </p:spPr>
        <p:txBody>
          <a:bodyPr wrap="square">
            <a:spAutoFit/>
          </a:bodyPr>
          <a:lstStyle/>
          <a:p>
            <a:pPr algn="ctr"/>
            <a:r>
              <a:rPr lang="en-US" b="1" dirty="0" smtClean="0">
                <a:latin typeface="Arial" pitchFamily="34" charset="0"/>
                <a:cs typeface="Arial" pitchFamily="34" charset="0"/>
              </a:rPr>
              <a:t>The distribution of water runoff during the year</a:t>
            </a:r>
            <a:endParaRPr lang="ru-RU" dirty="0"/>
          </a:p>
        </p:txBody>
      </p:sp>
      <p:sp>
        <p:nvSpPr>
          <p:cNvPr id="9" name="Прямоугольник 8"/>
          <p:cNvSpPr/>
          <p:nvPr/>
        </p:nvSpPr>
        <p:spPr>
          <a:xfrm>
            <a:off x="0" y="5229200"/>
            <a:ext cx="4716016" cy="646331"/>
          </a:xfrm>
          <a:prstGeom prst="rect">
            <a:avLst/>
          </a:prstGeom>
        </p:spPr>
        <p:txBody>
          <a:bodyPr wrap="square">
            <a:spAutoFit/>
          </a:bodyPr>
          <a:lstStyle/>
          <a:p>
            <a:pPr algn="ctr"/>
            <a:r>
              <a:rPr lang="en-US" b="1" dirty="0" smtClean="0">
                <a:latin typeface="Arial" pitchFamily="34" charset="0"/>
                <a:cs typeface="Arial" pitchFamily="34" charset="0"/>
              </a:rPr>
              <a:t>The mean long-term water </a:t>
            </a:r>
            <a:r>
              <a:rPr lang="en-US" b="1" dirty="0" smtClean="0">
                <a:latin typeface="Arial" pitchFamily="34" charset="0"/>
                <a:cs typeface="Arial" pitchFamily="34" charset="0"/>
              </a:rPr>
              <a:t>runoff near </a:t>
            </a:r>
            <a:r>
              <a:rPr lang="en-US" b="1" dirty="0" smtClean="0">
                <a:latin typeface="Arial" pitchFamily="34" charset="0"/>
                <a:cs typeface="Arial" pitchFamily="34" charset="0"/>
              </a:rPr>
              <a:t>Reni station is 6530 m</a:t>
            </a:r>
            <a:r>
              <a:rPr lang="en-US" b="1" baseline="30000" dirty="0" smtClean="0">
                <a:latin typeface="Arial" pitchFamily="34" charset="0"/>
                <a:cs typeface="Arial" pitchFamily="34" charset="0"/>
              </a:rPr>
              <a:t>3</a:t>
            </a:r>
            <a:r>
              <a:rPr lang="en-US" b="1" dirty="0" smtClean="0">
                <a:latin typeface="Arial" pitchFamily="34" charset="0"/>
                <a:cs typeface="Arial" pitchFamily="34" charset="0"/>
              </a:rPr>
              <a:t>/sec or 206 km</a:t>
            </a:r>
            <a:r>
              <a:rPr lang="en-US" b="1" baseline="30000" dirty="0" smtClean="0">
                <a:latin typeface="Arial" pitchFamily="34" charset="0"/>
                <a:cs typeface="Arial" pitchFamily="34" charset="0"/>
              </a:rPr>
              <a:t>3</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0"/>
            <a:ext cx="5281189" cy="646331"/>
          </a:xfrm>
          <a:prstGeom prst="rect">
            <a:avLst/>
          </a:prstGeom>
        </p:spPr>
        <p:txBody>
          <a:bodyPr wrap="square">
            <a:spAutoFit/>
          </a:bodyPr>
          <a:lstStyle/>
          <a:p>
            <a:r>
              <a:rPr lang="en-US" sz="3600" b="1" dirty="0" smtClean="0">
                <a:latin typeface="Arial" pitchFamily="34" charset="0"/>
                <a:cs typeface="Arial" pitchFamily="34" charset="0"/>
              </a:rPr>
              <a:t>The water management</a:t>
            </a:r>
            <a:endParaRPr lang="ru-RU" sz="3600" b="1" dirty="0">
              <a:latin typeface="Arial" pitchFamily="34" charset="0"/>
              <a:cs typeface="Arial" pitchFamily="34" charset="0"/>
            </a:endParaRPr>
          </a:p>
        </p:txBody>
      </p:sp>
      <p:sp>
        <p:nvSpPr>
          <p:cNvPr id="4" name="Прямоугольник 3"/>
          <p:cNvSpPr/>
          <p:nvPr/>
        </p:nvSpPr>
        <p:spPr>
          <a:xfrm>
            <a:off x="0" y="4057233"/>
            <a:ext cx="5904656" cy="2800767"/>
          </a:xfrm>
          <a:prstGeom prst="rect">
            <a:avLst/>
          </a:prstGeom>
        </p:spPr>
        <p:txBody>
          <a:bodyPr wrap="square">
            <a:spAutoFit/>
          </a:bodyPr>
          <a:lstStyle/>
          <a:p>
            <a:r>
              <a:rPr lang="en-US" sz="2200" b="1" dirty="0" smtClean="0">
                <a:latin typeface="Arial" pitchFamily="34" charset="0"/>
                <a:cs typeface="Arial" pitchFamily="34" charset="0"/>
              </a:rPr>
              <a:t>     Water is been taken from the Danube River to the lakes (about 2/3 part of total volume) and directly from the river for the human needs. The largest part of water, which is taken to the lakes, is lost for the evaporation, some part is returned to the river and some small part is used for the human needs. </a:t>
            </a:r>
            <a:endParaRPr lang="ru-RU" sz="2200" b="1" dirty="0">
              <a:latin typeface="Arial" pitchFamily="34" charset="0"/>
              <a:cs typeface="Arial" pitchFamily="34" charset="0"/>
            </a:endParaRPr>
          </a:p>
        </p:txBody>
      </p:sp>
      <p:pic>
        <p:nvPicPr>
          <p:cNvPr id="20481" name="Picture 1" descr="D:\Viktor\Сташук\Main\Cтаттi\Одеська-к\DSC00307.JPG"/>
          <p:cNvPicPr>
            <a:picLocks noChangeAspect="1" noChangeArrowheads="1"/>
          </p:cNvPicPr>
          <p:nvPr/>
        </p:nvPicPr>
        <p:blipFill>
          <a:blip r:embed="rId2" cstate="email"/>
          <a:srcRect/>
          <a:stretch>
            <a:fillRect/>
          </a:stretch>
        </p:blipFill>
        <p:spPr bwMode="auto">
          <a:xfrm>
            <a:off x="0" y="620688"/>
            <a:ext cx="4523995" cy="3392996"/>
          </a:xfrm>
          <a:prstGeom prst="rect">
            <a:avLst/>
          </a:prstGeom>
          <a:noFill/>
        </p:spPr>
      </p:pic>
      <p:pic>
        <p:nvPicPr>
          <p:cNvPr id="20482" name="Picture 2" descr="D:\Viktor\Viktor-photo\Photo\2009\VIII-09_див\1-08-09\P8014085.JPG"/>
          <p:cNvPicPr>
            <a:picLocks noChangeAspect="1" noChangeArrowheads="1"/>
          </p:cNvPicPr>
          <p:nvPr/>
        </p:nvPicPr>
        <p:blipFill>
          <a:blip r:embed="rId3" cstate="email"/>
          <a:srcRect/>
          <a:stretch>
            <a:fillRect/>
          </a:stretch>
        </p:blipFill>
        <p:spPr bwMode="auto">
          <a:xfrm>
            <a:off x="4631498" y="620688"/>
            <a:ext cx="4512501" cy="3384376"/>
          </a:xfrm>
          <a:prstGeom prst="rect">
            <a:avLst/>
          </a:prstGeom>
          <a:noFill/>
        </p:spPr>
      </p:pic>
      <p:pic>
        <p:nvPicPr>
          <p:cNvPr id="7" name="Picture 2" descr="D:\Viktor\Article\2019\Comf Danube\рис\1.jpg"/>
          <p:cNvPicPr>
            <a:picLocks noChangeAspect="1" noChangeArrowheads="1"/>
          </p:cNvPicPr>
          <p:nvPr/>
        </p:nvPicPr>
        <p:blipFill>
          <a:blip r:embed="rId4" cstate="email"/>
          <a:srcRect/>
          <a:stretch>
            <a:fillRect/>
          </a:stretch>
        </p:blipFill>
        <p:spPr bwMode="auto">
          <a:xfrm>
            <a:off x="5889381" y="4149080"/>
            <a:ext cx="3254619" cy="24482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88640"/>
            <a:ext cx="9144000" cy="954107"/>
          </a:xfrm>
          <a:prstGeom prst="rect">
            <a:avLst/>
          </a:prstGeom>
        </p:spPr>
        <p:txBody>
          <a:bodyPr wrap="square">
            <a:spAutoFit/>
          </a:bodyPr>
          <a:lstStyle/>
          <a:p>
            <a:pPr algn="ctr"/>
            <a:r>
              <a:rPr lang="en-US" sz="2800" b="1" dirty="0" smtClean="0">
                <a:latin typeface="Arial" pitchFamily="34" charset="0"/>
                <a:ea typeface="Calibri" pitchFamily="34" charset="0"/>
                <a:cs typeface="Arial" pitchFamily="34" charset="0"/>
              </a:rPr>
              <a:t>The largest irrigation area between </a:t>
            </a:r>
          </a:p>
          <a:p>
            <a:pPr algn="ctr"/>
            <a:r>
              <a:rPr lang="en-US" sz="2800" b="1" dirty="0" err="1" smtClean="0">
                <a:latin typeface="Arial" pitchFamily="34" charset="0"/>
                <a:ea typeface="Calibri" pitchFamily="34" charset="0"/>
                <a:cs typeface="Arial" pitchFamily="34" charset="0"/>
              </a:rPr>
              <a:t>Kiliya</a:t>
            </a:r>
            <a:r>
              <a:rPr lang="en-US" sz="2800" b="1" dirty="0" smtClean="0">
                <a:latin typeface="Arial" pitchFamily="34" charset="0"/>
                <a:ea typeface="Calibri" pitchFamily="34" charset="0"/>
                <a:cs typeface="Arial" pitchFamily="34" charset="0"/>
              </a:rPr>
              <a:t> and </a:t>
            </a:r>
            <a:r>
              <a:rPr lang="en-US" sz="2800" b="1" dirty="0" err="1" smtClean="0">
                <a:latin typeface="Arial" pitchFamily="34" charset="0"/>
                <a:ea typeface="Calibri" pitchFamily="34" charset="0"/>
                <a:cs typeface="Arial" pitchFamily="34" charset="0"/>
              </a:rPr>
              <a:t>Vylkove</a:t>
            </a:r>
            <a:r>
              <a:rPr lang="en-US" sz="2800" b="1" dirty="0" smtClean="0">
                <a:latin typeface="Arial" pitchFamily="34" charset="0"/>
                <a:ea typeface="Calibri" pitchFamily="34" charset="0"/>
                <a:cs typeface="Arial" pitchFamily="34" charset="0"/>
              </a:rPr>
              <a:t> towns</a:t>
            </a:r>
            <a:endParaRPr lang="ru-RU" sz="2800" dirty="0"/>
          </a:p>
        </p:txBody>
      </p:sp>
      <p:pic>
        <p:nvPicPr>
          <p:cNvPr id="3075" name="Picture 3" descr="D:\Viktor\Article\2019\Comf Danube\рис\irrigation.jpg"/>
          <p:cNvPicPr>
            <a:picLocks noChangeAspect="1" noChangeArrowheads="1"/>
          </p:cNvPicPr>
          <p:nvPr/>
        </p:nvPicPr>
        <p:blipFill>
          <a:blip r:embed="rId2" cstate="email"/>
          <a:srcRect/>
          <a:stretch>
            <a:fillRect/>
          </a:stretch>
        </p:blipFill>
        <p:spPr bwMode="auto">
          <a:xfrm>
            <a:off x="0" y="1252699"/>
            <a:ext cx="9144000" cy="56053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6632"/>
            <a:ext cx="9144000" cy="584775"/>
          </a:xfrm>
          <a:prstGeom prst="rect">
            <a:avLst/>
          </a:prstGeom>
        </p:spPr>
        <p:txBody>
          <a:bodyPr wrap="square">
            <a:spAutoFit/>
          </a:bodyPr>
          <a:lstStyle/>
          <a:p>
            <a:pPr lvl="0" algn="ctr" fontAlgn="base">
              <a:spcBef>
                <a:spcPct val="0"/>
              </a:spcBef>
              <a:spcAft>
                <a:spcPct val="0"/>
              </a:spcAft>
            </a:pPr>
            <a:r>
              <a:rPr lang="en-US" sz="3200" b="1" dirty="0" smtClean="0">
                <a:latin typeface="Arial" pitchFamily="34" charset="0"/>
                <a:ea typeface="Calibri" pitchFamily="34" charset="0"/>
                <a:cs typeface="Arial" pitchFamily="34" charset="0"/>
              </a:rPr>
              <a:t>The water intakes for drinking water supply</a:t>
            </a:r>
          </a:p>
        </p:txBody>
      </p:sp>
      <p:pic>
        <p:nvPicPr>
          <p:cNvPr id="29698" name="Picture 2" descr="D:\Viktor\Article\2019\Comf Danube\рис\водозабори.jpg"/>
          <p:cNvPicPr>
            <a:picLocks noChangeAspect="1" noChangeArrowheads="1"/>
          </p:cNvPicPr>
          <p:nvPr/>
        </p:nvPicPr>
        <p:blipFill>
          <a:blip r:embed="rId2" cstate="email"/>
          <a:srcRect/>
          <a:stretch>
            <a:fillRect/>
          </a:stretch>
        </p:blipFill>
        <p:spPr bwMode="auto">
          <a:xfrm>
            <a:off x="1619672" y="764704"/>
            <a:ext cx="6073206" cy="4470181"/>
          </a:xfrm>
          <a:prstGeom prst="rect">
            <a:avLst/>
          </a:prstGeom>
          <a:noFill/>
        </p:spPr>
      </p:pic>
      <p:sp>
        <p:nvSpPr>
          <p:cNvPr id="4" name="Прямоугольник 3"/>
          <p:cNvSpPr/>
          <p:nvPr/>
        </p:nvSpPr>
        <p:spPr>
          <a:xfrm>
            <a:off x="1619672" y="5226784"/>
            <a:ext cx="7309320" cy="1631216"/>
          </a:xfrm>
          <a:prstGeom prst="rect">
            <a:avLst/>
          </a:prstGeom>
        </p:spPr>
        <p:txBody>
          <a:bodyPr wrap="square">
            <a:spAutoFit/>
          </a:bodyPr>
          <a:lstStyle/>
          <a:p>
            <a:r>
              <a:rPr lang="en-US" sz="2000" b="1" dirty="0" smtClean="0">
                <a:latin typeface="Arial" pitchFamily="34" charset="0"/>
                <a:cs typeface="Arial" pitchFamily="34" charset="0"/>
              </a:rPr>
              <a:t>Reni – underground water, taken from flood plain, </a:t>
            </a:r>
          </a:p>
          <a:p>
            <a:r>
              <a:rPr lang="en-US" sz="2000" b="1" dirty="0" err="1" smtClean="0">
                <a:latin typeface="Arial" pitchFamily="34" charset="0"/>
                <a:cs typeface="Arial" pitchFamily="34" charset="0"/>
              </a:rPr>
              <a:t>Bolgrad</a:t>
            </a:r>
            <a:r>
              <a:rPr lang="en-US" sz="2000" b="1" dirty="0" smtClean="0">
                <a:latin typeface="Arial" pitchFamily="34" charset="0"/>
                <a:cs typeface="Arial" pitchFamily="34" charset="0"/>
              </a:rPr>
              <a:t> - surface water from lake </a:t>
            </a:r>
            <a:r>
              <a:rPr lang="en-US" sz="2000" b="1" dirty="0" err="1" smtClean="0">
                <a:latin typeface="Arial" pitchFamily="34" charset="0"/>
                <a:cs typeface="Arial" pitchFamily="34" charset="0"/>
              </a:rPr>
              <a:t>Kahul</a:t>
            </a:r>
            <a:r>
              <a:rPr lang="en-US" sz="2000" b="1" dirty="0" smtClean="0">
                <a:latin typeface="Arial" pitchFamily="34" charset="0"/>
                <a:cs typeface="Arial" pitchFamily="34" charset="0"/>
              </a:rPr>
              <a:t>,   </a:t>
            </a:r>
          </a:p>
          <a:p>
            <a:r>
              <a:rPr lang="en-US" sz="2000" b="1" dirty="0" err="1" smtClean="0">
                <a:latin typeface="Arial" pitchFamily="34" charset="0"/>
                <a:cs typeface="Arial" pitchFamily="34" charset="0"/>
              </a:rPr>
              <a:t>Izmail</a:t>
            </a:r>
            <a:r>
              <a:rPr lang="en-US" sz="2000" b="1" dirty="0" smtClean="0">
                <a:latin typeface="Arial" pitchFamily="34" charset="0"/>
                <a:cs typeface="Arial" pitchFamily="34" charset="0"/>
              </a:rPr>
              <a:t> - underground water,</a:t>
            </a:r>
            <a:r>
              <a:rPr lang="ru-RU" sz="2000" b="1" dirty="0" smtClean="0">
                <a:latin typeface="Arial" pitchFamily="34" charset="0"/>
                <a:cs typeface="Arial" pitchFamily="34" charset="0"/>
              </a:rPr>
              <a:t> </a:t>
            </a:r>
            <a:r>
              <a:rPr lang="en-US" sz="2000" b="1" dirty="0" smtClean="0">
                <a:latin typeface="Arial" pitchFamily="34" charset="0"/>
                <a:cs typeface="Arial" pitchFamily="34" charset="0"/>
              </a:rPr>
              <a:t>taken from flood plain, </a:t>
            </a:r>
          </a:p>
          <a:p>
            <a:r>
              <a:rPr lang="en-US" sz="2000" b="1" dirty="0" err="1" smtClean="0">
                <a:latin typeface="Arial" pitchFamily="34" charset="0"/>
                <a:cs typeface="Arial" pitchFamily="34" charset="0"/>
              </a:rPr>
              <a:t>Kiliya</a:t>
            </a:r>
            <a:r>
              <a:rPr lang="en-US" sz="2000" b="1" dirty="0" smtClean="0">
                <a:latin typeface="Arial" pitchFamily="34" charset="0"/>
                <a:cs typeface="Arial" pitchFamily="34" charset="0"/>
              </a:rPr>
              <a:t> - surface water from the Danube River, </a:t>
            </a:r>
          </a:p>
          <a:p>
            <a:r>
              <a:rPr lang="en-US" sz="2000" b="1" dirty="0" err="1" smtClean="0">
                <a:latin typeface="Arial" pitchFamily="34" charset="0"/>
                <a:cs typeface="Arial" pitchFamily="34" charset="0"/>
              </a:rPr>
              <a:t>Vylkove</a:t>
            </a:r>
            <a:r>
              <a:rPr lang="en-US" sz="2000" b="1" dirty="0" smtClean="0">
                <a:latin typeface="Arial" pitchFamily="34" charset="0"/>
                <a:cs typeface="Arial" pitchFamily="34" charset="0"/>
              </a:rPr>
              <a:t> - surface water from the Danube River </a:t>
            </a:r>
            <a:endParaRPr lang="ru-RU" sz="2000" b="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D:\Viktor\Article\2019\Comf Danube\рис\дельта.jpg"/>
          <p:cNvPicPr>
            <a:picLocks noChangeAspect="1" noChangeArrowheads="1"/>
          </p:cNvPicPr>
          <p:nvPr/>
        </p:nvPicPr>
        <p:blipFill>
          <a:blip r:embed="rId2" cstate="email"/>
          <a:srcRect/>
          <a:stretch>
            <a:fillRect/>
          </a:stretch>
        </p:blipFill>
        <p:spPr bwMode="auto">
          <a:xfrm>
            <a:off x="-1" y="0"/>
            <a:ext cx="9144001" cy="6858000"/>
          </a:xfrm>
          <a:prstGeom prst="rect">
            <a:avLst/>
          </a:prstGeom>
          <a:noFill/>
        </p:spPr>
      </p:pic>
      <p:sp>
        <p:nvSpPr>
          <p:cNvPr id="6" name="Прямоугольник 5"/>
          <p:cNvSpPr/>
          <p:nvPr/>
        </p:nvSpPr>
        <p:spPr>
          <a:xfrm>
            <a:off x="2123728" y="260648"/>
            <a:ext cx="4576894" cy="707886"/>
          </a:xfrm>
          <a:prstGeom prst="rect">
            <a:avLst/>
          </a:prstGeom>
        </p:spPr>
        <p:txBody>
          <a:bodyPr wrap="none">
            <a:spAutoFit/>
          </a:bodyPr>
          <a:lstStyle/>
          <a:p>
            <a:r>
              <a:rPr lang="en-US" sz="4000" b="1" dirty="0" smtClean="0">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research area</a:t>
            </a:r>
            <a:endParaRPr lang="ru-RU" sz="4000" dirty="0"/>
          </a:p>
        </p:txBody>
      </p:sp>
      <p:sp>
        <p:nvSpPr>
          <p:cNvPr id="10" name="Rectangle 4"/>
          <p:cNvSpPr>
            <a:spLocks noChangeArrowheads="1"/>
          </p:cNvSpPr>
          <p:nvPr/>
        </p:nvSpPr>
        <p:spPr bwMode="auto">
          <a:xfrm>
            <a:off x="0" y="4180344"/>
            <a:ext cx="90364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US" sz="2800" b="1" dirty="0" smtClean="0">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In the past there was large flood plain on the left bank of the river. In 1960s it was constructed the dam, which protected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territory from the flooding.</a:t>
            </a:r>
            <a:r>
              <a:rPr kumimoji="0" lang="en-US" sz="2800" b="1" i="0" u="none" strike="noStrike" cap="none" normalizeH="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 </a:t>
            </a:r>
            <a:r>
              <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hydraulic connection between the river and lakes was carried out by canals with regulative facilities on them. </a:t>
            </a:r>
            <a:endParaRPr kumimoji="0" lang="en-US" sz="28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Viktor\Сташук\Main\Cтаттi\Одеська-к\майданч.JPG"/>
          <p:cNvPicPr>
            <a:picLocks noChangeAspect="1" noChangeArrowheads="1"/>
          </p:cNvPicPr>
          <p:nvPr/>
        </p:nvPicPr>
        <p:blipFill>
          <a:blip r:embed="rId2" cstate="email"/>
          <a:srcRect/>
          <a:stretch>
            <a:fillRect/>
          </a:stretch>
        </p:blipFill>
        <p:spPr bwMode="auto">
          <a:xfrm>
            <a:off x="0" y="1772816"/>
            <a:ext cx="4776426" cy="3528392"/>
          </a:xfrm>
          <a:prstGeom prst="rect">
            <a:avLst/>
          </a:prstGeom>
          <a:noFill/>
        </p:spPr>
      </p:pic>
      <p:pic>
        <p:nvPicPr>
          <p:cNvPr id="3075" name="Picture 3" descr="D:\Viktor\Сташук\Main\Cтаттi\Одеська-к\Внур-вигляд.JPG"/>
          <p:cNvPicPr>
            <a:picLocks noChangeAspect="1" noChangeArrowheads="1"/>
          </p:cNvPicPr>
          <p:nvPr/>
        </p:nvPicPr>
        <p:blipFill>
          <a:blip r:embed="rId3" cstate="email"/>
          <a:srcRect/>
          <a:stretch>
            <a:fillRect/>
          </a:stretch>
        </p:blipFill>
        <p:spPr bwMode="auto">
          <a:xfrm>
            <a:off x="4788024" y="0"/>
            <a:ext cx="4355976" cy="3271696"/>
          </a:xfrm>
          <a:prstGeom prst="rect">
            <a:avLst/>
          </a:prstGeom>
          <a:noFill/>
        </p:spPr>
      </p:pic>
      <p:pic>
        <p:nvPicPr>
          <p:cNvPr id="3076" name="Picture 4" descr="D:\Viktor\Сташук\Main\Cтаттi\Одеська-к\Устатк.JPG"/>
          <p:cNvPicPr>
            <a:picLocks noChangeAspect="1" noChangeArrowheads="1"/>
          </p:cNvPicPr>
          <p:nvPr/>
        </p:nvPicPr>
        <p:blipFill>
          <a:blip r:embed="rId4" cstate="email"/>
          <a:srcRect/>
          <a:stretch>
            <a:fillRect/>
          </a:stretch>
        </p:blipFill>
        <p:spPr bwMode="auto">
          <a:xfrm>
            <a:off x="4788024" y="3500877"/>
            <a:ext cx="4355976" cy="3357123"/>
          </a:xfrm>
          <a:prstGeom prst="rect">
            <a:avLst/>
          </a:prstGeom>
          <a:noFill/>
        </p:spPr>
      </p:pic>
      <p:sp>
        <p:nvSpPr>
          <p:cNvPr id="5" name="Прямоугольник 4"/>
          <p:cNvSpPr/>
          <p:nvPr/>
        </p:nvSpPr>
        <p:spPr>
          <a:xfrm>
            <a:off x="0" y="620688"/>
            <a:ext cx="4788024" cy="954107"/>
          </a:xfrm>
          <a:prstGeom prst="rect">
            <a:avLst/>
          </a:prstGeom>
        </p:spPr>
        <p:txBody>
          <a:bodyPr wrap="square">
            <a:spAutoFit/>
          </a:bodyPr>
          <a:lstStyle/>
          <a:p>
            <a:pPr algn="ctr"/>
            <a:r>
              <a:rPr lang="en-US" sz="2800" b="1" dirty="0" smtClean="0">
                <a:latin typeface="Arial" pitchFamily="34" charset="0"/>
                <a:cs typeface="Arial" pitchFamily="34" charset="0"/>
              </a:rPr>
              <a:t>Water treatment station  near </a:t>
            </a:r>
            <a:r>
              <a:rPr lang="en-US" sz="2800" b="1" dirty="0" err="1" smtClean="0">
                <a:latin typeface="Arial" pitchFamily="34" charset="0"/>
                <a:cs typeface="Arial" pitchFamily="34" charset="0"/>
              </a:rPr>
              <a:t>Kiliya</a:t>
            </a:r>
            <a:r>
              <a:rPr lang="en-US" sz="2800" b="1" dirty="0" smtClean="0">
                <a:latin typeface="Arial" pitchFamily="34" charset="0"/>
                <a:cs typeface="Arial" pitchFamily="34" charset="0"/>
              </a:rPr>
              <a:t> town</a:t>
            </a:r>
            <a:endParaRPr lang="ru-RU" sz="28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404664"/>
            <a:ext cx="891054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The mean water intake and water </a:t>
            </a:r>
            <a:r>
              <a:rPr lang="en-US" sz="3200" b="1" dirty="0" smtClean="0">
                <a:latin typeface="Arial" pitchFamily="34" charset="0"/>
                <a:ea typeface="Calibri" pitchFamily="34" charset="0"/>
                <a:cs typeface="Arial" pitchFamily="34" charset="0"/>
              </a:rPr>
              <a:t>use </a:t>
            </a:r>
            <a:r>
              <a:rPr kumimoji="0" lang="en-US"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within the territory of Ukraine</a:t>
            </a:r>
            <a:r>
              <a:rPr kumimoji="0" lang="ru-RU"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 2016-2018, </a:t>
            </a:r>
            <a:r>
              <a:rPr kumimoji="0" lang="en-US" sz="3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mln</a:t>
            </a:r>
            <a:r>
              <a:rPr kumimoji="0" lang="en-US"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m</a:t>
            </a:r>
            <a:r>
              <a:rPr kumimoji="0" lang="en-US" sz="3200" b="1" i="0" u="none" strike="noStrike" cap="none" normalizeH="0" baseline="30000" dirty="0" smtClean="0">
                <a:ln>
                  <a:noFill/>
                </a:ln>
                <a:solidFill>
                  <a:schemeClr val="tx1"/>
                </a:solidFill>
                <a:effectLst/>
                <a:latin typeface="Arial" pitchFamily="34" charset="0"/>
                <a:ea typeface="Calibri" pitchFamily="34" charset="0"/>
                <a:cs typeface="Arial" pitchFamily="34" charset="0"/>
              </a:rPr>
              <a:t>3</a:t>
            </a:r>
            <a:r>
              <a:rPr kumimoji="0" lang="en-US" sz="3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p:txBody>
      </p:sp>
      <p:graphicFrame>
        <p:nvGraphicFramePr>
          <p:cNvPr id="4" name="Таблица 3"/>
          <p:cNvGraphicFramePr>
            <a:graphicFrameLocks noGrp="1"/>
          </p:cNvGraphicFramePr>
          <p:nvPr/>
        </p:nvGraphicFramePr>
        <p:xfrm>
          <a:off x="179512" y="1772816"/>
          <a:ext cx="8712967" cy="1962912"/>
        </p:xfrm>
        <a:graphic>
          <a:graphicData uri="http://schemas.openxmlformats.org/drawingml/2006/table">
            <a:tbl>
              <a:tblPr/>
              <a:tblGrid>
                <a:gridCol w="1801549"/>
                <a:gridCol w="1412161"/>
                <a:gridCol w="1688018"/>
                <a:gridCol w="1506984"/>
                <a:gridCol w="2304255"/>
              </a:tblGrid>
              <a:tr h="0">
                <a:tc gridSpan="3">
                  <a:txBody>
                    <a:bodyPr/>
                    <a:lstStyle/>
                    <a:p>
                      <a:pPr algn="ctr">
                        <a:lnSpc>
                          <a:spcPct val="115000"/>
                        </a:lnSpc>
                        <a:spcAft>
                          <a:spcPts val="0"/>
                        </a:spcAft>
                      </a:pPr>
                      <a:r>
                        <a:rPr lang="en-US" sz="2800" b="1" dirty="0">
                          <a:latin typeface="Arial"/>
                          <a:ea typeface="Calibri"/>
                          <a:cs typeface="Times New Roman"/>
                        </a:rPr>
                        <a:t>Water intake from the Danube River</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a:lnSpc>
                          <a:spcPct val="115000"/>
                        </a:lnSpc>
                        <a:spcAft>
                          <a:spcPts val="0"/>
                        </a:spcAft>
                      </a:pPr>
                      <a:r>
                        <a:rPr lang="en-US" sz="2800" b="1">
                          <a:latin typeface="Arial"/>
                          <a:ea typeface="Calibri"/>
                          <a:cs typeface="Times New Roman"/>
                        </a:rPr>
                        <a:t>Water use</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0">
                <a:tc>
                  <a:txBody>
                    <a:bodyPr/>
                    <a:lstStyle/>
                    <a:p>
                      <a:pPr algn="ctr">
                        <a:lnSpc>
                          <a:spcPct val="115000"/>
                        </a:lnSpc>
                        <a:spcAft>
                          <a:spcPts val="0"/>
                        </a:spcAft>
                      </a:pPr>
                      <a:r>
                        <a:rPr lang="en-US" sz="2800" b="1" dirty="0">
                          <a:latin typeface="Arial"/>
                          <a:ea typeface="Calibri"/>
                          <a:cs typeface="Times New Roman"/>
                        </a:rPr>
                        <a:t>to lakes</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latin typeface="Arial"/>
                          <a:ea typeface="Calibri"/>
                          <a:cs typeface="Times New Roman"/>
                        </a:rPr>
                        <a:t>other</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dirty="0">
                          <a:latin typeface="Arial"/>
                          <a:ea typeface="Calibri"/>
                          <a:cs typeface="Times New Roman"/>
                        </a:rPr>
                        <a:t>total</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Arial"/>
                          <a:ea typeface="Calibri"/>
                          <a:cs typeface="Times New Roman"/>
                        </a:rPr>
                        <a:t>total</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800" b="1">
                          <a:latin typeface="Arial"/>
                          <a:ea typeface="Calibri"/>
                          <a:cs typeface="Times New Roman"/>
                        </a:rPr>
                        <a:t>irrigation</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ru-RU" sz="2800" b="1">
                          <a:solidFill>
                            <a:srgbClr val="000000"/>
                          </a:solidFill>
                          <a:latin typeface="Arial"/>
                          <a:ea typeface="Times New Roman"/>
                          <a:cs typeface="Times New Roman"/>
                        </a:rPr>
                        <a:t>384</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800" b="1">
                          <a:solidFill>
                            <a:srgbClr val="000000"/>
                          </a:solidFill>
                          <a:latin typeface="Arial"/>
                          <a:ea typeface="Times New Roman"/>
                          <a:cs typeface="Times New Roman"/>
                        </a:rPr>
                        <a:t>212</a:t>
                      </a:r>
                      <a:endParaRPr lang="ru-RU" sz="2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800" b="1" dirty="0">
                          <a:solidFill>
                            <a:srgbClr val="000000"/>
                          </a:solidFill>
                          <a:latin typeface="Arial"/>
                          <a:ea typeface="Times New Roman"/>
                          <a:cs typeface="Times New Roman"/>
                        </a:rPr>
                        <a:t>596</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800" b="1" dirty="0">
                          <a:solidFill>
                            <a:srgbClr val="000000"/>
                          </a:solidFill>
                          <a:latin typeface="Arial"/>
                          <a:ea typeface="Times New Roman"/>
                          <a:cs typeface="Times New Roman"/>
                        </a:rPr>
                        <a:t>113</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2800" b="1" dirty="0">
                          <a:solidFill>
                            <a:srgbClr val="000000"/>
                          </a:solidFill>
                          <a:latin typeface="Arial"/>
                          <a:ea typeface="Times New Roman"/>
                          <a:cs typeface="Times New Roman"/>
                        </a:rPr>
                        <a:t>99</a:t>
                      </a:r>
                      <a:endParaRPr lang="ru-RU" sz="2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51520" y="4293096"/>
            <a:ext cx="8892480" cy="892552"/>
          </a:xfrm>
          <a:prstGeom prst="rect">
            <a:avLst/>
          </a:prstGeom>
        </p:spPr>
        <p:txBody>
          <a:bodyPr wrap="square">
            <a:spAutoFit/>
          </a:bodyPr>
          <a:lstStyle/>
          <a:p>
            <a:r>
              <a:rPr lang="en-US" sz="2600" b="1" dirty="0" smtClean="0">
                <a:latin typeface="Arial"/>
                <a:ea typeface="Calibri"/>
                <a:cs typeface="Times New Roman"/>
              </a:rPr>
              <a:t>     About two thirds of total volume is taken for the filling of lakes. The main water consumer is irrigation.</a:t>
            </a:r>
            <a:endParaRPr lang="ru-RU" sz="2600" b="1" dirty="0">
              <a:latin typeface="Arial"/>
              <a:ea typeface="Calibri"/>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Viktor\Viktor-photo\Photo\2017\V-2017\3_05_17_Ізмаїл+\3_05_17\P1015197.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3" name="Прямоугольник 2"/>
          <p:cNvSpPr/>
          <p:nvPr/>
        </p:nvSpPr>
        <p:spPr>
          <a:xfrm>
            <a:off x="0" y="1268760"/>
            <a:ext cx="9144000" cy="1938992"/>
          </a:xfrm>
          <a:prstGeom prst="rect">
            <a:avLst/>
          </a:prstGeom>
        </p:spPr>
        <p:txBody>
          <a:bodyPr wrap="square">
            <a:spAutoFit/>
          </a:bodyPr>
          <a:lstStyle/>
          <a:p>
            <a:pPr algn="ctr"/>
            <a:r>
              <a:rPr lang="en-US" sz="4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An important problem, which restricts the water use, – the poor water quality, mainly in the lakes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332656"/>
            <a:ext cx="9144000" cy="523220"/>
          </a:xfrm>
          <a:prstGeom prst="rect">
            <a:avLst/>
          </a:prstGeom>
        </p:spPr>
        <p:txBody>
          <a:bodyPr wrap="square">
            <a:spAutoFit/>
          </a:bodyPr>
          <a:lstStyle/>
          <a:p>
            <a:pPr lvl="0" algn="ctr" fontAlgn="base">
              <a:spcBef>
                <a:spcPct val="0"/>
              </a:spcBef>
              <a:spcAft>
                <a:spcPct val="0"/>
              </a:spcAft>
            </a:pPr>
            <a:r>
              <a:rPr lang="en-US" sz="2800" b="1" dirty="0" smtClean="0">
                <a:latin typeface="Arial" pitchFamily="34" charset="0"/>
                <a:ea typeface="Calibri" pitchFamily="34" charset="0"/>
                <a:cs typeface="Arial" pitchFamily="34" charset="0"/>
              </a:rPr>
              <a:t>The </a:t>
            </a:r>
            <a:r>
              <a:rPr lang="en-US" sz="2800" b="1" dirty="0" err="1" smtClean="0">
                <a:latin typeface="Arial" pitchFamily="34" charset="0"/>
                <a:ea typeface="Calibri" pitchFamily="34" charset="0"/>
                <a:cs typeface="Arial" pitchFamily="34" charset="0"/>
              </a:rPr>
              <a:t>hydrochemical</a:t>
            </a:r>
            <a:r>
              <a:rPr lang="en-US" sz="2800" b="1" dirty="0" smtClean="0">
                <a:latin typeface="Arial" pitchFamily="34" charset="0"/>
                <a:ea typeface="Calibri" pitchFamily="34" charset="0"/>
                <a:cs typeface="Arial" pitchFamily="34" charset="0"/>
              </a:rPr>
              <a:t> characteristics of water, mg/dm</a:t>
            </a:r>
            <a:r>
              <a:rPr lang="en-US" sz="2800" b="1" baseline="30000" dirty="0" smtClean="0">
                <a:latin typeface="Arial" pitchFamily="34" charset="0"/>
                <a:ea typeface="Calibri" pitchFamily="34" charset="0"/>
                <a:cs typeface="Arial" pitchFamily="34" charset="0"/>
              </a:rPr>
              <a:t>3</a:t>
            </a:r>
            <a:endParaRPr lang="en-US" sz="2800" b="1" dirty="0" smtClean="0">
              <a:latin typeface="Arial" pitchFamily="34" charset="0"/>
              <a:cs typeface="Arial" pitchFamily="34" charset="0"/>
            </a:endParaRPr>
          </a:p>
        </p:txBody>
      </p:sp>
      <p:sp>
        <p:nvSpPr>
          <p:cNvPr id="5" name="Прямоугольник 4"/>
          <p:cNvSpPr/>
          <p:nvPr/>
        </p:nvSpPr>
        <p:spPr>
          <a:xfrm>
            <a:off x="422111" y="4725144"/>
            <a:ext cx="8199682" cy="369332"/>
          </a:xfrm>
          <a:prstGeom prst="rect">
            <a:avLst/>
          </a:prstGeom>
        </p:spPr>
        <p:txBody>
          <a:bodyPr wrap="none">
            <a:spAutoFit/>
          </a:bodyPr>
          <a:lstStyle/>
          <a:p>
            <a:pPr algn="ctr"/>
            <a:r>
              <a:rPr lang="en-US" b="1" dirty="0" smtClean="0">
                <a:latin typeface="Arial" pitchFamily="34" charset="0"/>
                <a:cs typeface="Arial" pitchFamily="34" charset="0"/>
              </a:rPr>
              <a:t>BOD - biochemical oxygen demand, COD –</a:t>
            </a:r>
            <a:r>
              <a:rPr lang="ru-RU" b="1" dirty="0" smtClean="0">
                <a:latin typeface="Arial" pitchFamily="34" charset="0"/>
                <a:cs typeface="Arial" pitchFamily="34" charset="0"/>
              </a:rPr>
              <a:t> </a:t>
            </a:r>
            <a:r>
              <a:rPr lang="en-US" b="1" dirty="0" smtClean="0">
                <a:latin typeface="Arial" pitchFamily="34" charset="0"/>
                <a:cs typeface="Arial" pitchFamily="34" charset="0"/>
              </a:rPr>
              <a:t>chemical hydrogen demand </a:t>
            </a:r>
            <a:endParaRPr lang="ru-RU" dirty="0">
              <a:latin typeface="Arial" pitchFamily="34" charset="0"/>
              <a:cs typeface="Arial" pitchFamily="34" charset="0"/>
            </a:endParaRPr>
          </a:p>
        </p:txBody>
      </p:sp>
      <p:graphicFrame>
        <p:nvGraphicFramePr>
          <p:cNvPr id="7" name="Таблица 6"/>
          <p:cNvGraphicFramePr>
            <a:graphicFrameLocks noGrp="1"/>
          </p:cNvGraphicFramePr>
          <p:nvPr/>
        </p:nvGraphicFramePr>
        <p:xfrm>
          <a:off x="0" y="980728"/>
          <a:ext cx="9036496" cy="3732097"/>
        </p:xfrm>
        <a:graphic>
          <a:graphicData uri="http://schemas.openxmlformats.org/drawingml/2006/table">
            <a:tbl>
              <a:tblPr/>
              <a:tblGrid>
                <a:gridCol w="2195735"/>
                <a:gridCol w="1080120"/>
                <a:gridCol w="936104"/>
                <a:gridCol w="720080"/>
                <a:gridCol w="864096"/>
                <a:gridCol w="720080"/>
                <a:gridCol w="936104"/>
                <a:gridCol w="782552"/>
                <a:gridCol w="801625"/>
              </a:tblGrid>
              <a:tr h="303530">
                <a:tc rowSpan="2">
                  <a:txBody>
                    <a:bodyPr/>
                    <a:lstStyle/>
                    <a:p>
                      <a:pPr algn="ctr">
                        <a:lnSpc>
                          <a:spcPct val="115000"/>
                        </a:lnSpc>
                        <a:spcAft>
                          <a:spcPts val="0"/>
                        </a:spcAft>
                      </a:pPr>
                      <a:r>
                        <a:rPr lang="en-US" sz="1600" b="1" dirty="0">
                          <a:latin typeface="Arial" pitchFamily="34" charset="0"/>
                          <a:ea typeface="Calibri"/>
                          <a:cs typeface="Arial" pitchFamily="34" charset="0"/>
                        </a:rPr>
                        <a:t>Station</a:t>
                      </a:r>
                      <a:endParaRPr lang="ru-RU" sz="16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600" b="1" dirty="0" err="1" smtClean="0">
                          <a:latin typeface="Arial" pitchFamily="34" charset="0"/>
                          <a:ea typeface="Calibri"/>
                          <a:cs typeface="Arial" pitchFamily="34" charset="0"/>
                        </a:rPr>
                        <a:t>Disolved</a:t>
                      </a:r>
                      <a:r>
                        <a:rPr lang="en-US" sz="1600" b="1" dirty="0" smtClean="0">
                          <a:latin typeface="Arial" pitchFamily="34" charset="0"/>
                          <a:ea typeface="Calibri"/>
                          <a:cs typeface="Arial" pitchFamily="34" charset="0"/>
                        </a:rPr>
                        <a:t> </a:t>
                      </a:r>
                      <a:r>
                        <a:rPr lang="en-US" sz="1600" b="1" dirty="0">
                          <a:latin typeface="Arial" pitchFamily="34" charset="0"/>
                          <a:ea typeface="Calibri"/>
                          <a:cs typeface="Arial" pitchFamily="34" charset="0"/>
                        </a:rPr>
                        <a:t>oxygen</a:t>
                      </a:r>
                      <a:endParaRPr lang="ru-RU" sz="16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600" b="1" dirty="0" err="1">
                          <a:latin typeface="Arial" pitchFamily="34" charset="0"/>
                          <a:ea typeface="Calibri"/>
                          <a:cs typeface="Arial" pitchFamily="34" charset="0"/>
                        </a:rPr>
                        <a:t>Minera-lization</a:t>
                      </a:r>
                      <a:endParaRPr lang="ru-RU" sz="16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600" b="1">
                          <a:latin typeface="Arial" pitchFamily="34" charset="0"/>
                          <a:ea typeface="Calibri"/>
                          <a:cs typeface="Arial" pitchFamily="34" charset="0"/>
                        </a:rPr>
                        <a:t>mgN/dm</a:t>
                      </a:r>
                      <a:r>
                        <a:rPr lang="en-US" sz="1600" b="1" baseline="30000">
                          <a:latin typeface="Arial" pitchFamily="34" charset="0"/>
                          <a:ea typeface="Calibri"/>
                          <a:cs typeface="Arial" pitchFamily="34" charset="0"/>
                        </a:rPr>
                        <a:t>3</a:t>
                      </a:r>
                      <a:endParaRPr lang="ru-RU" sz="1600" b="1">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r>
                        <a:rPr kumimoji="0" lang="en-US" sz="1600" b="1" kern="1200" dirty="0" smtClean="0">
                          <a:solidFill>
                            <a:schemeClr val="tx1"/>
                          </a:solidFill>
                          <a:latin typeface="Arial" pitchFamily="34" charset="0"/>
                          <a:ea typeface="Calibri"/>
                          <a:cs typeface="Arial" pitchFamily="34" charset="0"/>
                        </a:rPr>
                        <a:t>Total </a:t>
                      </a:r>
                    </a:p>
                    <a:p>
                      <a:pPr algn="ctr">
                        <a:lnSpc>
                          <a:spcPct val="115000"/>
                        </a:lnSpc>
                        <a:spcAft>
                          <a:spcPts val="0"/>
                        </a:spcAft>
                      </a:pPr>
                      <a:r>
                        <a:rPr kumimoji="0" lang="en-US" sz="1600" b="1" kern="1200" dirty="0" err="1" smtClean="0">
                          <a:solidFill>
                            <a:schemeClr val="tx1"/>
                          </a:solidFill>
                          <a:latin typeface="Arial" pitchFamily="34" charset="0"/>
                          <a:ea typeface="Calibri"/>
                          <a:cs typeface="Arial" pitchFamily="34" charset="0"/>
                        </a:rPr>
                        <a:t>phospo-rus</a:t>
                      </a:r>
                      <a:endParaRPr kumimoji="0" lang="ru-RU" sz="1600" b="1" kern="1200" dirty="0">
                        <a:solidFill>
                          <a:schemeClr val="tx1"/>
                        </a:solidFill>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600" b="1">
                          <a:latin typeface="Arial" pitchFamily="34" charset="0"/>
                          <a:ea typeface="Calibri"/>
                          <a:cs typeface="Arial" pitchFamily="34" charset="0"/>
                        </a:rPr>
                        <a:t>BOD</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600" b="1">
                          <a:latin typeface="Arial" pitchFamily="34" charset="0"/>
                          <a:ea typeface="Calibri"/>
                          <a:cs typeface="Arial" pitchFamily="34" charset="0"/>
                        </a:rPr>
                        <a:t>COD</a:t>
                      </a:r>
                      <a:endParaRPr lang="ru-RU" sz="1600" b="1">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12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en-US" sz="1600" b="1">
                          <a:latin typeface="Arial" pitchFamily="34" charset="0"/>
                          <a:ea typeface="Calibri"/>
                          <a:cs typeface="Arial" pitchFamily="34" charset="0"/>
                        </a:rPr>
                        <a:t>NH</a:t>
                      </a:r>
                      <a:r>
                        <a:rPr lang="en-US" sz="1600" b="1" baseline="-25000">
                          <a:latin typeface="Arial" pitchFamily="34" charset="0"/>
                          <a:ea typeface="Calibri"/>
                          <a:cs typeface="Arial" pitchFamily="34" charset="0"/>
                        </a:rPr>
                        <a:t>4</a:t>
                      </a:r>
                      <a:endParaRPr lang="ru-RU" sz="1600" b="1">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latin typeface="Arial" pitchFamily="34" charset="0"/>
                          <a:ea typeface="Calibri"/>
                          <a:cs typeface="Arial" pitchFamily="34" charset="0"/>
                        </a:rPr>
                        <a:t>NO</a:t>
                      </a:r>
                      <a:r>
                        <a:rPr lang="en-US" sz="1600" b="1" baseline="-25000">
                          <a:latin typeface="Arial" pitchFamily="34" charset="0"/>
                          <a:ea typeface="Calibri"/>
                          <a:cs typeface="Arial" pitchFamily="34" charset="0"/>
                        </a:rPr>
                        <a:t>2</a:t>
                      </a:r>
                      <a:endParaRPr lang="ru-RU" sz="1600" b="1">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Arial" pitchFamily="34" charset="0"/>
                          <a:ea typeface="Calibri"/>
                          <a:cs typeface="Arial" pitchFamily="34" charset="0"/>
                        </a:rPr>
                        <a:t>NO</a:t>
                      </a:r>
                      <a:r>
                        <a:rPr lang="en-US" sz="1600" b="1" baseline="-25000" dirty="0">
                          <a:latin typeface="Arial" pitchFamily="34" charset="0"/>
                          <a:ea typeface="Calibri"/>
                          <a:cs typeface="Arial" pitchFamily="34" charset="0"/>
                        </a:rPr>
                        <a:t>3</a:t>
                      </a:r>
                      <a:endParaRPr lang="ru-RU" sz="16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r>
              <a:tr h="303530">
                <a:tc>
                  <a:txBody>
                    <a:bodyPr/>
                    <a:lstStyle/>
                    <a:p>
                      <a:pPr>
                        <a:lnSpc>
                          <a:spcPct val="115000"/>
                        </a:lnSpc>
                        <a:spcAft>
                          <a:spcPts val="0"/>
                        </a:spcAft>
                      </a:pPr>
                      <a:r>
                        <a:rPr lang="en-US" sz="1700" b="1" dirty="0">
                          <a:latin typeface="Arial" pitchFamily="34" charset="0"/>
                          <a:ea typeface="Calibri"/>
                          <a:cs typeface="Arial" pitchFamily="34" charset="0"/>
                        </a:rPr>
                        <a:t>Danube–</a:t>
                      </a:r>
                      <a:r>
                        <a:rPr lang="en-US" sz="1700" b="1" dirty="0" err="1">
                          <a:latin typeface="Arial" pitchFamily="34" charset="0"/>
                          <a:ea typeface="Calibri"/>
                          <a:cs typeface="Arial" pitchFamily="34" charset="0"/>
                        </a:rPr>
                        <a:t>Izmail</a:t>
                      </a:r>
                      <a:endParaRPr lang="ru-RU" sz="17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25780" algn="ctr">
                        <a:lnSpc>
                          <a:spcPct val="115000"/>
                        </a:lnSpc>
                        <a:spcAft>
                          <a:spcPts val="0"/>
                        </a:spcAft>
                      </a:pPr>
                      <a:r>
                        <a:rPr lang="ru-RU" sz="1800" b="1" dirty="0">
                          <a:latin typeface="Arial" pitchFamily="34" charset="0"/>
                          <a:ea typeface="Calibri"/>
                          <a:cs typeface="Arial" pitchFamily="34" charset="0"/>
                        </a:rPr>
                        <a:t>9.36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339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0.0</a:t>
                      </a:r>
                      <a:r>
                        <a:rPr lang="en-US" sz="1800" b="1">
                          <a:latin typeface="Arial" pitchFamily="34" charset="0"/>
                          <a:ea typeface="Calibri"/>
                          <a:cs typeface="Arial" pitchFamily="34" charset="0"/>
                        </a:rPr>
                        <a:t>7</a:t>
                      </a:r>
                      <a:endParaRPr lang="ru-RU" sz="1800" b="1">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0.018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1.14</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0.11</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1.80</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18.8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30">
                <a:tc>
                  <a:txBody>
                    <a:bodyPr/>
                    <a:lstStyle/>
                    <a:p>
                      <a:pPr>
                        <a:lnSpc>
                          <a:spcPct val="115000"/>
                        </a:lnSpc>
                        <a:spcAft>
                          <a:spcPts val="0"/>
                        </a:spcAft>
                      </a:pPr>
                      <a:r>
                        <a:rPr lang="en-US" sz="1700" b="1" dirty="0" err="1">
                          <a:latin typeface="Arial" pitchFamily="34" charset="0"/>
                          <a:ea typeface="Calibri"/>
                          <a:cs typeface="Arial" pitchFamily="34" charset="0"/>
                        </a:rPr>
                        <a:t>Kahul–Nahirne</a:t>
                      </a:r>
                      <a:endParaRPr lang="ru-RU" sz="17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25780" algn="ctr">
                        <a:lnSpc>
                          <a:spcPct val="115000"/>
                        </a:lnSpc>
                        <a:spcAft>
                          <a:spcPts val="0"/>
                        </a:spcAft>
                      </a:pPr>
                      <a:r>
                        <a:rPr lang="ru-RU" sz="1800" b="1" dirty="0">
                          <a:latin typeface="Arial" pitchFamily="34" charset="0"/>
                          <a:ea typeface="Calibri"/>
                          <a:cs typeface="Arial" pitchFamily="34" charset="0"/>
                        </a:rPr>
                        <a:t>9.33</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568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0.009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0.32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0.10</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4.12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53.6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30">
                <a:tc>
                  <a:txBody>
                    <a:bodyPr/>
                    <a:lstStyle/>
                    <a:p>
                      <a:pPr>
                        <a:lnSpc>
                          <a:spcPct val="115000"/>
                        </a:lnSpc>
                        <a:spcAft>
                          <a:spcPts val="0"/>
                        </a:spcAft>
                      </a:pPr>
                      <a:r>
                        <a:rPr lang="ru-RU" sz="1700" b="1" dirty="0" err="1">
                          <a:latin typeface="Arial" pitchFamily="34" charset="0"/>
                          <a:ea typeface="Calibri"/>
                          <a:cs typeface="Arial" pitchFamily="34" charset="0"/>
                        </a:rPr>
                        <a:t>Yalpuh</a:t>
                      </a:r>
                      <a:r>
                        <a:rPr lang="en-US" sz="1700" b="1" dirty="0">
                          <a:latin typeface="Arial" pitchFamily="34" charset="0"/>
                          <a:ea typeface="Calibri"/>
                          <a:cs typeface="Arial" pitchFamily="34" charset="0"/>
                        </a:rPr>
                        <a:t>–</a:t>
                      </a:r>
                      <a:r>
                        <a:rPr lang="en-US" sz="1700" b="1" dirty="0" err="1">
                          <a:latin typeface="Arial" pitchFamily="34" charset="0"/>
                          <a:ea typeface="Calibri"/>
                          <a:cs typeface="Arial" pitchFamily="34" charset="0"/>
                        </a:rPr>
                        <a:t>Bolgrad</a:t>
                      </a:r>
                      <a:endParaRPr lang="ru-RU" sz="17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25780" algn="ctr">
                        <a:lnSpc>
                          <a:spcPct val="115000"/>
                        </a:lnSpc>
                        <a:spcAft>
                          <a:spcPts val="0"/>
                        </a:spcAft>
                      </a:pPr>
                      <a:r>
                        <a:rPr lang="ru-RU" sz="1800" b="1">
                          <a:latin typeface="Arial" pitchFamily="34" charset="0"/>
                          <a:ea typeface="Calibri"/>
                          <a:cs typeface="Arial" pitchFamily="34" charset="0"/>
                        </a:rPr>
                        <a:t>10.5</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1234</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0.11</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0.008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0.17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4.07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50.8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30">
                <a:tc>
                  <a:txBody>
                    <a:bodyPr/>
                    <a:lstStyle/>
                    <a:p>
                      <a:pPr>
                        <a:lnSpc>
                          <a:spcPct val="115000"/>
                        </a:lnSpc>
                        <a:spcAft>
                          <a:spcPts val="0"/>
                        </a:spcAft>
                      </a:pPr>
                      <a:r>
                        <a:rPr lang="ru-RU" sz="1700" b="1" dirty="0" err="1">
                          <a:latin typeface="Arial" pitchFamily="34" charset="0"/>
                          <a:ea typeface="Calibri"/>
                          <a:cs typeface="Arial" pitchFamily="34" charset="0"/>
                        </a:rPr>
                        <a:t>Yalpuh</a:t>
                      </a:r>
                      <a:r>
                        <a:rPr lang="en-US" sz="1700" b="1" dirty="0">
                          <a:latin typeface="Arial" pitchFamily="34" charset="0"/>
                          <a:ea typeface="Calibri"/>
                          <a:cs typeface="Arial" pitchFamily="34" charset="0"/>
                        </a:rPr>
                        <a:t>–</a:t>
                      </a:r>
                      <a:r>
                        <a:rPr lang="en-US" sz="1700" b="1" dirty="0" err="1">
                          <a:latin typeface="Arial" pitchFamily="34" charset="0"/>
                          <a:ea typeface="Calibri"/>
                          <a:cs typeface="Arial" pitchFamily="34" charset="0"/>
                        </a:rPr>
                        <a:t>Kosa</a:t>
                      </a:r>
                      <a:endParaRPr lang="ru-RU" sz="17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25780" algn="ctr">
                        <a:lnSpc>
                          <a:spcPct val="115000"/>
                        </a:lnSpc>
                        <a:spcAft>
                          <a:spcPts val="0"/>
                        </a:spcAft>
                      </a:pPr>
                      <a:r>
                        <a:rPr lang="ru-RU" sz="1800" b="1">
                          <a:latin typeface="Arial" pitchFamily="34" charset="0"/>
                          <a:ea typeface="Calibri"/>
                          <a:cs typeface="Arial" pitchFamily="34" charset="0"/>
                        </a:rPr>
                        <a:t>9.33</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957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0.07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0.006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0.16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0.09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2.90</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45.8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7060">
                <a:tc>
                  <a:txBody>
                    <a:bodyPr/>
                    <a:lstStyle/>
                    <a:p>
                      <a:pPr>
                        <a:lnSpc>
                          <a:spcPct val="115000"/>
                        </a:lnSpc>
                        <a:spcAft>
                          <a:spcPts val="0"/>
                        </a:spcAft>
                      </a:pPr>
                      <a:r>
                        <a:rPr lang="ru-RU" sz="1700" b="1" dirty="0" err="1">
                          <a:latin typeface="Arial" pitchFamily="34" charset="0"/>
                          <a:ea typeface="Calibri"/>
                          <a:cs typeface="Arial" pitchFamily="34" charset="0"/>
                        </a:rPr>
                        <a:t>Kugurluy</a:t>
                      </a:r>
                      <a:r>
                        <a:rPr lang="en-US" sz="1700" b="1" dirty="0">
                          <a:latin typeface="Arial" pitchFamily="34" charset="0"/>
                          <a:ea typeface="Calibri"/>
                          <a:cs typeface="Arial" pitchFamily="34" charset="0"/>
                        </a:rPr>
                        <a:t>–</a:t>
                      </a:r>
                      <a:endParaRPr lang="ru-RU" sz="1700" b="1" dirty="0">
                        <a:latin typeface="Arial" pitchFamily="34" charset="0"/>
                        <a:ea typeface="Calibri"/>
                        <a:cs typeface="Arial" pitchFamily="34" charset="0"/>
                      </a:endParaRPr>
                    </a:p>
                    <a:p>
                      <a:pPr>
                        <a:lnSpc>
                          <a:spcPct val="115000"/>
                        </a:lnSpc>
                        <a:spcAft>
                          <a:spcPts val="0"/>
                        </a:spcAft>
                      </a:pPr>
                      <a:r>
                        <a:rPr lang="en-US" sz="1700" b="1" dirty="0">
                          <a:latin typeface="Arial" pitchFamily="34" charset="0"/>
                          <a:ea typeface="Calibri"/>
                          <a:cs typeface="Arial" pitchFamily="34" charset="0"/>
                        </a:rPr>
                        <a:t>Nova </a:t>
                      </a:r>
                      <a:r>
                        <a:rPr lang="en-US" sz="1700" b="1" dirty="0" err="1">
                          <a:latin typeface="Arial" pitchFamily="34" charset="0"/>
                          <a:ea typeface="Calibri"/>
                          <a:cs typeface="Arial" pitchFamily="34" charset="0"/>
                        </a:rPr>
                        <a:t>Nekrasivka</a:t>
                      </a:r>
                      <a:endParaRPr lang="ru-RU" sz="17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25780" algn="ctr">
                        <a:lnSpc>
                          <a:spcPct val="115000"/>
                        </a:lnSpc>
                        <a:spcAft>
                          <a:spcPts val="0"/>
                        </a:spcAft>
                      </a:pPr>
                      <a:r>
                        <a:rPr lang="ru-RU" sz="1800" b="1" dirty="0">
                          <a:latin typeface="Arial" pitchFamily="34" charset="0"/>
                          <a:ea typeface="Calibri"/>
                          <a:cs typeface="Arial" pitchFamily="34" charset="0"/>
                        </a:rPr>
                        <a:t>10.2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708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0.10</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0.006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0.15</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0.09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3.41</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a:latin typeface="Arial" pitchFamily="34" charset="0"/>
                          <a:ea typeface="Calibri"/>
                          <a:cs typeface="Arial" pitchFamily="34" charset="0"/>
                        </a:rPr>
                        <a:t>43.2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530">
                <a:tc>
                  <a:txBody>
                    <a:bodyPr/>
                    <a:lstStyle/>
                    <a:p>
                      <a:pPr>
                        <a:lnSpc>
                          <a:spcPct val="115000"/>
                        </a:lnSpc>
                        <a:spcAft>
                          <a:spcPts val="0"/>
                        </a:spcAft>
                      </a:pPr>
                      <a:r>
                        <a:rPr lang="ru-RU" sz="1700" b="1" dirty="0" err="1">
                          <a:latin typeface="Arial" pitchFamily="34" charset="0"/>
                          <a:ea typeface="Calibri"/>
                          <a:cs typeface="Arial" pitchFamily="34" charset="0"/>
                        </a:rPr>
                        <a:t>Katlabukh</a:t>
                      </a:r>
                      <a:r>
                        <a:rPr lang="en-US" sz="1700" b="1" dirty="0">
                          <a:latin typeface="Arial" pitchFamily="34" charset="0"/>
                          <a:ea typeface="Calibri"/>
                          <a:cs typeface="Arial" pitchFamily="34" charset="0"/>
                        </a:rPr>
                        <a:t>–</a:t>
                      </a:r>
                      <a:r>
                        <a:rPr lang="en-US" sz="1700" b="1" dirty="0" err="1">
                          <a:latin typeface="Arial" pitchFamily="34" charset="0"/>
                          <a:ea typeface="Calibri"/>
                          <a:cs typeface="Arial" pitchFamily="34" charset="0"/>
                        </a:rPr>
                        <a:t>Kyslitsa</a:t>
                      </a:r>
                      <a:endParaRPr lang="ru-RU" sz="17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25780" algn="ctr">
                        <a:lnSpc>
                          <a:spcPct val="115000"/>
                        </a:lnSpc>
                        <a:spcAft>
                          <a:spcPts val="0"/>
                        </a:spcAft>
                      </a:pPr>
                      <a:r>
                        <a:rPr lang="ru-RU" sz="1800" b="1">
                          <a:latin typeface="Arial" pitchFamily="34" charset="0"/>
                          <a:ea typeface="Calibri"/>
                          <a:cs typeface="Arial" pitchFamily="34" charset="0"/>
                        </a:rPr>
                        <a:t>9.40</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1992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0.13</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0.018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0.45</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0.14</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5.33</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71.1</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044">
                <a:tc>
                  <a:txBody>
                    <a:bodyPr/>
                    <a:lstStyle/>
                    <a:p>
                      <a:pPr>
                        <a:lnSpc>
                          <a:spcPct val="115000"/>
                        </a:lnSpc>
                        <a:spcAft>
                          <a:spcPts val="0"/>
                        </a:spcAft>
                      </a:pPr>
                      <a:r>
                        <a:rPr lang="ru-RU" sz="1600" b="1" dirty="0" err="1">
                          <a:latin typeface="Arial" pitchFamily="34" charset="0"/>
                          <a:ea typeface="Calibri"/>
                          <a:cs typeface="Arial" pitchFamily="34" charset="0"/>
                        </a:rPr>
                        <a:t>Kytai</a:t>
                      </a:r>
                      <a:r>
                        <a:rPr lang="en-US" sz="1600" b="1" dirty="0" smtClean="0">
                          <a:latin typeface="Arial" pitchFamily="34" charset="0"/>
                          <a:ea typeface="Calibri"/>
                          <a:cs typeface="Arial" pitchFamily="34" charset="0"/>
                        </a:rPr>
                        <a:t>–</a:t>
                      </a:r>
                      <a:r>
                        <a:rPr lang="en-US" sz="1600" b="1" dirty="0" err="1" smtClean="0">
                          <a:latin typeface="Arial" pitchFamily="34" charset="0"/>
                          <a:ea typeface="Calibri"/>
                          <a:cs typeface="Arial" pitchFamily="34" charset="0"/>
                        </a:rPr>
                        <a:t>Chervonyi</a:t>
                      </a:r>
                      <a:r>
                        <a:rPr lang="en-US" sz="1600" b="1" dirty="0" smtClean="0">
                          <a:latin typeface="Arial" pitchFamily="34" charset="0"/>
                          <a:ea typeface="Calibri"/>
                          <a:cs typeface="Arial" pitchFamily="34" charset="0"/>
                        </a:rPr>
                        <a:t> </a:t>
                      </a:r>
                      <a:r>
                        <a:rPr lang="en-US" sz="1600" b="1" dirty="0" err="1">
                          <a:latin typeface="Arial" pitchFamily="34" charset="0"/>
                          <a:ea typeface="Calibri"/>
                          <a:cs typeface="Arial" pitchFamily="34" charset="0"/>
                        </a:rPr>
                        <a:t>Yar</a:t>
                      </a:r>
                      <a:endParaRPr lang="ru-RU" sz="1600" b="1" dirty="0">
                        <a:latin typeface="Arial" pitchFamily="34" charset="0"/>
                        <a:ea typeface="Calibri"/>
                        <a:cs typeface="Arial" pitchFamily="34" charset="0"/>
                      </a:endParaRP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25780" algn="ctr">
                        <a:lnSpc>
                          <a:spcPct val="115000"/>
                        </a:lnSpc>
                        <a:spcAft>
                          <a:spcPts val="0"/>
                        </a:spcAft>
                      </a:pPr>
                      <a:r>
                        <a:rPr lang="ru-RU" sz="1800" b="1">
                          <a:latin typeface="Arial" pitchFamily="34" charset="0"/>
                          <a:ea typeface="Calibri"/>
                          <a:cs typeface="Arial" pitchFamily="34" charset="0"/>
                        </a:rPr>
                        <a:t>8.46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4705</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0.12</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0.018</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0.27</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0.14</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7.99</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800" b="1" dirty="0">
                          <a:latin typeface="Arial" pitchFamily="34" charset="0"/>
                          <a:ea typeface="Calibri"/>
                          <a:cs typeface="Arial" pitchFamily="34" charset="0"/>
                        </a:rPr>
                        <a:t>146</a:t>
                      </a:r>
                    </a:p>
                  </a:txBody>
                  <a:tcPr marL="67525" marR="67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Прямоугольник 7"/>
          <p:cNvSpPr/>
          <p:nvPr/>
        </p:nvSpPr>
        <p:spPr>
          <a:xfrm>
            <a:off x="0" y="5229200"/>
            <a:ext cx="9144000" cy="830997"/>
          </a:xfrm>
          <a:prstGeom prst="rect">
            <a:avLst/>
          </a:prstGeom>
        </p:spPr>
        <p:txBody>
          <a:bodyPr wrap="square">
            <a:spAutoFit/>
          </a:bodyPr>
          <a:lstStyle/>
          <a:p>
            <a:pPr algn="ctr"/>
            <a:r>
              <a:rPr lang="en-US" sz="2400" b="1" dirty="0" smtClean="0">
                <a:latin typeface="Arial" pitchFamily="34" charset="0"/>
                <a:cs typeface="Arial" pitchFamily="34" charset="0"/>
              </a:rPr>
              <a:t>As can be seen, there is great difference in water quality between the Danube River and lakes. </a:t>
            </a:r>
            <a:endParaRPr lang="ru-RU" sz="24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1556792"/>
          <a:ext cx="4499992" cy="38164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Диаграмма 2"/>
          <p:cNvGraphicFramePr/>
          <p:nvPr/>
        </p:nvGraphicFramePr>
        <p:xfrm>
          <a:off x="4427984" y="1556792"/>
          <a:ext cx="4716016" cy="4032448"/>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431032" y="548680"/>
            <a:ext cx="8712968" cy="584775"/>
          </a:xfrm>
          <a:prstGeom prst="rect">
            <a:avLst/>
          </a:prstGeom>
        </p:spPr>
        <p:txBody>
          <a:bodyPr wrap="square">
            <a:spAutoFit/>
          </a:bodyPr>
          <a:lstStyle/>
          <a:p>
            <a:r>
              <a:rPr lang="en-US" sz="3200" b="1" dirty="0" smtClean="0">
                <a:latin typeface="Arial" pitchFamily="34" charset="0"/>
                <a:ea typeface="Calibri" pitchFamily="34" charset="0"/>
                <a:cs typeface="Arial" pitchFamily="34" charset="0"/>
              </a:rPr>
              <a:t>The </a:t>
            </a:r>
            <a:r>
              <a:rPr lang="en-US" sz="3200" b="1" dirty="0" err="1" smtClean="0">
                <a:latin typeface="Arial" pitchFamily="34" charset="0"/>
                <a:ea typeface="Calibri" pitchFamily="34" charset="0"/>
                <a:cs typeface="Arial" pitchFamily="34" charset="0"/>
              </a:rPr>
              <a:t>hydrochemical</a:t>
            </a:r>
            <a:r>
              <a:rPr lang="en-US" sz="3200" b="1" dirty="0" smtClean="0">
                <a:latin typeface="Arial" pitchFamily="34" charset="0"/>
                <a:ea typeface="Calibri" pitchFamily="34" charset="0"/>
                <a:cs typeface="Arial" pitchFamily="34" charset="0"/>
              </a:rPr>
              <a:t> characteristics of water</a:t>
            </a:r>
            <a:endParaRPr lang="ru-RU" sz="3200" dirty="0"/>
          </a:p>
        </p:txBody>
      </p:sp>
      <p:sp>
        <p:nvSpPr>
          <p:cNvPr id="5" name="Прямоугольник 4"/>
          <p:cNvSpPr/>
          <p:nvPr/>
        </p:nvSpPr>
        <p:spPr>
          <a:xfrm>
            <a:off x="1331640" y="1340768"/>
            <a:ext cx="1723549" cy="383823"/>
          </a:xfrm>
          <a:prstGeom prst="rect">
            <a:avLst/>
          </a:prstGeom>
        </p:spPr>
        <p:txBody>
          <a:bodyPr wrap="none">
            <a:spAutoFit/>
          </a:bodyPr>
          <a:lstStyle/>
          <a:p>
            <a:pPr algn="ctr">
              <a:lnSpc>
                <a:spcPct val="115000"/>
              </a:lnSpc>
              <a:spcAft>
                <a:spcPts val="0"/>
              </a:spcAft>
            </a:pPr>
            <a:r>
              <a:rPr lang="en-US" b="1" dirty="0" smtClean="0">
                <a:latin typeface="Arial" pitchFamily="34" charset="0"/>
                <a:ea typeface="Calibri"/>
                <a:cs typeface="Arial" pitchFamily="34" charset="0"/>
              </a:rPr>
              <a:t>Mineralization</a:t>
            </a:r>
            <a:endParaRPr lang="ru-RU" b="1" dirty="0">
              <a:latin typeface="Arial" pitchFamily="34" charset="0"/>
              <a:ea typeface="Calibri"/>
              <a:cs typeface="Arial" pitchFamily="34" charset="0"/>
            </a:endParaRPr>
          </a:p>
        </p:txBody>
      </p:sp>
      <p:sp>
        <p:nvSpPr>
          <p:cNvPr id="6" name="Прямоугольник 5"/>
          <p:cNvSpPr/>
          <p:nvPr/>
        </p:nvSpPr>
        <p:spPr>
          <a:xfrm>
            <a:off x="5436096" y="1340768"/>
            <a:ext cx="3339376" cy="369332"/>
          </a:xfrm>
          <a:prstGeom prst="rect">
            <a:avLst/>
          </a:prstGeom>
        </p:spPr>
        <p:txBody>
          <a:bodyPr wrap="none">
            <a:spAutoFit/>
          </a:bodyPr>
          <a:lstStyle/>
          <a:p>
            <a:r>
              <a:rPr lang="en-US" b="1" dirty="0" smtClean="0">
                <a:latin typeface="Arial" pitchFamily="34" charset="0"/>
                <a:cs typeface="Arial" pitchFamily="34" charset="0"/>
              </a:rPr>
              <a:t>biochemical oxygen demand</a:t>
            </a:r>
            <a:endParaRPr lang="ru-RU" dirty="0"/>
          </a:p>
        </p:txBody>
      </p:sp>
      <p:sp>
        <p:nvSpPr>
          <p:cNvPr id="7" name="Прямоугольник 6"/>
          <p:cNvSpPr/>
          <p:nvPr/>
        </p:nvSpPr>
        <p:spPr>
          <a:xfrm>
            <a:off x="179512" y="5517232"/>
            <a:ext cx="8784976" cy="769441"/>
          </a:xfrm>
          <a:prstGeom prst="rect">
            <a:avLst/>
          </a:prstGeom>
        </p:spPr>
        <p:txBody>
          <a:bodyPr wrap="square">
            <a:spAutoFit/>
          </a:bodyPr>
          <a:lstStyle/>
          <a:p>
            <a:r>
              <a:rPr lang="en-US" b="1" dirty="0" smtClean="0">
                <a:latin typeface="Arial" pitchFamily="34" charset="0"/>
                <a:ea typeface="Calibri" pitchFamily="34" charset="0"/>
                <a:cs typeface="Arial" pitchFamily="34" charset="0"/>
              </a:rPr>
              <a:t>    </a:t>
            </a:r>
            <a:r>
              <a:rPr lang="en-US" sz="2200" b="1" dirty="0" smtClean="0">
                <a:latin typeface="Arial" pitchFamily="34" charset="0"/>
                <a:cs typeface="Arial" pitchFamily="34" charset="0"/>
              </a:rPr>
              <a:t>One of the reason of poor water quality in the lakes is the inflow of small rivers with very poor water quality. </a:t>
            </a:r>
            <a:endParaRPr lang="ru-RU" sz="2200" dirty="0" smtClean="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16632"/>
            <a:ext cx="9144000" cy="954107"/>
          </a:xfrm>
          <a:prstGeom prst="rect">
            <a:avLst/>
          </a:prstGeom>
        </p:spPr>
        <p:txBody>
          <a:bodyPr wrap="square">
            <a:spAutoFit/>
          </a:bodyPr>
          <a:lstStyle/>
          <a:p>
            <a:pPr algn="ctr"/>
            <a:r>
              <a:rPr lang="en-US" sz="2800" b="1" dirty="0" smtClean="0">
                <a:latin typeface="Arial" pitchFamily="34" charset="0"/>
                <a:cs typeface="Arial" pitchFamily="34" charset="0"/>
              </a:rPr>
              <a:t>Average mineralization of small rivers, which inflow to the lakes</a:t>
            </a:r>
            <a:endParaRPr lang="ru-RU" sz="2800" dirty="0"/>
          </a:p>
        </p:txBody>
      </p:sp>
      <p:sp>
        <p:nvSpPr>
          <p:cNvPr id="4" name="Прямоугольник 3"/>
          <p:cNvSpPr/>
          <p:nvPr/>
        </p:nvSpPr>
        <p:spPr>
          <a:xfrm>
            <a:off x="251520" y="5589240"/>
            <a:ext cx="8892480" cy="923330"/>
          </a:xfrm>
          <a:prstGeom prst="rect">
            <a:avLst/>
          </a:prstGeom>
        </p:spPr>
        <p:txBody>
          <a:bodyPr wrap="square">
            <a:spAutoFit/>
          </a:bodyPr>
          <a:lstStyle/>
          <a:p>
            <a:r>
              <a:rPr lang="en-US" b="1" dirty="0" smtClean="0">
                <a:latin typeface="Arial" pitchFamily="34" charset="0"/>
                <a:ea typeface="Calibri" pitchFamily="34" charset="0"/>
                <a:cs typeface="Arial" pitchFamily="34" charset="0"/>
              </a:rPr>
              <a:t>   The poor water quality in lakes in ones term causes the decrease of water use and water intake. The decrease of water intake from the Danube River causes the deterioration in water quality. This process most affected the lake </a:t>
            </a:r>
            <a:r>
              <a:rPr lang="en-US" b="1" dirty="0" err="1" smtClean="0">
                <a:latin typeface="Arial" pitchFamily="34" charset="0"/>
                <a:ea typeface="Calibri" pitchFamily="34" charset="0"/>
                <a:cs typeface="Arial" pitchFamily="34" charset="0"/>
              </a:rPr>
              <a:t>Kytai</a:t>
            </a:r>
            <a:r>
              <a:rPr lang="en-US" b="1" dirty="0" smtClean="0">
                <a:latin typeface="Arial" pitchFamily="34" charset="0"/>
                <a:ea typeface="Calibri" pitchFamily="34" charset="0"/>
                <a:cs typeface="Arial" pitchFamily="34" charset="0"/>
              </a:rPr>
              <a:t>.  </a:t>
            </a:r>
            <a:endParaRPr lang="ru-RU" dirty="0"/>
          </a:p>
        </p:txBody>
      </p:sp>
      <p:pic>
        <p:nvPicPr>
          <p:cNvPr id="40963" name="Picture 3" descr="D:\Viktor\IWPIM\Рельеф\Рельєфні зображення\Дунай-Оз.jpg"/>
          <p:cNvPicPr>
            <a:picLocks noChangeAspect="1" noChangeArrowheads="1"/>
          </p:cNvPicPr>
          <p:nvPr/>
        </p:nvPicPr>
        <p:blipFill>
          <a:blip r:embed="rId2" cstate="email"/>
          <a:srcRect/>
          <a:stretch>
            <a:fillRect/>
          </a:stretch>
        </p:blipFill>
        <p:spPr bwMode="auto">
          <a:xfrm>
            <a:off x="0" y="1052736"/>
            <a:ext cx="9162771" cy="436999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116632"/>
            <a:ext cx="9144001" cy="1461939"/>
          </a:xfrm>
          <a:prstGeom prst="rect">
            <a:avLst/>
          </a:prstGeom>
        </p:spPr>
        <p:txBody>
          <a:bodyPr wrap="square">
            <a:spAutoFit/>
          </a:bodyPr>
          <a:lstStyle/>
          <a:p>
            <a:pPr algn="ctr"/>
            <a:r>
              <a:rPr lang="en-US" sz="2800" b="1" dirty="0" smtClean="0">
                <a:latin typeface="Arial" pitchFamily="34" charset="0"/>
                <a:cs typeface="Arial" pitchFamily="34" charset="0"/>
              </a:rPr>
              <a:t>The deterioration of water quality as a result of  decrease of water exchange with the Danube River </a:t>
            </a:r>
            <a:endParaRPr lang="ru-RU" sz="2800" b="1" dirty="0" smtClean="0">
              <a:latin typeface="Arial" pitchFamily="34" charset="0"/>
              <a:cs typeface="Arial" pitchFamily="34" charset="0"/>
            </a:endParaRPr>
          </a:p>
          <a:p>
            <a:pPr algn="ctr"/>
            <a:endParaRPr lang="en-US" sz="900" b="1" dirty="0" smtClean="0">
              <a:latin typeface="Arial" pitchFamily="34" charset="0"/>
              <a:cs typeface="Arial" pitchFamily="34" charset="0"/>
            </a:endParaRPr>
          </a:p>
          <a:p>
            <a:pPr algn="ctr"/>
            <a:r>
              <a:rPr lang="en-US" sz="2400" b="1" dirty="0" smtClean="0">
                <a:latin typeface="Arial" pitchFamily="34" charset="0"/>
                <a:cs typeface="Arial" pitchFamily="34" charset="0"/>
              </a:rPr>
              <a:t>The long-term changes of water quality in lake </a:t>
            </a:r>
            <a:r>
              <a:rPr lang="en-US" sz="2400" b="1" dirty="0" err="1" smtClean="0">
                <a:latin typeface="Arial" pitchFamily="34" charset="0"/>
                <a:cs typeface="Arial" pitchFamily="34" charset="0"/>
              </a:rPr>
              <a:t>Kytai</a:t>
            </a:r>
            <a:endParaRPr lang="ru-RU" sz="2400" b="1" dirty="0">
              <a:latin typeface="Arial" pitchFamily="34" charset="0"/>
              <a:cs typeface="Arial" pitchFamily="34" charset="0"/>
            </a:endParaRPr>
          </a:p>
        </p:txBody>
      </p:sp>
      <p:pic>
        <p:nvPicPr>
          <p:cNvPr id="3" name="Рисунок 2"/>
          <p:cNvPicPr/>
          <p:nvPr/>
        </p:nvPicPr>
        <p:blipFill>
          <a:blip r:embed="rId2" cstate="email"/>
          <a:srcRect/>
          <a:stretch>
            <a:fillRect/>
          </a:stretch>
        </p:blipFill>
        <p:spPr bwMode="auto">
          <a:xfrm>
            <a:off x="1907704" y="1484784"/>
            <a:ext cx="4680520" cy="2592288"/>
          </a:xfrm>
          <a:prstGeom prst="rect">
            <a:avLst/>
          </a:prstGeom>
          <a:noFill/>
        </p:spPr>
      </p:pic>
      <p:pic>
        <p:nvPicPr>
          <p:cNvPr id="4" name="Рисунок 3"/>
          <p:cNvPicPr/>
          <p:nvPr/>
        </p:nvPicPr>
        <p:blipFill>
          <a:blip r:embed="rId3" cstate="email"/>
          <a:srcRect/>
          <a:stretch>
            <a:fillRect/>
          </a:stretch>
        </p:blipFill>
        <p:spPr bwMode="auto">
          <a:xfrm>
            <a:off x="1907704" y="4077072"/>
            <a:ext cx="4680520" cy="2780928"/>
          </a:xfrm>
          <a:prstGeom prst="rect">
            <a:avLst/>
          </a:prstGeom>
          <a:noFill/>
        </p:spPr>
      </p:pic>
      <p:sp>
        <p:nvSpPr>
          <p:cNvPr id="5" name="Прямоугольник 4"/>
          <p:cNvSpPr/>
          <p:nvPr/>
        </p:nvSpPr>
        <p:spPr>
          <a:xfrm>
            <a:off x="6588224" y="2204864"/>
            <a:ext cx="2195736" cy="707886"/>
          </a:xfrm>
          <a:prstGeom prst="rect">
            <a:avLst/>
          </a:prstGeom>
        </p:spPr>
        <p:txBody>
          <a:bodyPr wrap="square">
            <a:spAutoFit/>
          </a:bodyPr>
          <a:lstStyle/>
          <a:p>
            <a:pPr algn="ctr"/>
            <a:r>
              <a:rPr lang="en-US" sz="2000" b="1" dirty="0" smtClean="0">
                <a:latin typeface="Arial" pitchFamily="34" charset="0"/>
                <a:cs typeface="Arial" pitchFamily="34" charset="0"/>
              </a:rPr>
              <a:t>sulfate concentration </a:t>
            </a:r>
            <a:endParaRPr lang="ru-RU" sz="2000" dirty="0">
              <a:latin typeface="Arial" pitchFamily="34" charset="0"/>
              <a:cs typeface="Arial" pitchFamily="34" charset="0"/>
            </a:endParaRPr>
          </a:p>
        </p:txBody>
      </p:sp>
      <p:sp>
        <p:nvSpPr>
          <p:cNvPr id="6" name="Прямоугольник 5"/>
          <p:cNvSpPr/>
          <p:nvPr/>
        </p:nvSpPr>
        <p:spPr>
          <a:xfrm>
            <a:off x="6588224" y="4653136"/>
            <a:ext cx="2339752" cy="707886"/>
          </a:xfrm>
          <a:prstGeom prst="rect">
            <a:avLst/>
          </a:prstGeom>
        </p:spPr>
        <p:txBody>
          <a:bodyPr wrap="square">
            <a:spAutoFit/>
          </a:bodyPr>
          <a:lstStyle/>
          <a:p>
            <a:pPr algn="ctr"/>
            <a:r>
              <a:rPr lang="en-US" sz="2000" b="1" dirty="0" smtClean="0">
                <a:latin typeface="Arial" pitchFamily="34" charset="0"/>
                <a:cs typeface="Arial" pitchFamily="34" charset="0"/>
              </a:rPr>
              <a:t>biochemical </a:t>
            </a:r>
            <a:r>
              <a:rPr lang="en-US" sz="2000" b="1" dirty="0" err="1" smtClean="0">
                <a:latin typeface="Arial" pitchFamily="34" charset="0"/>
                <a:cs typeface="Arial" pitchFamily="34" charset="0"/>
              </a:rPr>
              <a:t>ohygen</a:t>
            </a:r>
            <a:r>
              <a:rPr lang="en-US" sz="2000" b="1" dirty="0" smtClean="0">
                <a:latin typeface="Arial" pitchFamily="34" charset="0"/>
                <a:cs typeface="Arial" pitchFamily="34" charset="0"/>
              </a:rPr>
              <a:t> demand</a:t>
            </a:r>
            <a:endParaRPr lang="ru-RU" sz="20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Viktor\Article\2019\Comf Danube\рис\Дунай_природн_07_08_19.jpg"/>
          <p:cNvPicPr>
            <a:picLocks noChangeAspect="1" noChangeArrowheads="1"/>
          </p:cNvPicPr>
          <p:nvPr/>
        </p:nvPicPr>
        <p:blipFill>
          <a:blip r:embed="rId2" cstate="email"/>
          <a:srcRect/>
          <a:stretch>
            <a:fillRect/>
          </a:stretch>
        </p:blipFill>
        <p:spPr bwMode="auto">
          <a:xfrm>
            <a:off x="-1" y="1"/>
            <a:ext cx="9144001" cy="6858000"/>
          </a:xfrm>
          <a:prstGeom prst="rect">
            <a:avLst/>
          </a:prstGeom>
          <a:noFill/>
        </p:spPr>
      </p:pic>
      <p:sp>
        <p:nvSpPr>
          <p:cNvPr id="2" name="Заголовок 1"/>
          <p:cNvSpPr>
            <a:spLocks noGrp="1"/>
          </p:cNvSpPr>
          <p:nvPr>
            <p:ph type="title"/>
          </p:nvPr>
        </p:nvSpPr>
        <p:spPr>
          <a:xfrm>
            <a:off x="467544" y="260648"/>
            <a:ext cx="8229600" cy="1143000"/>
          </a:xfrm>
        </p:spPr>
        <p:txBody>
          <a:bodyPr>
            <a:noAutofit/>
          </a:bodyPr>
          <a:lstStyle/>
          <a:p>
            <a:pPr algn="ctr"/>
            <a:r>
              <a:rPr lang="en-US" sz="3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The evaluation of water quality based on remote sensing data</a:t>
            </a:r>
            <a:endParaRPr lang="ru-RU" sz="3800" dirty="0">
              <a:solidFill>
                <a:schemeClr val="bg1"/>
              </a:solidFill>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1077218"/>
          </a:xfrm>
          <a:prstGeom prst="rect">
            <a:avLst/>
          </a:prstGeom>
        </p:spPr>
        <p:txBody>
          <a:bodyPr wrap="square">
            <a:spAutoFit/>
          </a:bodyPr>
          <a:lstStyle/>
          <a:p>
            <a:pPr algn="ctr">
              <a:defRPr/>
            </a:pPr>
            <a:r>
              <a:rPr lang="en-US" sz="3200" b="1" dirty="0" smtClean="0">
                <a:latin typeface="Arial" pitchFamily="34" charset="0"/>
                <a:cs typeface="Arial" pitchFamily="34" charset="0"/>
              </a:rPr>
              <a:t>The temperature of water surface in lakes located near the Lower Danube River </a:t>
            </a:r>
            <a:endParaRPr lang="ru-RU" sz="3200" b="1" dirty="0">
              <a:latin typeface="Arial" pitchFamily="34" charset="0"/>
              <a:ea typeface="+mj-ea"/>
              <a:cs typeface="Arial" pitchFamily="34" charset="0"/>
            </a:endParaRPr>
          </a:p>
        </p:txBody>
      </p:sp>
      <p:pic>
        <p:nvPicPr>
          <p:cNvPr id="5" name="Рисунок 4" descr="D:\Viktor\Article\2019\Comf Danube\13_07_16.jpg"/>
          <p:cNvPicPr/>
          <p:nvPr/>
        </p:nvPicPr>
        <p:blipFill>
          <a:blip r:embed="rId2" cstate="email"/>
          <a:srcRect/>
          <a:stretch>
            <a:fillRect/>
          </a:stretch>
        </p:blipFill>
        <p:spPr bwMode="auto">
          <a:xfrm>
            <a:off x="251520" y="1268760"/>
            <a:ext cx="3744416" cy="2481967"/>
          </a:xfrm>
          <a:prstGeom prst="rect">
            <a:avLst/>
          </a:prstGeom>
          <a:noFill/>
          <a:ln w="9525">
            <a:noFill/>
            <a:miter lim="800000"/>
            <a:headEnd/>
            <a:tailEnd/>
          </a:ln>
        </p:spPr>
      </p:pic>
      <p:pic>
        <p:nvPicPr>
          <p:cNvPr id="6" name="Рисунок 5" descr="D:\Viktor\Article\2019\Comf Danube\29-07-16.jpg"/>
          <p:cNvPicPr/>
          <p:nvPr/>
        </p:nvPicPr>
        <p:blipFill>
          <a:blip r:embed="rId3" cstate="email"/>
          <a:srcRect/>
          <a:stretch>
            <a:fillRect/>
          </a:stretch>
        </p:blipFill>
        <p:spPr bwMode="auto">
          <a:xfrm>
            <a:off x="5148064" y="1196752"/>
            <a:ext cx="3744416" cy="2592288"/>
          </a:xfrm>
          <a:prstGeom prst="rect">
            <a:avLst/>
          </a:prstGeom>
          <a:noFill/>
          <a:ln w="9525">
            <a:noFill/>
            <a:miter lim="800000"/>
            <a:headEnd/>
            <a:tailEnd/>
          </a:ln>
        </p:spPr>
      </p:pic>
      <p:pic>
        <p:nvPicPr>
          <p:cNvPr id="7" name="Рисунок 6" descr="D:\Viktor\Article\2019\Comf Danube\30_06_17+.jpg"/>
          <p:cNvPicPr/>
          <p:nvPr/>
        </p:nvPicPr>
        <p:blipFill>
          <a:blip r:embed="rId4" cstate="email"/>
          <a:srcRect/>
          <a:stretch>
            <a:fillRect/>
          </a:stretch>
        </p:blipFill>
        <p:spPr bwMode="auto">
          <a:xfrm>
            <a:off x="179512" y="3861048"/>
            <a:ext cx="3816424" cy="2996952"/>
          </a:xfrm>
          <a:prstGeom prst="rect">
            <a:avLst/>
          </a:prstGeom>
          <a:noFill/>
          <a:ln w="9525">
            <a:noFill/>
            <a:miter lim="800000"/>
            <a:headEnd/>
            <a:tailEnd/>
          </a:ln>
        </p:spPr>
      </p:pic>
      <p:pic>
        <p:nvPicPr>
          <p:cNvPr id="8" name="Рисунок 7" descr="D:\Viktor\Article\2019\Comf Danube\07_08_19.jpg"/>
          <p:cNvPicPr/>
          <p:nvPr/>
        </p:nvPicPr>
        <p:blipFill>
          <a:blip r:embed="rId5" cstate="email"/>
          <a:srcRect/>
          <a:stretch>
            <a:fillRect/>
          </a:stretch>
        </p:blipFill>
        <p:spPr bwMode="auto">
          <a:xfrm>
            <a:off x="5148064" y="3861048"/>
            <a:ext cx="3744416" cy="2996952"/>
          </a:xfrm>
          <a:prstGeom prst="rect">
            <a:avLst/>
          </a:prstGeom>
          <a:noFill/>
          <a:ln w="9525">
            <a:noFill/>
            <a:miter lim="800000"/>
            <a:headEnd/>
            <a:tailEnd/>
          </a:ln>
        </p:spPr>
      </p:pic>
      <p:sp>
        <p:nvSpPr>
          <p:cNvPr id="9" name="Прямоугольник 8"/>
          <p:cNvSpPr/>
          <p:nvPr/>
        </p:nvSpPr>
        <p:spPr>
          <a:xfrm>
            <a:off x="1835696" y="1268760"/>
            <a:ext cx="1338828" cy="369332"/>
          </a:xfrm>
          <a:prstGeom prst="rect">
            <a:avLst/>
          </a:prstGeom>
        </p:spPr>
        <p:txBody>
          <a:bodyPr wrap="none">
            <a:spAutoFit/>
          </a:bodyPr>
          <a:lstStyle/>
          <a:p>
            <a:r>
              <a:rPr lang="en-US" b="1" dirty="0" smtClean="0">
                <a:latin typeface="Arial" pitchFamily="34" charset="0"/>
                <a:cs typeface="Arial" pitchFamily="34" charset="0"/>
              </a:rPr>
              <a:t>13.07.2016</a:t>
            </a:r>
            <a:endParaRPr lang="ru-RU" dirty="0">
              <a:latin typeface="Arial" pitchFamily="34" charset="0"/>
              <a:cs typeface="Arial" pitchFamily="34" charset="0"/>
            </a:endParaRPr>
          </a:p>
        </p:txBody>
      </p:sp>
      <p:sp>
        <p:nvSpPr>
          <p:cNvPr id="10" name="Прямоугольник 9"/>
          <p:cNvSpPr/>
          <p:nvPr/>
        </p:nvSpPr>
        <p:spPr>
          <a:xfrm>
            <a:off x="6372200" y="1196752"/>
            <a:ext cx="1338828" cy="369332"/>
          </a:xfrm>
          <a:prstGeom prst="rect">
            <a:avLst/>
          </a:prstGeom>
        </p:spPr>
        <p:txBody>
          <a:bodyPr wrap="none">
            <a:spAutoFit/>
          </a:bodyPr>
          <a:lstStyle/>
          <a:p>
            <a:r>
              <a:rPr lang="en-US" b="1" dirty="0" smtClean="0">
                <a:latin typeface="Arial" pitchFamily="34" charset="0"/>
                <a:cs typeface="Arial" pitchFamily="34" charset="0"/>
              </a:rPr>
              <a:t>29.07.2016</a:t>
            </a:r>
            <a:endParaRPr lang="ru-RU" dirty="0">
              <a:latin typeface="Arial" pitchFamily="34" charset="0"/>
              <a:cs typeface="Arial" pitchFamily="34" charset="0"/>
            </a:endParaRPr>
          </a:p>
        </p:txBody>
      </p:sp>
      <p:sp>
        <p:nvSpPr>
          <p:cNvPr id="11" name="Прямоугольник 10"/>
          <p:cNvSpPr/>
          <p:nvPr/>
        </p:nvSpPr>
        <p:spPr>
          <a:xfrm>
            <a:off x="1619672" y="3789040"/>
            <a:ext cx="1338828" cy="369332"/>
          </a:xfrm>
          <a:prstGeom prst="rect">
            <a:avLst/>
          </a:prstGeom>
        </p:spPr>
        <p:txBody>
          <a:bodyPr wrap="none">
            <a:spAutoFit/>
          </a:bodyPr>
          <a:lstStyle/>
          <a:p>
            <a:r>
              <a:rPr lang="en-US" b="1" dirty="0" smtClean="0">
                <a:latin typeface="Arial" pitchFamily="34" charset="0"/>
                <a:cs typeface="Arial" pitchFamily="34" charset="0"/>
              </a:rPr>
              <a:t>30.06.2017</a:t>
            </a:r>
            <a:endParaRPr lang="ru-RU" dirty="0">
              <a:latin typeface="Arial" pitchFamily="34" charset="0"/>
              <a:cs typeface="Arial" pitchFamily="34" charset="0"/>
            </a:endParaRPr>
          </a:p>
        </p:txBody>
      </p:sp>
      <p:sp>
        <p:nvSpPr>
          <p:cNvPr id="12" name="Прямоугольник 11"/>
          <p:cNvSpPr/>
          <p:nvPr/>
        </p:nvSpPr>
        <p:spPr>
          <a:xfrm>
            <a:off x="6444208" y="3861048"/>
            <a:ext cx="1338828" cy="369332"/>
          </a:xfrm>
          <a:prstGeom prst="rect">
            <a:avLst/>
          </a:prstGeom>
        </p:spPr>
        <p:txBody>
          <a:bodyPr wrap="none">
            <a:spAutoFit/>
          </a:bodyPr>
          <a:lstStyle/>
          <a:p>
            <a:r>
              <a:rPr lang="en-US" b="1" dirty="0" smtClean="0">
                <a:latin typeface="Arial" pitchFamily="34" charset="0"/>
                <a:cs typeface="Arial" pitchFamily="34" charset="0"/>
              </a:rPr>
              <a:t>07.08.2019</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52736"/>
          </a:xfrm>
        </p:spPr>
        <p:txBody>
          <a:bodyPr>
            <a:noAutofit/>
          </a:bodyPr>
          <a:lstStyle/>
          <a:p>
            <a:pPr algn="ctr"/>
            <a:r>
              <a:rPr lang="en-US" sz="3200" b="1" dirty="0" smtClean="0">
                <a:solidFill>
                  <a:schemeClr val="tx1"/>
                </a:solidFill>
                <a:latin typeface="Arial" pitchFamily="34" charset="0"/>
                <a:cs typeface="Arial" pitchFamily="34" charset="0"/>
              </a:rPr>
              <a:t>The image created on the base of NDVI index</a:t>
            </a:r>
            <a:br>
              <a:rPr lang="en-US" sz="3200" b="1" dirty="0" smtClean="0">
                <a:solidFill>
                  <a:schemeClr val="tx1"/>
                </a:solidFill>
                <a:latin typeface="Arial" pitchFamily="34" charset="0"/>
                <a:cs typeface="Arial" pitchFamily="34" charset="0"/>
              </a:rPr>
            </a:br>
            <a:r>
              <a:rPr lang="en-US" sz="2400" b="1" dirty="0" smtClean="0">
                <a:solidFill>
                  <a:schemeClr val="tx1"/>
                </a:solidFill>
                <a:latin typeface="Arial" pitchFamily="34" charset="0"/>
                <a:cs typeface="Arial" pitchFamily="34" charset="0"/>
              </a:rPr>
              <a:t>30.06.2017</a:t>
            </a:r>
            <a:endParaRPr lang="ru-RU" sz="2400" dirty="0">
              <a:solidFill>
                <a:schemeClr val="tx1"/>
              </a:solidFill>
            </a:endParaRPr>
          </a:p>
        </p:txBody>
      </p:sp>
      <p:pic>
        <p:nvPicPr>
          <p:cNvPr id="4098" name="Picture 2" descr="D:\Viktor\Article\2019\Comf Danube\рис\NDVI_30_06_17+.jpg"/>
          <p:cNvPicPr>
            <a:picLocks noChangeAspect="1" noChangeArrowheads="1"/>
          </p:cNvPicPr>
          <p:nvPr/>
        </p:nvPicPr>
        <p:blipFill>
          <a:blip r:embed="rId2" cstate="email"/>
          <a:srcRect/>
          <a:stretch>
            <a:fillRect/>
          </a:stretch>
        </p:blipFill>
        <p:spPr bwMode="auto">
          <a:xfrm>
            <a:off x="-1" y="1052737"/>
            <a:ext cx="9127613" cy="58052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Viktor\Viktor-photo\Photo\2017\V-2017\3_05_17_Ізмаїл+\3_05_17\P1015262.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052" name="Rectangle 4"/>
          <p:cNvSpPr>
            <a:spLocks noChangeArrowheads="1"/>
          </p:cNvSpPr>
          <p:nvPr/>
        </p:nvSpPr>
        <p:spPr bwMode="auto">
          <a:xfrm>
            <a:off x="0" y="5023629"/>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3200" b="1" dirty="0" smtClean="0">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The dam constructed on the left bank </a:t>
            </a:r>
          </a:p>
          <a:p>
            <a:pPr lvl="0" algn="ctr" fontAlgn="base">
              <a:spcBef>
                <a:spcPct val="0"/>
              </a:spcBef>
              <a:spcAft>
                <a:spcPct val="0"/>
              </a:spcAft>
            </a:pPr>
            <a:r>
              <a:rPr lang="en-US" sz="3200" b="1" dirty="0" smtClean="0">
                <a:solidFill>
                  <a:schemeClr val="bg1"/>
                </a:solidFill>
                <a:effectLst>
                  <a:outerShdw blurRad="38100" dist="38100" dir="2700000" algn="tl">
                    <a:srgbClr val="000000">
                      <a:alpha val="43137"/>
                    </a:srgbClr>
                  </a:outerShdw>
                </a:effectLst>
                <a:latin typeface="Arial" pitchFamily="34" charset="0"/>
                <a:ea typeface="Calibri" pitchFamily="34" charset="0"/>
                <a:cs typeface="Arial" pitchFamily="34" charset="0"/>
              </a:rPr>
              <a:t>of the Danube River. </a:t>
            </a:r>
            <a:endParaRPr kumimoji="0" lang="en-US" sz="3200" b="1"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Viktor\Article\Сучасні методи\Рисунки\4\4+\4.15_Дунай_NDTI_2_12_15-5.jpg"/>
          <p:cNvPicPr>
            <a:picLocks noChangeAspect="1" noChangeArrowheads="1"/>
          </p:cNvPicPr>
          <p:nvPr/>
        </p:nvPicPr>
        <p:blipFill>
          <a:blip r:embed="rId2" cstate="email"/>
          <a:srcRect/>
          <a:stretch>
            <a:fillRect/>
          </a:stretch>
        </p:blipFill>
        <p:spPr bwMode="auto">
          <a:xfrm>
            <a:off x="0" y="3341008"/>
            <a:ext cx="6948265" cy="3516992"/>
          </a:xfrm>
          <a:prstGeom prst="rect">
            <a:avLst/>
          </a:prstGeom>
          <a:noFill/>
        </p:spPr>
      </p:pic>
      <p:pic>
        <p:nvPicPr>
          <p:cNvPr id="5124" name="Picture 4"/>
          <p:cNvPicPr>
            <a:picLocks noChangeAspect="1" noChangeArrowheads="1"/>
          </p:cNvPicPr>
          <p:nvPr/>
        </p:nvPicPr>
        <p:blipFill>
          <a:blip r:embed="rId3" cstate="email"/>
          <a:srcRect/>
          <a:stretch>
            <a:fillRect/>
          </a:stretch>
        </p:blipFill>
        <p:spPr bwMode="auto">
          <a:xfrm>
            <a:off x="5508105" y="-1"/>
            <a:ext cx="3635896" cy="3264433"/>
          </a:xfrm>
          <a:prstGeom prst="rect">
            <a:avLst/>
          </a:prstGeom>
          <a:noFill/>
          <a:ln w="9525">
            <a:noFill/>
            <a:miter lim="800000"/>
            <a:headEnd/>
            <a:tailEnd/>
          </a:ln>
          <a:effectLst/>
        </p:spPr>
      </p:pic>
      <p:sp>
        <p:nvSpPr>
          <p:cNvPr id="6" name="Прямоугольник 5"/>
          <p:cNvSpPr/>
          <p:nvPr/>
        </p:nvSpPr>
        <p:spPr>
          <a:xfrm>
            <a:off x="0" y="332656"/>
            <a:ext cx="5580112" cy="1815882"/>
          </a:xfrm>
          <a:prstGeom prst="rect">
            <a:avLst/>
          </a:prstGeom>
        </p:spPr>
        <p:txBody>
          <a:bodyPr wrap="square">
            <a:spAutoFit/>
          </a:bodyPr>
          <a:lstStyle/>
          <a:p>
            <a:pPr algn="ctr"/>
            <a:r>
              <a:rPr lang="en-US" sz="2800" b="1" dirty="0" smtClean="0">
                <a:latin typeface="Arial" pitchFamily="34" charset="0"/>
                <a:cs typeface="Arial" pitchFamily="34" charset="0"/>
              </a:rPr>
              <a:t>     </a:t>
            </a:r>
            <a:r>
              <a:rPr lang="ru-RU" sz="2800" b="1" dirty="0" err="1" smtClean="0">
                <a:latin typeface="Arial" pitchFamily="34" charset="0"/>
                <a:cs typeface="Arial" pitchFamily="34" charset="0"/>
              </a:rPr>
              <a:t>The</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correlation</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between</a:t>
            </a:r>
            <a:r>
              <a:rPr lang="ru-RU" sz="2800" b="1" dirty="0" smtClean="0">
                <a:latin typeface="Arial" pitchFamily="34" charset="0"/>
                <a:cs typeface="Arial" pitchFamily="34" charset="0"/>
              </a:rPr>
              <a:t> </a:t>
            </a:r>
            <a:r>
              <a:rPr lang="en-US" sz="2800" b="1" dirty="0" smtClean="0">
                <a:latin typeface="Arial" pitchFamily="34" charset="0"/>
                <a:cs typeface="Arial" pitchFamily="34" charset="0"/>
              </a:rPr>
              <a:t>water turbidity measured on </a:t>
            </a:r>
            <a:r>
              <a:rPr lang="ru-RU" sz="2800" b="1" dirty="0" err="1" smtClean="0">
                <a:latin typeface="Arial" pitchFamily="34" charset="0"/>
                <a:cs typeface="Arial" pitchFamily="34" charset="0"/>
              </a:rPr>
              <a:t>Reni</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Izmail</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and</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Vylkove</a:t>
            </a:r>
            <a:r>
              <a:rPr lang="ru-RU" sz="2800" b="1" dirty="0" smtClean="0">
                <a:latin typeface="Arial" pitchFamily="34" charset="0"/>
                <a:cs typeface="Arial" pitchFamily="34" charset="0"/>
              </a:rPr>
              <a:t> </a:t>
            </a:r>
            <a:r>
              <a:rPr lang="ru-RU" sz="2800" b="1" dirty="0" err="1" smtClean="0">
                <a:latin typeface="Arial" pitchFamily="34" charset="0"/>
                <a:cs typeface="Arial" pitchFamily="34" charset="0"/>
              </a:rPr>
              <a:t>stations</a:t>
            </a:r>
            <a:r>
              <a:rPr lang="ru-RU" sz="2800" b="1" dirty="0" smtClean="0">
                <a:latin typeface="Arial" pitchFamily="34" charset="0"/>
                <a:cs typeface="Arial" pitchFamily="34" charset="0"/>
              </a:rPr>
              <a:t> </a:t>
            </a:r>
            <a:r>
              <a:rPr lang="en-US" sz="2800" b="1" dirty="0" smtClean="0">
                <a:latin typeface="Arial" pitchFamily="34" charset="0"/>
                <a:cs typeface="Arial" pitchFamily="34" charset="0"/>
              </a:rPr>
              <a:t>and index </a:t>
            </a:r>
            <a:r>
              <a:rPr lang="ru-RU" sz="2800" b="1" dirty="0" smtClean="0">
                <a:latin typeface="Arial" pitchFamily="34" charset="0"/>
                <a:cs typeface="Arial" pitchFamily="34" charset="0"/>
              </a:rPr>
              <a:t>NDTI</a:t>
            </a:r>
            <a:endParaRPr lang="ru-RU" sz="2800" b="1" dirty="0">
              <a:latin typeface="Arial" pitchFamily="34" charset="0"/>
              <a:cs typeface="Arial" pitchFamily="34" charset="0"/>
            </a:endParaRPr>
          </a:p>
        </p:txBody>
      </p:sp>
      <p:sp>
        <p:nvSpPr>
          <p:cNvPr id="7" name="Прямоугольник 6"/>
          <p:cNvSpPr/>
          <p:nvPr/>
        </p:nvSpPr>
        <p:spPr>
          <a:xfrm>
            <a:off x="539552" y="2924944"/>
            <a:ext cx="3719416" cy="400110"/>
          </a:xfrm>
          <a:prstGeom prst="rect">
            <a:avLst/>
          </a:prstGeom>
        </p:spPr>
        <p:txBody>
          <a:bodyPr wrap="none">
            <a:spAutoFit/>
          </a:bodyPr>
          <a:lstStyle/>
          <a:p>
            <a:r>
              <a:rPr lang="en-US" sz="2000" b="1" dirty="0" smtClean="0">
                <a:latin typeface="Arial" pitchFamily="34" charset="0"/>
                <a:cs typeface="Arial" pitchFamily="34" charset="0"/>
              </a:rPr>
              <a:t>Water turbidity on 02.12.</a:t>
            </a:r>
            <a:r>
              <a:rPr lang="ru-RU" sz="2000" b="1" dirty="0" smtClean="0">
                <a:latin typeface="Arial" pitchFamily="34" charset="0"/>
                <a:cs typeface="Arial" pitchFamily="34" charset="0"/>
              </a:rPr>
              <a:t>2015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26064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effectLst/>
                <a:latin typeface="Arial" pitchFamily="34" charset="0"/>
                <a:ea typeface="Times New Roman" pitchFamily="18" charset="0"/>
                <a:cs typeface="Arial" pitchFamily="34" charset="0"/>
              </a:rPr>
              <a:t>Conclusions</a:t>
            </a:r>
            <a:r>
              <a:rPr kumimoji="0" lang="en-US" sz="4000" b="1" i="0" u="none" strike="noStrike" cap="none" normalizeH="0" dirty="0" smtClean="0">
                <a:ln>
                  <a:noFill/>
                </a:ln>
                <a:effectLst/>
                <a:latin typeface="Arial" pitchFamily="34" charset="0"/>
                <a:ea typeface="Times New Roman" pitchFamily="18" charset="0"/>
                <a:cs typeface="Arial" pitchFamily="34" charset="0"/>
              </a:rPr>
              <a:t> </a:t>
            </a:r>
            <a:endParaRPr kumimoji="0" lang="uk-UA" sz="4000" b="1" i="0" u="none" strike="noStrike" cap="none" normalizeH="0" baseline="0" dirty="0" smtClean="0">
              <a:ln>
                <a:noFill/>
              </a:ln>
              <a:effectLst/>
              <a:latin typeface="Arial" pitchFamily="34" charset="0"/>
              <a:ea typeface="Times New Roman" pitchFamily="18" charset="0"/>
              <a:cs typeface="Arial" pitchFamily="34" charset="0"/>
            </a:endParaRPr>
          </a:p>
        </p:txBody>
      </p:sp>
      <p:sp>
        <p:nvSpPr>
          <p:cNvPr id="4097" name="Rectangle 1"/>
          <p:cNvSpPr>
            <a:spLocks noChangeArrowheads="1"/>
          </p:cNvSpPr>
          <p:nvPr/>
        </p:nvSpPr>
        <p:spPr bwMode="auto">
          <a:xfrm>
            <a:off x="107504" y="850940"/>
            <a:ext cx="9036496" cy="5924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latin typeface="Arial" pitchFamily="34" charset="0"/>
                <a:cs typeface="Arial" pitchFamily="34" charset="0"/>
              </a:rPr>
              <a:t>     </a:t>
            </a:r>
            <a:r>
              <a:rPr lang="en-US" sz="2000" b="1" dirty="0" smtClean="0">
                <a:latin typeface="Arial" pitchFamily="34" charset="0"/>
                <a:cs typeface="Arial" pitchFamily="34" charset="0"/>
              </a:rPr>
              <a:t>The basin of the Lower Danube River within the territory of Ukraine is the unique region. Besides the Danube River, there are some large lakes, </a:t>
            </a:r>
            <a:r>
              <a:rPr lang="en-US" sz="2000" b="1" dirty="0">
                <a:latin typeface="Arial" pitchFamily="34" charset="0"/>
                <a:cs typeface="Arial" pitchFamily="34" charset="0"/>
              </a:rPr>
              <a:t>partly transformed </a:t>
            </a:r>
            <a:r>
              <a:rPr lang="en-US" sz="2000" b="1" dirty="0" smtClean="0">
                <a:latin typeface="Arial" pitchFamily="34" charset="0"/>
                <a:cs typeface="Arial" pitchFamily="34" charset="0"/>
              </a:rPr>
              <a:t>into reservoirs. Based on the remote sensing data it was specified the water area of these lakes. This area is about 10 % less than design data. </a:t>
            </a:r>
            <a:endParaRPr lang="ru-RU" sz="2000" b="1" dirty="0" smtClean="0">
              <a:latin typeface="Arial" pitchFamily="34" charset="0"/>
              <a:cs typeface="Arial" pitchFamily="34" charset="0"/>
            </a:endParaRPr>
          </a:p>
          <a:p>
            <a:r>
              <a:rPr lang="en-US" sz="2000" b="1" dirty="0" smtClean="0">
                <a:latin typeface="Arial" pitchFamily="34" charset="0"/>
                <a:cs typeface="Arial" pitchFamily="34" charset="0"/>
              </a:rPr>
              <a:t>      The volume of water, which is taken annually from the Danube River, is 500–700 </a:t>
            </a:r>
            <a:r>
              <a:rPr lang="en-US" sz="2000" b="1" dirty="0" err="1" smtClean="0">
                <a:latin typeface="Arial" pitchFamily="34" charset="0"/>
                <a:cs typeface="Arial" pitchFamily="34" charset="0"/>
              </a:rPr>
              <a:t>mln</a:t>
            </a:r>
            <a:r>
              <a:rPr lang="en-US" sz="2000" b="1" dirty="0" smtClean="0">
                <a:latin typeface="Arial" pitchFamily="34" charset="0"/>
                <a:cs typeface="Arial" pitchFamily="34" charset="0"/>
              </a:rPr>
              <a:t> m</a:t>
            </a:r>
            <a:r>
              <a:rPr lang="en-US" sz="2000" b="1" baseline="30000" dirty="0" smtClean="0">
                <a:latin typeface="Arial" pitchFamily="34" charset="0"/>
                <a:cs typeface="Arial" pitchFamily="34" charset="0"/>
              </a:rPr>
              <a:t>3</a:t>
            </a:r>
            <a:r>
              <a:rPr lang="en-US" sz="2000" b="1" dirty="0" smtClean="0">
                <a:latin typeface="Arial" pitchFamily="34" charset="0"/>
                <a:cs typeface="Arial" pitchFamily="34" charset="0"/>
              </a:rPr>
              <a:t>. About 2/3 of this volume is taken for the filling of lakes. The volume of water, which is actually used for human activity, comparable is rather small. The largest volume of water is used for the irrigation, first of all for the growing of rice.  </a:t>
            </a:r>
          </a:p>
          <a:p>
            <a:r>
              <a:rPr lang="en-US" sz="2000" b="1" dirty="0" smtClean="0">
                <a:latin typeface="Arial" pitchFamily="34" charset="0"/>
                <a:cs typeface="Arial" pitchFamily="34" charset="0"/>
              </a:rPr>
              <a:t>      The water quality in these lakes is rather poor – much worse than in the Danube River. There are two main reasons of that: small water exchange between the rivers and poor water quality of local rivers, which inflow to the lakes. As a result, water mineralization in the lakes usually exceeds 2 g/dm</a:t>
            </a:r>
            <a:r>
              <a:rPr lang="en-US" sz="2000" b="1" baseline="30000" dirty="0" smtClean="0">
                <a:latin typeface="Arial" pitchFamily="34" charset="0"/>
                <a:cs typeface="Arial" pitchFamily="34" charset="0"/>
              </a:rPr>
              <a:t>3</a:t>
            </a:r>
            <a:r>
              <a:rPr lang="en-US" sz="2000" b="1" dirty="0" smtClean="0">
                <a:latin typeface="Arial" pitchFamily="34" charset="0"/>
                <a:cs typeface="Arial" pitchFamily="34" charset="0"/>
              </a:rPr>
              <a:t> and can even reach 4.5–5.0 g/dm</a:t>
            </a:r>
            <a:r>
              <a:rPr lang="en-US" sz="2000" b="1" baseline="30000" dirty="0" smtClean="0">
                <a:latin typeface="Arial" pitchFamily="34" charset="0"/>
                <a:cs typeface="Arial" pitchFamily="34" charset="0"/>
              </a:rPr>
              <a:t>3</a:t>
            </a:r>
            <a:r>
              <a:rPr lang="en-US" sz="2000" b="1" dirty="0" smtClean="0">
                <a:latin typeface="Arial" pitchFamily="34" charset="0"/>
                <a:cs typeface="Arial" pitchFamily="34" charset="0"/>
              </a:rPr>
              <a:t> in lake </a:t>
            </a:r>
            <a:r>
              <a:rPr lang="en-US" sz="2000" b="1" dirty="0" err="1" smtClean="0">
                <a:latin typeface="Arial" pitchFamily="34" charset="0"/>
                <a:cs typeface="Arial" pitchFamily="34" charset="0"/>
              </a:rPr>
              <a:t>Kytai</a:t>
            </a:r>
            <a:r>
              <a:rPr lang="en-US" sz="2000" b="1" dirty="0" smtClean="0">
                <a:latin typeface="Arial" pitchFamily="34" charset="0"/>
                <a:cs typeface="Arial" pitchFamily="34" charset="0"/>
              </a:rPr>
              <a:t>.</a:t>
            </a:r>
            <a:endParaRPr lang="ru-RU" sz="2000" b="1" dirty="0" smtClean="0">
              <a:latin typeface="Arial" pitchFamily="34" charset="0"/>
              <a:cs typeface="Arial" pitchFamily="34" charset="0"/>
            </a:endParaRPr>
          </a:p>
          <a:p>
            <a:r>
              <a:rPr lang="en-US" sz="2000" b="1" dirty="0" smtClean="0">
                <a:latin typeface="Arial" pitchFamily="34" charset="0"/>
                <a:cs typeface="Arial" pitchFamily="34" charset="0"/>
              </a:rPr>
              <a:t>     The poor water quality in lakes is the important factor, which restricts the water use in the region. It means that main water consumers are concentrated near the Danube River.</a:t>
            </a:r>
            <a:endParaRPr lang="ru-RU" sz="2000" b="1" dirty="0" smtClean="0">
              <a:latin typeface="Arial" pitchFamily="34" charset="0"/>
              <a:cs typeface="Arial" pitchFamily="34" charset="0"/>
            </a:endParaRPr>
          </a:p>
          <a:p>
            <a:r>
              <a:rPr lang="en-US" sz="1900" b="1" dirty="0" smtClean="0">
                <a:latin typeface="Arial" pitchFamily="34" charset="0"/>
                <a:cs typeface="Arial" pitchFamily="34" charset="0"/>
              </a:rPr>
              <a:t> </a:t>
            </a:r>
            <a:endParaRPr lang="ru-RU" sz="19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2564904"/>
            <a:ext cx="7920880" cy="1446550"/>
          </a:xfrm>
          <a:prstGeom prst="rect">
            <a:avLst/>
          </a:prstGeom>
          <a:noFill/>
        </p:spPr>
        <p:txBody>
          <a:bodyPr wrap="square" rtlCol="0">
            <a:spAutoFit/>
          </a:bodyPr>
          <a:lstStyle/>
          <a:p>
            <a:pPr algn="ctr"/>
            <a:r>
              <a:rPr lang="uk-UA" sz="4400" dirty="0" smtClean="0"/>
              <a:t> </a:t>
            </a:r>
            <a:r>
              <a:rPr lang="en-US" sz="4400" b="1" dirty="0" smtClean="0">
                <a:latin typeface="Arial" pitchFamily="34" charset="0"/>
                <a:cs typeface="Arial" pitchFamily="34" charset="0"/>
              </a:rPr>
              <a:t>Thank you for your attention!</a:t>
            </a:r>
            <a:endParaRPr lang="ru-RU" sz="4400" b="1"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Viktor\Article\2019\Comf Danube\рис\Лузарса+.jpg"/>
          <p:cNvPicPr>
            <a:picLocks noChangeAspect="1" noChangeArrowheads="1"/>
          </p:cNvPicPr>
          <p:nvPr/>
        </p:nvPicPr>
        <p:blipFill>
          <a:blip r:embed="rId2" cstate="email"/>
          <a:srcRect/>
          <a:stretch>
            <a:fillRect/>
          </a:stretch>
        </p:blipFill>
        <p:spPr bwMode="auto">
          <a:xfrm>
            <a:off x="1" y="2752978"/>
            <a:ext cx="5580112" cy="4105021"/>
          </a:xfrm>
          <a:prstGeom prst="rect">
            <a:avLst/>
          </a:prstGeom>
          <a:noFill/>
        </p:spPr>
      </p:pic>
      <p:pic>
        <p:nvPicPr>
          <p:cNvPr id="4098" name="Picture 2" descr="D:\Viktor\Viktor-photo\Photo\2017\V-2017\3_05_17_Ізмаїл+\3_05_17\P1015234_Орловський.JPG"/>
          <p:cNvPicPr>
            <a:picLocks noChangeAspect="1" noChangeArrowheads="1"/>
          </p:cNvPicPr>
          <p:nvPr/>
        </p:nvPicPr>
        <p:blipFill>
          <a:blip r:embed="rId3" cstate="email"/>
          <a:srcRect/>
          <a:stretch>
            <a:fillRect/>
          </a:stretch>
        </p:blipFill>
        <p:spPr bwMode="auto">
          <a:xfrm>
            <a:off x="4211960" y="692696"/>
            <a:ext cx="4932040" cy="3699030"/>
          </a:xfrm>
          <a:prstGeom prst="rect">
            <a:avLst/>
          </a:prstGeom>
          <a:noFill/>
        </p:spPr>
      </p:pic>
      <p:sp>
        <p:nvSpPr>
          <p:cNvPr id="5" name="Прямоугольник 4"/>
          <p:cNvSpPr/>
          <p:nvPr/>
        </p:nvSpPr>
        <p:spPr>
          <a:xfrm>
            <a:off x="611560" y="1628800"/>
            <a:ext cx="3491880" cy="769441"/>
          </a:xfrm>
          <a:prstGeom prst="rect">
            <a:avLst/>
          </a:prstGeom>
        </p:spPr>
        <p:txBody>
          <a:bodyPr wrap="square">
            <a:spAutoFit/>
          </a:bodyPr>
          <a:lstStyle/>
          <a:p>
            <a:pPr algn="ctr"/>
            <a:r>
              <a:rPr lang="en-US" sz="2200" b="1" dirty="0" smtClean="0">
                <a:latin typeface="Arial" pitchFamily="34" charset="0"/>
                <a:cs typeface="Arial" pitchFamily="34" charset="0"/>
              </a:rPr>
              <a:t>Hydraulic structure</a:t>
            </a:r>
          </a:p>
          <a:p>
            <a:pPr algn="ctr"/>
            <a:r>
              <a:rPr lang="en-US" sz="2200" b="1" dirty="0" smtClean="0">
                <a:latin typeface="Arial" pitchFamily="34" charset="0"/>
                <a:cs typeface="Arial" pitchFamily="34" charset="0"/>
              </a:rPr>
              <a:t>“</a:t>
            </a:r>
            <a:r>
              <a:rPr lang="en-US" sz="2200" b="1" dirty="0" err="1" smtClean="0">
                <a:latin typeface="Arial" pitchFamily="34" charset="0"/>
                <a:cs typeface="Arial" pitchFamily="34" charset="0"/>
              </a:rPr>
              <a:t>Orlovskyi</a:t>
            </a:r>
            <a:r>
              <a:rPr lang="en-US" sz="2200" b="1" dirty="0" smtClean="0">
                <a:latin typeface="Arial" pitchFamily="34" charset="0"/>
                <a:cs typeface="Arial" pitchFamily="34" charset="0"/>
              </a:rPr>
              <a:t>”</a:t>
            </a:r>
            <a:endParaRPr lang="ru-RU" sz="2200" dirty="0"/>
          </a:p>
        </p:txBody>
      </p:sp>
      <p:sp>
        <p:nvSpPr>
          <p:cNvPr id="6" name="Прямоугольник 5"/>
          <p:cNvSpPr/>
          <p:nvPr/>
        </p:nvSpPr>
        <p:spPr>
          <a:xfrm>
            <a:off x="5508104" y="4581128"/>
            <a:ext cx="3779912" cy="1107996"/>
          </a:xfrm>
          <a:prstGeom prst="rect">
            <a:avLst/>
          </a:prstGeom>
        </p:spPr>
        <p:txBody>
          <a:bodyPr wrap="square">
            <a:spAutoFit/>
          </a:bodyPr>
          <a:lstStyle/>
          <a:p>
            <a:pPr algn="ctr"/>
            <a:r>
              <a:rPr lang="en-US" sz="2200" b="1" dirty="0" smtClean="0">
                <a:latin typeface="Arial" pitchFamily="34" charset="0"/>
                <a:cs typeface="Arial" pitchFamily="34" charset="0"/>
              </a:rPr>
              <a:t>In total there are 1</a:t>
            </a:r>
            <a:r>
              <a:rPr lang="ru-RU" sz="2200" b="1" dirty="0" smtClean="0">
                <a:latin typeface="Arial" pitchFamily="34" charset="0"/>
                <a:cs typeface="Arial" pitchFamily="34" charset="0"/>
              </a:rPr>
              <a:t>2</a:t>
            </a:r>
            <a:r>
              <a:rPr lang="en-US" sz="2200" b="1" dirty="0" smtClean="0">
                <a:latin typeface="Arial" pitchFamily="34" charset="0"/>
                <a:cs typeface="Arial" pitchFamily="34" charset="0"/>
              </a:rPr>
              <a:t> such structures</a:t>
            </a:r>
            <a:r>
              <a:rPr lang="en-US" sz="2200" dirty="0"/>
              <a:t> </a:t>
            </a:r>
            <a:r>
              <a:rPr lang="en-US" sz="2200" b="1" dirty="0" smtClean="0">
                <a:latin typeface="Arial" pitchFamily="34" charset="0"/>
                <a:cs typeface="Arial" pitchFamily="34" charset="0"/>
              </a:rPr>
              <a:t>on the bank of the Danube River</a:t>
            </a:r>
          </a:p>
        </p:txBody>
      </p:sp>
      <p:sp>
        <p:nvSpPr>
          <p:cNvPr id="7" name="Прямоугольник 6"/>
          <p:cNvSpPr/>
          <p:nvPr/>
        </p:nvSpPr>
        <p:spPr>
          <a:xfrm>
            <a:off x="539552" y="116632"/>
            <a:ext cx="8064896" cy="584775"/>
          </a:xfrm>
          <a:prstGeom prst="rect">
            <a:avLst/>
          </a:prstGeom>
        </p:spPr>
        <p:txBody>
          <a:bodyPr wrap="square">
            <a:spAutoFit/>
          </a:bodyPr>
          <a:lstStyle/>
          <a:p>
            <a:pPr algn="ctr"/>
            <a:r>
              <a:rPr lang="en-US" sz="3200" b="1" dirty="0" smtClean="0">
                <a:solidFill>
                  <a:schemeClr val="tx1">
                    <a:lumMod val="95000"/>
                    <a:lumOff val="5000"/>
                  </a:schemeClr>
                </a:solidFill>
                <a:latin typeface="Arial" pitchFamily="34" charset="0"/>
                <a:ea typeface="Calibri" pitchFamily="34" charset="0"/>
                <a:cs typeface="Arial" pitchFamily="34" charset="0"/>
              </a:rPr>
              <a:t>Typical example of regulative facility </a:t>
            </a:r>
            <a:endParaRPr lang="ru-RU" sz="32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Viktor\Article\2019\Comf Danube\рис\12_шлюзів.jpg"/>
          <p:cNvPicPr>
            <a:picLocks noChangeAspect="1" noChangeArrowheads="1"/>
          </p:cNvPicPr>
          <p:nvPr/>
        </p:nvPicPr>
        <p:blipFill>
          <a:blip r:embed="rId2" cstate="email"/>
          <a:srcRect/>
          <a:stretch>
            <a:fillRect/>
          </a:stretch>
        </p:blipFill>
        <p:spPr bwMode="auto">
          <a:xfrm>
            <a:off x="0" y="1412776"/>
            <a:ext cx="9144000" cy="5236724"/>
          </a:xfrm>
          <a:prstGeom prst="rect">
            <a:avLst/>
          </a:prstGeom>
          <a:noFill/>
        </p:spPr>
      </p:pic>
      <p:sp>
        <p:nvSpPr>
          <p:cNvPr id="3" name="Прямоугольник 2"/>
          <p:cNvSpPr/>
          <p:nvPr/>
        </p:nvSpPr>
        <p:spPr>
          <a:xfrm>
            <a:off x="0" y="332656"/>
            <a:ext cx="9144000" cy="954107"/>
          </a:xfrm>
          <a:prstGeom prst="rect">
            <a:avLst/>
          </a:prstGeom>
        </p:spPr>
        <p:txBody>
          <a:bodyPr wrap="square">
            <a:spAutoFit/>
          </a:bodyPr>
          <a:lstStyle/>
          <a:p>
            <a:pPr algn="ctr"/>
            <a:r>
              <a:rPr lang="en-US" sz="2800" b="1" dirty="0" smtClean="0">
                <a:latin typeface="Arial" pitchFamily="34" charset="0"/>
                <a:cs typeface="Arial" pitchFamily="34" charset="0"/>
              </a:rPr>
              <a:t>The location of hydraulic structures connecting </a:t>
            </a:r>
          </a:p>
          <a:p>
            <a:pPr algn="ctr"/>
            <a:r>
              <a:rPr lang="en-US" sz="2800" b="1" dirty="0" smtClean="0">
                <a:latin typeface="Arial" pitchFamily="34" charset="0"/>
                <a:cs typeface="Arial" pitchFamily="34" charset="0"/>
              </a:rPr>
              <a:t>the lakes with the Danube River</a:t>
            </a: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Viktor\Сташук\Main\Cтаттi\Одеська-к\011.bmp"/>
          <p:cNvPicPr>
            <a:picLocks noChangeAspect="1" noChangeArrowheads="1"/>
          </p:cNvPicPr>
          <p:nvPr/>
        </p:nvPicPr>
        <p:blipFill>
          <a:blip r:embed="rId2" cstate="email"/>
          <a:srcRect/>
          <a:stretch>
            <a:fillRect/>
          </a:stretch>
        </p:blipFill>
        <p:spPr bwMode="auto">
          <a:xfrm>
            <a:off x="107504" y="1048608"/>
            <a:ext cx="8928992" cy="5809392"/>
          </a:xfrm>
          <a:prstGeom prst="rect">
            <a:avLst/>
          </a:prstGeom>
          <a:noFill/>
        </p:spPr>
      </p:pic>
      <p:sp>
        <p:nvSpPr>
          <p:cNvPr id="3" name="Прямоугольник 2"/>
          <p:cNvSpPr/>
          <p:nvPr/>
        </p:nvSpPr>
        <p:spPr>
          <a:xfrm>
            <a:off x="0" y="116632"/>
            <a:ext cx="9144000" cy="954107"/>
          </a:xfrm>
          <a:prstGeom prst="rect">
            <a:avLst/>
          </a:prstGeom>
        </p:spPr>
        <p:txBody>
          <a:bodyPr wrap="square">
            <a:spAutoFit/>
          </a:bodyPr>
          <a:lstStyle/>
          <a:p>
            <a:pPr algn="ctr"/>
            <a:r>
              <a:rPr lang="en-US" sz="2800" b="1" dirty="0" smtClean="0">
                <a:latin typeface="Arial" pitchFamily="34" charset="0"/>
                <a:cs typeface="Arial" pitchFamily="34" charset="0"/>
              </a:rPr>
              <a:t>The largest hydraulic structure, which regulates the water intake to lake </a:t>
            </a:r>
            <a:r>
              <a:rPr lang="en-US" sz="2800" b="1" dirty="0" err="1" smtClean="0">
                <a:latin typeface="Arial" pitchFamily="34" charset="0"/>
                <a:cs typeface="Arial" pitchFamily="34" charset="0"/>
              </a:rPr>
              <a:t>Sasyk</a:t>
            </a:r>
            <a:r>
              <a:rPr lang="en-US" sz="2800" b="1" dirty="0" smtClean="0">
                <a:latin typeface="Arial" pitchFamily="34" charset="0"/>
                <a:cs typeface="Arial" pitchFamily="34" charset="0"/>
              </a:rPr>
              <a:t> </a:t>
            </a:r>
            <a:endParaRPr lang="ru-RU" sz="2800" dirty="0"/>
          </a:p>
        </p:txBody>
      </p:sp>
      <p:pic>
        <p:nvPicPr>
          <p:cNvPr id="2" name="Picture 2" descr="D:\Viktor\Article\2019\Comf Danube\рис\Дун-Сас.jpg"/>
          <p:cNvPicPr>
            <a:picLocks noChangeAspect="1" noChangeArrowheads="1"/>
          </p:cNvPicPr>
          <p:nvPr/>
        </p:nvPicPr>
        <p:blipFill>
          <a:blip r:embed="rId3" cstate="email"/>
          <a:srcRect/>
          <a:stretch>
            <a:fillRect/>
          </a:stretch>
        </p:blipFill>
        <p:spPr bwMode="auto">
          <a:xfrm>
            <a:off x="6372201" y="4560166"/>
            <a:ext cx="2771800" cy="229783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Viktor\Viktor-photo\Photo\2017\V-2017\3_05_17_Ізмаїл+\3_05_17\P1015223.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3212976"/>
            <a:ext cx="9144000" cy="836712"/>
          </a:xfrm>
        </p:spPr>
        <p:txBody>
          <a:bodyPr>
            <a:noAutofit/>
          </a:bodyPr>
          <a:lstStyle/>
          <a:p>
            <a:pPr algn="ctr"/>
            <a:r>
              <a:rPr lang="en-US" sz="3600"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This activity ca</a:t>
            </a:r>
            <a:r>
              <a:rPr lang="en-US" sz="3600" b="1" dirty="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u</a:t>
            </a:r>
            <a:r>
              <a:rPr lang="en-US" sz="3600"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rPr>
              <a:t>sed essential changes in natural conditions mostly negative </a:t>
            </a:r>
            <a:endParaRPr lang="ru-RU" sz="3600"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576064"/>
          </a:xfrm>
        </p:spPr>
        <p:txBody>
          <a:bodyPr>
            <a:normAutofit/>
          </a:bodyPr>
          <a:lstStyle/>
          <a:p>
            <a:pPr algn="ctr"/>
            <a:r>
              <a:rPr lang="en-US" sz="3000" b="1" dirty="0" smtClean="0">
                <a:solidFill>
                  <a:schemeClr val="tx1"/>
                </a:solidFill>
                <a:latin typeface="Arial" pitchFamily="34" charset="0"/>
                <a:ea typeface="+mn-ea"/>
                <a:cs typeface="Arial" pitchFamily="34" charset="0"/>
              </a:rPr>
              <a:t>The main tasks of carried out research:</a:t>
            </a:r>
            <a:endParaRPr lang="ru-RU" sz="3000" b="1" dirty="0" smtClean="0">
              <a:solidFill>
                <a:schemeClr val="tx1"/>
              </a:solidFill>
              <a:latin typeface="Arial" pitchFamily="34" charset="0"/>
              <a:ea typeface="+mn-ea"/>
              <a:cs typeface="Arial" pitchFamily="34" charset="0"/>
            </a:endParaRPr>
          </a:p>
        </p:txBody>
      </p:sp>
      <p:sp>
        <p:nvSpPr>
          <p:cNvPr id="3" name="Содержимое 2"/>
          <p:cNvSpPr>
            <a:spLocks noGrp="1"/>
          </p:cNvSpPr>
          <p:nvPr>
            <p:ph idx="1"/>
          </p:nvPr>
        </p:nvSpPr>
        <p:spPr>
          <a:xfrm>
            <a:off x="179512" y="1268760"/>
            <a:ext cx="8712968" cy="4680520"/>
          </a:xfrm>
        </p:spPr>
        <p:txBody>
          <a:bodyPr>
            <a:normAutofit fontScale="62500" lnSpcReduction="20000"/>
          </a:bodyPr>
          <a:lstStyle/>
          <a:p>
            <a:r>
              <a:rPr lang="en-US" sz="4000" b="1" dirty="0" smtClean="0">
                <a:latin typeface="Arial" pitchFamily="34" charset="0"/>
                <a:cs typeface="Arial" pitchFamily="34" charset="0"/>
              </a:rPr>
              <a:t>to determine the river basin of the Lower Danube River within the territory of Ukraine</a:t>
            </a:r>
            <a:r>
              <a:rPr lang="ru-RU" sz="4000" b="1" dirty="0" smtClean="0">
                <a:latin typeface="Arial" pitchFamily="34" charset="0"/>
                <a:cs typeface="Arial" pitchFamily="34" charset="0"/>
              </a:rPr>
              <a:t>;</a:t>
            </a:r>
          </a:p>
          <a:p>
            <a:r>
              <a:rPr lang="en-US" sz="4000" b="1" dirty="0" smtClean="0">
                <a:latin typeface="Arial" pitchFamily="34" charset="0"/>
                <a:cs typeface="Arial" pitchFamily="34" charset="0"/>
              </a:rPr>
              <a:t>to determine river basin of the largest rivers, which inflow to the Danube Lakes</a:t>
            </a:r>
            <a:r>
              <a:rPr lang="ru-RU" sz="4000" b="1" dirty="0" smtClean="0">
                <a:latin typeface="Arial" pitchFamily="34" charset="0"/>
                <a:cs typeface="Arial" pitchFamily="34" charset="0"/>
              </a:rPr>
              <a:t>;</a:t>
            </a:r>
            <a:r>
              <a:rPr lang="en-US" sz="4000" b="1" dirty="0" smtClean="0">
                <a:latin typeface="Arial" pitchFamily="34" charset="0"/>
                <a:cs typeface="Arial" pitchFamily="34" charset="0"/>
              </a:rPr>
              <a:t>  </a:t>
            </a:r>
          </a:p>
          <a:p>
            <a:r>
              <a:rPr lang="en-US" sz="4000" b="1" dirty="0" smtClean="0">
                <a:latin typeface="Arial" pitchFamily="34" charset="0"/>
                <a:cs typeface="Arial" pitchFamily="34" charset="0"/>
              </a:rPr>
              <a:t>to specify water area of these lakes</a:t>
            </a:r>
            <a:r>
              <a:rPr lang="ru-RU" sz="4000" b="1" dirty="0" smtClean="0">
                <a:latin typeface="Arial" pitchFamily="34" charset="0"/>
                <a:cs typeface="Arial" pitchFamily="34" charset="0"/>
              </a:rPr>
              <a:t>;</a:t>
            </a:r>
            <a:r>
              <a:rPr lang="en-US" sz="4000" b="1" dirty="0" smtClean="0">
                <a:latin typeface="Arial" pitchFamily="34" charset="0"/>
                <a:cs typeface="Arial" pitchFamily="34" charset="0"/>
              </a:rPr>
              <a:t> </a:t>
            </a:r>
          </a:p>
          <a:p>
            <a:r>
              <a:rPr lang="en-US" sz="4000" b="1" dirty="0" smtClean="0">
                <a:latin typeface="Arial" pitchFamily="34" charset="0"/>
                <a:cs typeface="Arial" pitchFamily="34" charset="0"/>
              </a:rPr>
              <a:t>to specify the hydrological features of the Lower Danube River</a:t>
            </a:r>
            <a:r>
              <a:rPr lang="ru-RU" sz="4000" b="1" dirty="0" smtClean="0">
                <a:latin typeface="Arial" pitchFamily="34" charset="0"/>
                <a:cs typeface="Arial" pitchFamily="34" charset="0"/>
              </a:rPr>
              <a:t>;</a:t>
            </a:r>
            <a:endParaRPr lang="en-US" sz="4000" b="1" dirty="0" smtClean="0">
              <a:latin typeface="Arial" pitchFamily="34" charset="0"/>
              <a:cs typeface="Arial" pitchFamily="34" charset="0"/>
            </a:endParaRPr>
          </a:p>
          <a:p>
            <a:r>
              <a:rPr lang="en-US" sz="4000" b="1" dirty="0" smtClean="0">
                <a:latin typeface="Arial" pitchFamily="34" charset="0"/>
                <a:cs typeface="Arial" pitchFamily="34" charset="0"/>
              </a:rPr>
              <a:t>to specify the features of the water management of the Lower Danube River within boundaries of Ukraine</a:t>
            </a:r>
            <a:r>
              <a:rPr lang="ru-RU" sz="4000" b="1" dirty="0" smtClean="0">
                <a:latin typeface="Arial" pitchFamily="34" charset="0"/>
                <a:cs typeface="Arial" pitchFamily="34" charset="0"/>
              </a:rPr>
              <a:t>;</a:t>
            </a:r>
            <a:endParaRPr lang="en-US" sz="4000" b="1" dirty="0" smtClean="0">
              <a:latin typeface="Arial" pitchFamily="34" charset="0"/>
              <a:cs typeface="Arial" pitchFamily="34" charset="0"/>
            </a:endParaRPr>
          </a:p>
          <a:p>
            <a:r>
              <a:rPr lang="en-US" sz="4000" b="1" dirty="0" smtClean="0">
                <a:latin typeface="Arial" pitchFamily="34" charset="0"/>
                <a:cs typeface="Arial" pitchFamily="34" charset="0"/>
              </a:rPr>
              <a:t>to specify the features of the water quality in the Lower Danube River and in the Danube Lakes</a:t>
            </a:r>
            <a:r>
              <a:rPr lang="ru-RU" sz="4000" b="1" dirty="0" smtClean="0">
                <a:latin typeface="Arial" pitchFamily="34" charset="0"/>
                <a:cs typeface="Arial" pitchFamily="34" charset="0"/>
              </a:rPr>
              <a:t>;</a:t>
            </a:r>
            <a:endParaRPr lang="en-US" sz="4000" b="1" dirty="0" smtClean="0">
              <a:latin typeface="Arial" pitchFamily="34" charset="0"/>
              <a:cs typeface="Arial" pitchFamily="34" charset="0"/>
            </a:endParaRPr>
          </a:p>
          <a:p>
            <a:r>
              <a:rPr lang="en-US" sz="4000" b="1" dirty="0" smtClean="0">
                <a:latin typeface="Arial" pitchFamily="34" charset="0"/>
                <a:cs typeface="Arial" pitchFamily="34" charset="0"/>
              </a:rPr>
              <a:t>to develop the tools of research of water bodies, based on the remote sensing data</a:t>
            </a:r>
          </a:p>
          <a:p>
            <a:endParaRPr lang="en-US" sz="2400" b="1" dirty="0" smtClean="0">
              <a:latin typeface="Arial" pitchFamily="34" charset="0"/>
              <a:cs typeface="Arial" pitchFamily="34" charset="0"/>
            </a:endParaRPr>
          </a:p>
          <a:p>
            <a:endParaRPr lang="en-US" sz="2400" b="1" dirty="0" smtClean="0">
              <a:latin typeface="Arial" pitchFamily="34" charset="0"/>
              <a:cs typeface="Arial" pitchFamily="34" charset="0"/>
            </a:endParaRPr>
          </a:p>
          <a:p>
            <a:endParaRPr lang="ru-RU" sz="2400" b="1" dirty="0" smtClean="0">
              <a:latin typeface="Arial" pitchFamily="34" charset="0"/>
              <a:cs typeface="Arial" pitchFamily="34" charset="0"/>
            </a:endParaRPr>
          </a:p>
          <a:p>
            <a:endParaRPr lang="ru-RU" sz="2400" dirty="0" smtClean="0"/>
          </a:p>
          <a:p>
            <a:pPr>
              <a:buFontTx/>
              <a:buChar char="-"/>
            </a:pPr>
            <a:endParaRPr lang="ru-RU" sz="2400" b="1" dirty="0" smtClean="0">
              <a:latin typeface="Arial" pitchFamily="34" charset="0"/>
              <a:cs typeface="Arial" pitchFamily="34" charset="0"/>
            </a:endParaRPr>
          </a:p>
          <a:p>
            <a:pPr>
              <a:buFontTx/>
              <a:buChar char="-"/>
            </a:pPr>
            <a:endParaRPr lang="ru-RU" sz="2400" b="1" dirty="0" smtClean="0">
              <a:latin typeface="Arial" pitchFamily="34" charset="0"/>
              <a:cs typeface="Arial" pitchFamily="34" charset="0"/>
            </a:endParaRPr>
          </a:p>
          <a:p>
            <a:pPr>
              <a:buFontTx/>
              <a:buChar char="-"/>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D:\Viktor\Article\2019\Конф_КНУ\Lansat.jpg"/>
          <p:cNvPicPr>
            <a:picLocks noChangeAspect="1" noChangeArrowheads="1"/>
          </p:cNvPicPr>
          <p:nvPr/>
        </p:nvPicPr>
        <p:blipFill>
          <a:blip r:embed="rId3" cstate="email"/>
          <a:srcRect/>
          <a:stretch>
            <a:fillRect/>
          </a:stretch>
        </p:blipFill>
        <p:spPr bwMode="auto">
          <a:xfrm>
            <a:off x="0" y="3645024"/>
            <a:ext cx="4355976" cy="3023983"/>
          </a:xfrm>
          <a:prstGeom prst="rect">
            <a:avLst/>
          </a:prstGeom>
          <a:noFill/>
        </p:spPr>
      </p:pic>
      <p:pic>
        <p:nvPicPr>
          <p:cNvPr id="8" name="Picture 6" descr="D:\Viktor\Article\2019\Конф_КНУ\Sentinel 2.jpg"/>
          <p:cNvPicPr>
            <a:picLocks noChangeAspect="1" noChangeArrowheads="1"/>
          </p:cNvPicPr>
          <p:nvPr/>
        </p:nvPicPr>
        <p:blipFill>
          <a:blip r:embed="rId4" cstate="email"/>
          <a:srcRect/>
          <a:stretch>
            <a:fillRect/>
          </a:stretch>
        </p:blipFill>
        <p:spPr bwMode="auto">
          <a:xfrm>
            <a:off x="4499992" y="3645024"/>
            <a:ext cx="4644008" cy="3035772"/>
          </a:xfrm>
          <a:prstGeom prst="rect">
            <a:avLst/>
          </a:prstGeom>
          <a:noFill/>
        </p:spPr>
      </p:pic>
      <p:sp>
        <p:nvSpPr>
          <p:cNvPr id="56321" name="Rectangle 1"/>
          <p:cNvSpPr>
            <a:spLocks noChangeArrowheads="1"/>
          </p:cNvSpPr>
          <p:nvPr/>
        </p:nvSpPr>
        <p:spPr bwMode="auto">
          <a:xfrm>
            <a:off x="1979712" y="188640"/>
            <a:ext cx="5083443"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Methodology and data</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2" name="Rectangle 2"/>
          <p:cNvSpPr>
            <a:spLocks noChangeArrowheads="1"/>
          </p:cNvSpPr>
          <p:nvPr/>
        </p:nvSpPr>
        <p:spPr bwMode="auto">
          <a:xfrm>
            <a:off x="0" y="764704"/>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en-US" sz="2600" b="1" dirty="0" smtClean="0">
                <a:latin typeface="Arial" pitchFamily="34" charset="0"/>
                <a:ea typeface="Calibri" pitchFamily="34" charset="0"/>
                <a:cs typeface="Arial" pitchFamily="34" charset="0"/>
              </a:rPr>
              <a:t>The main source of data, used in research, </a:t>
            </a:r>
            <a:r>
              <a:rPr lang="en-US" sz="2600" b="1" dirty="0" smtClean="0">
                <a:latin typeface="Arial" pitchFamily="34" charset="0"/>
                <a:ea typeface="Calibri" pitchFamily="34" charset="0"/>
                <a:cs typeface="Arial" pitchFamily="34" charset="0"/>
              </a:rPr>
              <a:t>were </a:t>
            </a:r>
            <a:r>
              <a:rPr lang="en-US" sz="2600" b="1" dirty="0" smtClean="0">
                <a:latin typeface="Arial" pitchFamily="34" charset="0"/>
                <a:ea typeface="Calibri" pitchFamily="34" charset="0"/>
                <a:cs typeface="Arial" pitchFamily="34" charset="0"/>
              </a:rPr>
              <a:t>remote sensing data. These data were obtained as a results of surveying land and water by Landsat 8 and Sentinell-2 satellites. The data of Shuttle Radar Topography Mission (SRTM</a:t>
            </a:r>
            <a:r>
              <a:rPr lang="en-US" sz="2600" b="1" dirty="0">
                <a:latin typeface="Arial" pitchFamily="34" charset="0"/>
                <a:ea typeface="Calibri" pitchFamily="34" charset="0"/>
                <a:cs typeface="Arial" pitchFamily="34" charset="0"/>
              </a:rPr>
              <a:t>) </a:t>
            </a:r>
            <a:r>
              <a:rPr lang="en-US" sz="2600" b="1" dirty="0" smtClean="0">
                <a:latin typeface="Arial" pitchFamily="34" charset="0"/>
                <a:ea typeface="Calibri" pitchFamily="34" charset="0"/>
                <a:cs typeface="Arial" pitchFamily="34" charset="0"/>
              </a:rPr>
              <a:t>were </a:t>
            </a:r>
            <a:r>
              <a:rPr lang="en-US" sz="2600" b="1" dirty="0">
                <a:latin typeface="Arial" pitchFamily="34" charset="0"/>
                <a:ea typeface="Calibri" pitchFamily="34" charset="0"/>
                <a:cs typeface="Arial" pitchFamily="34" charset="0"/>
              </a:rPr>
              <a:t>used </a:t>
            </a:r>
            <a:r>
              <a:rPr lang="en-US" sz="2600" b="1" dirty="0" smtClean="0">
                <a:latin typeface="Arial" pitchFamily="34" charset="0"/>
                <a:ea typeface="Calibri" pitchFamily="34" charset="0"/>
                <a:cs typeface="Arial" pitchFamily="34" charset="0"/>
              </a:rPr>
              <a:t>as well. The data processing was carried out using </a:t>
            </a:r>
            <a:r>
              <a:rPr lang="en-US" sz="2600" b="1" dirty="0" err="1" smtClean="0">
                <a:latin typeface="Arial" pitchFamily="34" charset="0"/>
                <a:ea typeface="Calibri" pitchFamily="34" charset="0"/>
                <a:cs typeface="Arial" pitchFamily="34" charset="0"/>
              </a:rPr>
              <a:t>ArcMap</a:t>
            </a:r>
            <a:r>
              <a:rPr lang="en-US" sz="2600" b="1" dirty="0" smtClean="0">
                <a:latin typeface="Arial" pitchFamily="34" charset="0"/>
                <a:ea typeface="Calibri" pitchFamily="34" charset="0"/>
                <a:cs typeface="Arial" pitchFamily="34" charset="0"/>
              </a:rPr>
              <a:t> 10 and some other programs. </a:t>
            </a:r>
            <a:endParaRPr kumimoji="0" lang="en-US" sz="2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1982</TotalTime>
  <Words>1134</Words>
  <Application>Microsoft Office PowerPoint</Application>
  <PresentationFormat>Экран (4:3)</PresentationFormat>
  <Paragraphs>197</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Поток</vt:lpstr>
      <vt:lpstr>Слайд 1</vt:lpstr>
      <vt:lpstr>Слайд 2</vt:lpstr>
      <vt:lpstr>Слайд 3</vt:lpstr>
      <vt:lpstr>Слайд 4</vt:lpstr>
      <vt:lpstr>Слайд 5</vt:lpstr>
      <vt:lpstr>Слайд 6</vt:lpstr>
      <vt:lpstr>This activity caused essential changes in natural conditions mostly negative </vt:lpstr>
      <vt:lpstr>The main tasks of carried out research:</vt:lpstr>
      <vt:lpstr>Слайд 9</vt:lpstr>
      <vt:lpstr>Слайд 10</vt:lpstr>
      <vt:lpstr>Слайд 11</vt:lpstr>
      <vt:lpstr>Слайд 12</vt:lpstr>
      <vt:lpstr>The Kahul River basin</vt:lpstr>
      <vt:lpstr>Слайд 14</vt:lpstr>
      <vt:lpstr>The water area of studied lakes with  normal water level</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The evaluation of water quality based on remote sensing data</vt:lpstr>
      <vt:lpstr>Слайд 28</vt:lpstr>
      <vt:lpstr>The image created on the base of NDVI index 30.06.2017</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123</cp:lastModifiedBy>
  <cp:revision>193</cp:revision>
  <dcterms:created xsi:type="dcterms:W3CDTF">2018-11-19T13:47:02Z</dcterms:created>
  <dcterms:modified xsi:type="dcterms:W3CDTF">2019-11-07T05:48:39Z</dcterms:modified>
</cp:coreProperties>
</file>